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modernComment_193_14F377E6.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2"/>
  </p:notesMasterIdLst>
  <p:sldIdLst>
    <p:sldId id="268" r:id="rId5"/>
    <p:sldId id="336" r:id="rId6"/>
    <p:sldId id="386" r:id="rId7"/>
    <p:sldId id="351" r:id="rId8"/>
    <p:sldId id="403" r:id="rId9"/>
    <p:sldId id="280" r:id="rId10"/>
    <p:sldId id="389" r:id="rId11"/>
  </p:sldIdLst>
  <p:sldSz cx="12192000" cy="6858000"/>
  <p:notesSz cx="6858000" cy="9144000"/>
  <p:embeddedFontLst>
    <p:embeddedFont>
      <p:font typeface="Poppins" pitchFamily="2" charset="77"/>
      <p:regular r:id="rId13"/>
      <p:bold r:id="rId14"/>
      <p:italic r:id="rId15"/>
      <p:boldItalic r:id="rId16"/>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223"/>
    <a:srgbClr val="1E1F20"/>
    <a:srgbClr val="FFFFFF"/>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1"/>
    <p:restoredTop sz="94650"/>
  </p:normalViewPr>
  <p:slideViewPr>
    <p:cSldViewPr snapToGrid="0">
      <p:cViewPr varScale="1">
        <p:scale>
          <a:sx n="118" d="100"/>
          <a:sy n="118" d="100"/>
        </p:scale>
        <p:origin x="168"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microsoft.com/office/2018/10/relationships/authors" Target="authors.xml"/></Relationships>
</file>

<file path=ppt/comments/modernComment_193_14F377E6.xml><?xml version="1.0" encoding="utf-8"?>
<p188:cmLst xmlns:a="http://schemas.openxmlformats.org/drawingml/2006/main" xmlns:r="http://schemas.openxmlformats.org/officeDocument/2006/relationships" xmlns:p188="http://schemas.microsoft.com/office/powerpoint/2018/8/main">
  <p188:cm id="{B8F09992-60C3-0C47-9F3F-44E3913ED101}" authorId="{4DBF06C3-06A7-47B8-D723-6C8A6BED412D}" created="2024-05-26T22:12:00.298">
    <pc:sldMkLst xmlns:pc="http://schemas.microsoft.com/office/powerpoint/2013/main/command">
      <pc:docMk/>
      <pc:sldMk cId="351500262" sldId="403"/>
    </pc:sldMkLst>
    <p188:txBody>
      <a:bodyPr/>
      <a:lstStyle/>
      <a:p>
        <a:r>
          <a:rPr lang="nl-NL"/>
          <a:t>Uitdaging gr 7-8</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5/27/24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27/05/24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27/05/24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he-vital-edge.com/why-are-security-cameras-watching-us/" TargetMode="External"/><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jeugdjournaal.nl/artikel/2521542-hongerige-honden-stelen-uit-supermarkt" TargetMode="External"/><Relationship Id="rId1" Type="http://schemas.openxmlformats.org/officeDocument/2006/relationships/slideLayout" Target="../slideLayouts/slideLayout13.xml"/><Relationship Id="rId5" Type="http://schemas.openxmlformats.org/officeDocument/2006/relationships/hyperlink" Target="https://creativecommons.org/licenses/by-sa/3.0/" TargetMode="External"/><Relationship Id="rId4" Type="http://schemas.openxmlformats.org/officeDocument/2006/relationships/hyperlink" Target="https://cutetropolis.com/page/2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lessonup.com/nl/lesson/8XgWTsT6MBhPLM6yp/LP6ir3gkja8xQm53q" TargetMode="External"/><Relationship Id="rId1" Type="http://schemas.openxmlformats.org/officeDocument/2006/relationships/slideLayout" Target="../slideLayouts/slideLayout12.xml"/><Relationship Id="rId5" Type="http://schemas.openxmlformats.org/officeDocument/2006/relationships/hyperlink" Target="https://creativecommons.org/licenses/by-nc-nd/3.0/" TargetMode="External"/><Relationship Id="rId4" Type="http://schemas.openxmlformats.org/officeDocument/2006/relationships/hyperlink" Target="https://www.newgrounds.com/art/view/serenekitchen/all-seeing-digital-eye-sister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twaanlab.nl/vonk-tt/machine-learning/machine-learning-lvl1-1/" TargetMode="External"/><Relationship Id="rId2" Type="http://schemas.microsoft.com/office/2018/10/relationships/comments" Target="../comments/modernComment_193_14F377E6.xml"/><Relationship Id="rId1" Type="http://schemas.openxmlformats.org/officeDocument/2006/relationships/slideLayout" Target="../slideLayouts/slideLayout12.xml"/><Relationship Id="rId5" Type="http://schemas.openxmlformats.org/officeDocument/2006/relationships/hyperlink" Target="https://www.next-mobility.de/autonomes-fahren-die-vorteile-von-machine-learning-on-the-edge-a-829618/" TargetMode="Externa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cdn.jwplayer.com/previews/NxnBxqHj" TargetMode="External"/><Relationship Id="rId1" Type="http://schemas.openxmlformats.org/officeDocument/2006/relationships/slideLayout" Target="../slideLayouts/slideLayout8.xml"/><Relationship Id="rId4" Type="http://schemas.openxmlformats.org/officeDocument/2006/relationships/hyperlink" Target="https://tecnoblog.net/230001/sistema-cameras-vigilancia-chin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Wat zie ik daar gebeuren?</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22 2024</a:t>
            </a:r>
          </a:p>
        </p:txBody>
      </p:sp>
      <p:pic>
        <p:nvPicPr>
          <p:cNvPr id="6" name="Tijdelijke aanduiding voor afbeelding 5">
            <a:extLst>
              <a:ext uri="{FF2B5EF4-FFF2-40B4-BE49-F238E27FC236}">
                <a16:creationId xmlns:a16="http://schemas.microsoft.com/office/drawing/2014/main" id="{E608CE04-F85A-7411-D65B-27B0EC1C626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877" r="20877"/>
          <a:stretch/>
        </p:blipFill>
        <p:spPr>
          <a:xfrm>
            <a:off x="7287902" y="0"/>
            <a:ext cx="4927209" cy="5639456"/>
          </a:xfrm>
        </p:spPr>
      </p:pic>
      <p:sp>
        <p:nvSpPr>
          <p:cNvPr id="2" name="Tekstvak 1">
            <a:extLst>
              <a:ext uri="{FF2B5EF4-FFF2-40B4-BE49-F238E27FC236}">
                <a16:creationId xmlns:a16="http://schemas.microsoft.com/office/drawing/2014/main" id="{A7AD2EFF-18B0-20C8-785D-EAC5A0A33A93}"/>
              </a:ext>
            </a:extLst>
          </p:cNvPr>
          <p:cNvSpPr txBox="1"/>
          <p:nvPr/>
        </p:nvSpPr>
        <p:spPr>
          <a:xfrm>
            <a:off x="7287902" y="5639456"/>
            <a:ext cx="4927209" cy="317500"/>
          </a:xfrm>
          <a:prstGeom prst="rect">
            <a:avLst/>
          </a:prstGeom>
        </p:spPr>
        <p:txBody>
          <a:bodyPr>
            <a:normAutofit/>
          </a:bodyPr>
          <a:lstStyle/>
          <a:p>
            <a:r>
              <a:rPr lang="nl-NL" sz="900">
                <a:hlinkClick r:id="rId3" tooltip="https://www.the-vital-edge.com/why-are-security-cameras-watching-us/"/>
              </a:rPr>
              <a:t>Deze foto</a:t>
            </a:r>
            <a:r>
              <a:rPr lang="nl-NL" sz="900"/>
              <a:t> van Onbekende auteur is gelicentieerd onder </a:t>
            </a:r>
            <a:r>
              <a:rPr lang="nl-NL" sz="900">
                <a:hlinkClick r:id="rId4" tooltip="https://creativecommons.org/licenses/by-sa/3.0/"/>
              </a:rPr>
              <a:t>CC BY-SA</a:t>
            </a:r>
            <a:endParaRPr lang="nl-NL" sz="900"/>
          </a:p>
        </p:txBody>
      </p:sp>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4693593"/>
          </a:xfrm>
          <a:prstGeom prst="rect">
            <a:avLst/>
          </a:prstGeom>
          <a:noFill/>
        </p:spPr>
        <p:txBody>
          <a:bodyPr wrap="square" lIns="91440" tIns="45720" rIns="91440" bIns="45720" rtlCol="0" anchor="t">
            <a:spAutoFit/>
          </a:bodyPr>
          <a:lstStyle/>
          <a:p>
            <a:r>
              <a:rPr lang="nl-NL" sz="1300" dirty="0" err="1">
                <a:solidFill>
                  <a:schemeClr val="bg2">
                    <a:lumMod val="10000"/>
                  </a:schemeClr>
                </a:solidFill>
                <a:latin typeface="Poppins"/>
                <a:ea typeface="+mn-lt"/>
                <a:cs typeface="+mn-lt"/>
              </a:rPr>
              <a:t>Heeeey</a:t>
            </a:r>
            <a:r>
              <a:rPr lang="nl-NL" sz="1300" dirty="0">
                <a:solidFill>
                  <a:schemeClr val="bg2">
                    <a:lumMod val="10000"/>
                  </a:schemeClr>
                </a:solidFill>
                <a:latin typeface="Poppins"/>
                <a:ea typeface="+mn-lt"/>
                <a:cs typeface="+mn-lt"/>
              </a:rPr>
              <a:t>,</a:t>
            </a:r>
            <a:endParaRPr lang="nl-NL" dirty="0">
              <a:solidFill>
                <a:schemeClr val="bg2">
                  <a:lumMod val="10000"/>
                </a:schemeClr>
              </a:solidFill>
              <a:latin typeface="Poppins"/>
              <a:ea typeface="+mn-lt"/>
              <a:cs typeface="+mn-lt"/>
            </a:endParaRPr>
          </a:p>
          <a:p>
            <a:endParaRPr lang="nl-NL" sz="1300" dirty="0">
              <a:solidFill>
                <a:schemeClr val="bg2">
                  <a:lumMod val="10000"/>
                </a:schemeClr>
              </a:solidFill>
              <a:cs typeface="Poppins"/>
            </a:endParaRPr>
          </a:p>
          <a:p>
            <a:r>
              <a:rPr lang="nl-NL" sz="1300" dirty="0">
                <a:solidFill>
                  <a:schemeClr val="bg2">
                    <a:lumMod val="10000"/>
                  </a:schemeClr>
                </a:solidFill>
                <a:latin typeface="Poppins"/>
                <a:ea typeface="+mn-lt"/>
                <a:cs typeface="+mn-lt"/>
              </a:rPr>
              <a:t>Het gaat weer een superleuke week worden. Er is kermis in het dorp en we gaan op kamp met de hele klas. Ik kijk het meest uit naar de kermis. Elk jaar zijn er weer nieuwe spannende attracties waar ik echt in moet. Niks leuker dan ondersteboven rondjes draaien! :D </a:t>
            </a:r>
          </a:p>
          <a:p>
            <a:endParaRPr lang="nl-NL" sz="1300" dirty="0">
              <a:solidFill>
                <a:schemeClr val="bg2">
                  <a:lumMod val="10000"/>
                </a:schemeClr>
              </a:solidFill>
              <a:latin typeface="Poppins"/>
              <a:ea typeface="+mn-lt"/>
              <a:cs typeface="+mn-lt"/>
            </a:endParaRPr>
          </a:p>
          <a:p>
            <a:r>
              <a:rPr lang="nl-NL" sz="1300" dirty="0">
                <a:solidFill>
                  <a:schemeClr val="bg2">
                    <a:lumMod val="10000"/>
                  </a:schemeClr>
                </a:solidFill>
                <a:latin typeface="Poppins"/>
                <a:ea typeface="+mn-lt"/>
                <a:cs typeface="+mn-lt"/>
              </a:rPr>
              <a:t>Maar stiekem denk ik dat kamp dit jaar veel leuker is dan de kermis. Als klas mochten we 2 activiteiten uitzoeken om te gaan doen. Dit was best moeilijk omdat iedereen iets anders wou, maar uiteindelijk hebben we echt 2 hele gave dingen gekozen. Eerst gaan we naar een escaperoom waar we van alles leren over de geschiedenis van alarmsystemen. We moeten namelijk ontsnappen door moderne beveiligingssystemen te kraken. Ik ben hier echt heel benieuwd naar. Misschien kan ik straks stiekem onze ring deurbel kraken, zodat mijn ouders niet zien hoe laat ik thuiskwam. Haha!</a:t>
            </a:r>
          </a:p>
          <a:p>
            <a:endParaRPr lang="nl-NL" sz="1300" dirty="0">
              <a:solidFill>
                <a:schemeClr val="bg2">
                  <a:lumMod val="10000"/>
                </a:schemeClr>
              </a:solidFill>
              <a:latin typeface="Poppins"/>
              <a:ea typeface="+mn-lt"/>
              <a:cs typeface="+mn-lt"/>
            </a:endParaRPr>
          </a:p>
          <a:p>
            <a:r>
              <a:rPr lang="nl-NL" sz="1300" dirty="0">
                <a:solidFill>
                  <a:schemeClr val="bg2">
                    <a:lumMod val="10000"/>
                  </a:schemeClr>
                </a:solidFill>
                <a:latin typeface="Poppins"/>
                <a:ea typeface="+mn-lt"/>
                <a:cs typeface="+mn-lt"/>
              </a:rPr>
              <a:t>Ook gaan we naar een hondenkennel. Daar mogen we knuffelen en spelen met de honden die op die dag bij de hondenopvang zijn. Ik zou graag een hond willen, dus nu heb ik een dagje toch een hond. Het zijn zulke schattige dieren en halen altijd van die grappige streken uit. Ik zag deze week nog een video over 2 honden die broden stalen uit een supermarkt. Ik heb daar ook zo om gelachen. </a:t>
            </a:r>
          </a:p>
          <a:p>
            <a:endParaRPr lang="nl-NL" sz="1300" dirty="0">
              <a:solidFill>
                <a:schemeClr val="bg2">
                  <a:lumMod val="10000"/>
                </a:schemeClr>
              </a:solidFill>
              <a:latin typeface="Poppins"/>
              <a:ea typeface="+mn-lt"/>
              <a:cs typeface="+mn-lt"/>
            </a:endParaRPr>
          </a:p>
          <a:p>
            <a:r>
              <a:rPr lang="nl-NL" sz="1300" dirty="0">
                <a:solidFill>
                  <a:schemeClr val="bg2">
                    <a:lumMod val="10000"/>
                  </a:schemeClr>
                </a:solidFill>
                <a:latin typeface="Poppins"/>
                <a:ea typeface="+mn-lt"/>
                <a:cs typeface="+mn-lt"/>
              </a:rPr>
              <a:t>Wat is jouw leukste uitje geweest met school? </a:t>
            </a:r>
          </a:p>
          <a:p>
            <a:endParaRPr lang="nl-NL" sz="1300" dirty="0">
              <a:solidFill>
                <a:schemeClr val="bg2">
                  <a:lumMod val="10000"/>
                </a:schemeClr>
              </a:solidFill>
              <a:latin typeface="Poppins"/>
              <a:ea typeface="+mn-lt"/>
              <a:cs typeface="+mn-lt"/>
            </a:endParaRPr>
          </a:p>
          <a:p>
            <a:r>
              <a:rPr lang="nl-NL" sz="1300" dirty="0">
                <a:solidFill>
                  <a:schemeClr val="bg2">
                    <a:lumMod val="10000"/>
                  </a:schemeClr>
                </a:solidFill>
                <a:latin typeface="Poppins"/>
                <a:ea typeface="+mn-lt"/>
                <a:cs typeface="+mn-lt"/>
              </a:rPr>
              <a:t>Liefs, Melle</a:t>
            </a:r>
            <a:endParaRPr lang="nl-NL" sz="1300" dirty="0">
              <a:solidFill>
                <a:schemeClr val="bg2">
                  <a:lumMod val="10000"/>
                </a:schemeClr>
              </a:solidFill>
              <a:latin typeface="Poppins"/>
              <a:cs typeface="Poppins"/>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0491704" cy="13762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Hongerige honden stelen uit supermarkt</a:t>
            </a:r>
            <a:endParaRPr lang="nl-NL" dirty="0">
              <a:solidFill>
                <a:schemeClr val="accent1"/>
              </a:solidFill>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09351" cy="29950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nl-NL" sz="1100" dirty="0">
                <a:solidFill>
                  <a:schemeClr val="bg2">
                    <a:lumMod val="10000"/>
                  </a:schemeClr>
                </a:solidFill>
                <a:ea typeface="+mn-lt"/>
                <a:cs typeface="+mn-lt"/>
              </a:rPr>
              <a:t>Een supermarkt in Engeland deelde dit filmpje op </a:t>
            </a:r>
            <a:r>
              <a:rPr lang="nl-NL" sz="1100" dirty="0" err="1">
                <a:solidFill>
                  <a:schemeClr val="bg2">
                    <a:lumMod val="10000"/>
                  </a:schemeClr>
                </a:solidFill>
                <a:ea typeface="+mn-lt"/>
                <a:cs typeface="+mn-lt"/>
              </a:rPr>
              <a:t>social</a:t>
            </a:r>
            <a:r>
              <a:rPr lang="nl-NL" sz="1100" dirty="0">
                <a:solidFill>
                  <a:schemeClr val="bg2">
                    <a:lumMod val="10000"/>
                  </a:schemeClr>
                </a:solidFill>
                <a:ea typeface="+mn-lt"/>
                <a:cs typeface="+mn-lt"/>
              </a:rPr>
              <a:t> media. Ze schrijven erbij dat de honden waren weggelopen van hun baasje. Uiteindelijk zijn de honden gepakt. Of hun baasje voor het brood heeft betaald is niet bekendgemaakt...</a:t>
            </a:r>
          </a:p>
          <a:p>
            <a:pPr>
              <a:lnSpc>
                <a:spcPct val="150000"/>
              </a:lnSpc>
              <a:spcBef>
                <a:spcPts val="1000"/>
              </a:spcBef>
            </a:pPr>
            <a:r>
              <a:rPr lang="nl-NL" sz="1100" dirty="0">
                <a:solidFill>
                  <a:schemeClr val="bg2">
                    <a:lumMod val="10000"/>
                  </a:schemeClr>
                </a:solidFill>
                <a:ea typeface="+mn-lt"/>
                <a:cs typeface="+mn-lt"/>
                <a:hlinkClick r:id="rId2"/>
              </a:rPr>
              <a:t>Bekijk hier de video</a:t>
            </a:r>
            <a:endParaRPr lang="nl-NL" sz="1100" dirty="0">
              <a:solidFill>
                <a:schemeClr val="bg2">
                  <a:lumMod val="10000"/>
                </a:schemeClr>
              </a:solidFill>
              <a:ea typeface="+mn-lt"/>
              <a:cs typeface="+mn-lt"/>
            </a:endParaRPr>
          </a:p>
          <a:p>
            <a:pPr>
              <a:lnSpc>
                <a:spcPct val="150000"/>
              </a:lnSpc>
              <a:spcBef>
                <a:spcPts val="1000"/>
              </a:spcBef>
            </a:pPr>
            <a:r>
              <a:rPr lang="nl-NL" sz="1100" dirty="0">
                <a:solidFill>
                  <a:schemeClr val="bg2">
                    <a:lumMod val="10000"/>
                  </a:schemeClr>
                </a:solidFill>
                <a:ea typeface="+mn-lt"/>
                <a:cs typeface="+mn-lt"/>
              </a:rPr>
              <a:t>De ‘boeven’ uit de video werden op heterdaad betrapt door de winkeleigenaar, maar het gebeurt steeds vaker dat beveiligingscamera’s ingezet worden om crimineel gedrag te signaleren. Het zou dus zo kunnen zijn dat de camera had herkend dat de honden aan het stelen waren. </a:t>
            </a:r>
          </a:p>
          <a:p>
            <a:pPr>
              <a:lnSpc>
                <a:spcPct val="150000"/>
              </a:lnSpc>
              <a:spcBef>
                <a:spcPts val="1000"/>
              </a:spcBef>
            </a:pPr>
            <a:r>
              <a:rPr lang="nl-NL" sz="1100" dirty="0">
                <a:solidFill>
                  <a:schemeClr val="bg2">
                    <a:lumMod val="10000"/>
                  </a:schemeClr>
                </a:solidFill>
                <a:ea typeface="+mn-lt"/>
                <a:cs typeface="+mn-lt"/>
              </a:rPr>
              <a:t>Wat vinden jullie er van dat deze techniek bestaat? </a:t>
            </a: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583544"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Jeugdjournaal</a:t>
            </a:r>
            <a:endParaRPr lang="nl-NL" sz="1200" b="1" i="1" dirty="0">
              <a:solidFill>
                <a:srgbClr val="000000"/>
              </a:solidFill>
              <a:cs typeface="Poppins"/>
            </a:endParaRPr>
          </a:p>
          <a:p>
            <a:pPr>
              <a:spcBef>
                <a:spcPts val="0"/>
              </a:spcBef>
            </a:pPr>
            <a:r>
              <a:rPr lang="nl-NL" sz="1200" dirty="0" err="1">
                <a:solidFill>
                  <a:srgbClr val="000000"/>
                </a:solidFill>
                <a:ea typeface="+mn-lt"/>
                <a:cs typeface="+mn-lt"/>
                <a:hlinkClick r:id="rId2"/>
              </a:rPr>
              <a:t>https</a:t>
            </a:r>
            <a:r>
              <a:rPr lang="nl-NL" sz="1200" dirty="0">
                <a:solidFill>
                  <a:srgbClr val="000000"/>
                </a:solidFill>
                <a:ea typeface="+mn-lt"/>
                <a:cs typeface="+mn-lt"/>
                <a:hlinkClick r:id="rId2"/>
              </a:rPr>
              <a:t>://</a:t>
            </a:r>
            <a:r>
              <a:rPr lang="nl-NL" sz="1200" dirty="0" err="1">
                <a:solidFill>
                  <a:srgbClr val="000000"/>
                </a:solidFill>
                <a:ea typeface="+mn-lt"/>
                <a:cs typeface="+mn-lt"/>
                <a:hlinkClick r:id="rId2"/>
              </a:rPr>
              <a:t>jeugdjournaal.nl</a:t>
            </a:r>
            <a:r>
              <a:rPr lang="nl-NL" sz="1200" dirty="0">
                <a:solidFill>
                  <a:srgbClr val="000000"/>
                </a:solidFill>
                <a:ea typeface="+mn-lt"/>
                <a:cs typeface="+mn-lt"/>
                <a:hlinkClick r:id="rId2"/>
              </a:rPr>
              <a:t>/artikel/2521542-hongerige-honden-stelen-uit-supermarkt</a:t>
            </a:r>
            <a:endParaRPr lang="nl-NL" dirty="0"/>
          </a:p>
        </p:txBody>
      </p:sp>
      <p:pic>
        <p:nvPicPr>
          <p:cNvPr id="4" name="Afbeelding 3">
            <a:extLst>
              <a:ext uri="{FF2B5EF4-FFF2-40B4-BE49-F238E27FC236}">
                <a16:creationId xmlns:a16="http://schemas.microsoft.com/office/drawing/2014/main" id="{15E38A01-BA26-B97C-23A1-2ED72D17B03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8014016" y="2321093"/>
            <a:ext cx="2418504" cy="3513676"/>
          </a:xfrm>
          <a:prstGeom prst="rect">
            <a:avLst/>
          </a:prstGeom>
        </p:spPr>
      </p:pic>
      <p:sp>
        <p:nvSpPr>
          <p:cNvPr id="2" name="Tekstvak 1">
            <a:extLst>
              <a:ext uri="{FF2B5EF4-FFF2-40B4-BE49-F238E27FC236}">
                <a16:creationId xmlns:a16="http://schemas.microsoft.com/office/drawing/2014/main" id="{1461AA9A-A66A-E79A-0E6D-4B2FA6F88ADC}"/>
              </a:ext>
            </a:extLst>
          </p:cNvPr>
          <p:cNvSpPr txBox="1"/>
          <p:nvPr/>
        </p:nvSpPr>
        <p:spPr>
          <a:xfrm>
            <a:off x="8014016" y="5834769"/>
            <a:ext cx="2418504" cy="317500"/>
          </a:xfrm>
          <a:prstGeom prst="rect">
            <a:avLst/>
          </a:prstGeom>
        </p:spPr>
        <p:txBody>
          <a:bodyPr>
            <a:normAutofit fontScale="92500" lnSpcReduction="10000"/>
          </a:bodyPr>
          <a:lstStyle/>
          <a:p>
            <a:r>
              <a:rPr lang="nl-NL" sz="900">
                <a:hlinkClick r:id="rId4" tooltip="https://cutetropolis.com/page/24/"/>
              </a:rPr>
              <a:t>Deze foto</a:t>
            </a:r>
            <a:r>
              <a:rPr lang="nl-NL" sz="900"/>
              <a:t> van Onbekende auteur is gelicentieerd onder </a:t>
            </a:r>
            <a:r>
              <a:rPr lang="nl-NL" sz="900">
                <a:hlinkClick r:id="rId5" tooltip="https://creativecommons.org/licenses/by-sa/3.0/"/>
              </a:rPr>
              <a:t>CC BY-SA</a:t>
            </a:r>
            <a:endParaRPr lang="nl-NL" sz="900"/>
          </a:p>
        </p:txBody>
      </p:sp>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Ontdek het digitale oog!</a:t>
            </a:r>
            <a:endParaRPr lang="nl-NL" b="0" dirty="0">
              <a:solidFill>
                <a:srgbClr val="000000"/>
              </a:solidFill>
              <a:ea typeface="+mj-lt"/>
              <a:cs typeface="+mj-lt"/>
            </a:endParaRPr>
          </a:p>
        </p:txBody>
      </p:sp>
      <p:sp>
        <p:nvSpPr>
          <p:cNvPr id="9" name="Tekstvak 8">
            <a:extLst>
              <a:ext uri="{FF2B5EF4-FFF2-40B4-BE49-F238E27FC236}">
                <a16:creationId xmlns:a16="http://schemas.microsoft.com/office/drawing/2014/main" id="{430343FD-4277-59A6-7015-A1139B8C37B0}"/>
              </a:ext>
            </a:extLst>
          </p:cNvPr>
          <p:cNvSpPr txBox="1"/>
          <p:nvPr/>
        </p:nvSpPr>
        <p:spPr>
          <a:xfrm>
            <a:off x="190500" y="942974"/>
            <a:ext cx="4476750" cy="10926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Maak klassikaal de opdrachten uit de </a:t>
            </a:r>
            <a:r>
              <a:rPr lang="nl-NL" sz="1300" dirty="0" err="1">
                <a:solidFill>
                  <a:srgbClr val="1E1F20"/>
                </a:solidFill>
                <a:ea typeface="+mn-lt"/>
                <a:cs typeface="+mn-lt"/>
              </a:rPr>
              <a:t>digi</a:t>
            </a:r>
            <a:r>
              <a:rPr lang="nl-NL" sz="1300" dirty="0">
                <a:solidFill>
                  <a:srgbClr val="1E1F20"/>
                </a:solidFill>
                <a:ea typeface="+mn-lt"/>
                <a:cs typeface="+mn-lt"/>
              </a:rPr>
              <a:t>-doener: het digitale oog!</a:t>
            </a:r>
          </a:p>
          <a:p>
            <a:endParaRPr lang="nl-NL" sz="1300" dirty="0">
              <a:solidFill>
                <a:srgbClr val="1E1F20"/>
              </a:solidFill>
              <a:ea typeface="+mn-lt"/>
              <a:cs typeface="+mn-lt"/>
            </a:endParaRPr>
          </a:p>
          <a:p>
            <a:r>
              <a:rPr lang="nl-NL" sz="1300" dirty="0">
                <a:solidFill>
                  <a:schemeClr val="bg1"/>
                </a:solidFill>
                <a:ea typeface="+mn-lt"/>
                <a:cs typeface="+mn-lt"/>
                <a:hlinkClick r:id="rId2">
                  <a:extLst>
                    <a:ext uri="{A12FA001-AC4F-418D-AE19-62706E023703}">
                      <ahyp:hlinkClr xmlns:ahyp="http://schemas.microsoft.com/office/drawing/2018/hyperlinkcolor" val="tx"/>
                    </a:ext>
                  </a:extLst>
                </a:hlinkClick>
              </a:rPr>
              <a:t>Open de LessonUp</a:t>
            </a:r>
            <a:endParaRPr lang="en-US" sz="1300" dirty="0">
              <a:solidFill>
                <a:schemeClr val="bg1"/>
              </a:solidFill>
              <a:ea typeface="+mn-lt"/>
              <a:cs typeface="+mn-lt"/>
            </a:endParaRPr>
          </a:p>
          <a:p>
            <a:endParaRPr lang="nl-NL" sz="1300" dirty="0">
              <a:cs typeface="Poppins"/>
            </a:endParaRPr>
          </a:p>
        </p:txBody>
      </p:sp>
      <p:sp>
        <p:nvSpPr>
          <p:cNvPr id="3" name="Tijdelijke aanduiding voor afbeelding 2">
            <a:extLst>
              <a:ext uri="{FF2B5EF4-FFF2-40B4-BE49-F238E27FC236}">
                <a16:creationId xmlns:a16="http://schemas.microsoft.com/office/drawing/2014/main" id="{D901453F-FB48-0B2C-4C70-29CC01EB1B65}"/>
              </a:ext>
            </a:extLst>
          </p:cNvPr>
          <p:cNvSpPr>
            <a:spLocks noGrp="1"/>
          </p:cNvSpPr>
          <p:nvPr>
            <p:ph type="pic" sz="quarter" idx="12"/>
          </p:nvPr>
        </p:nvSpPr>
        <p:spPr/>
        <p:txBody>
          <a:bodyPr/>
          <a:lstStyle/>
          <a:p>
            <a:endParaRPr lang="nl-NL"/>
          </a:p>
        </p:txBody>
      </p:sp>
      <p:pic>
        <p:nvPicPr>
          <p:cNvPr id="5" name="Tijdelijke aanduiding voor afbeelding 4">
            <a:extLst>
              <a:ext uri="{FF2B5EF4-FFF2-40B4-BE49-F238E27FC236}">
                <a16:creationId xmlns:a16="http://schemas.microsoft.com/office/drawing/2014/main" id="{7A11065C-B8AE-6935-69DC-F0431D09CBD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783" r="14783"/>
          <a:stretch/>
        </p:blipFill>
        <p:spPr>
          <a:xfrm>
            <a:off x="5692552" y="934762"/>
            <a:ext cx="6516335" cy="4477022"/>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
        <p:nvSpPr>
          <p:cNvPr id="2" name="Tekstvak 1">
            <a:extLst>
              <a:ext uri="{FF2B5EF4-FFF2-40B4-BE49-F238E27FC236}">
                <a16:creationId xmlns:a16="http://schemas.microsoft.com/office/drawing/2014/main" id="{470ECB1B-8EC1-389A-0FC5-B6112A9C8F31}"/>
              </a:ext>
            </a:extLst>
          </p:cNvPr>
          <p:cNvSpPr txBox="1"/>
          <p:nvPr/>
        </p:nvSpPr>
        <p:spPr>
          <a:xfrm>
            <a:off x="5692552" y="5411784"/>
            <a:ext cx="6516335" cy="230832"/>
          </a:xfrm>
          <a:prstGeom prst="rect">
            <a:avLst/>
          </a:prstGeom>
          <a:noFill/>
        </p:spPr>
        <p:txBody>
          <a:bodyPr wrap="square" rtlCol="0">
            <a:spAutoFit/>
          </a:bodyPr>
          <a:lstStyle/>
          <a:p>
            <a:r>
              <a:rPr lang="nl-NL" sz="900">
                <a:hlinkClick r:id="rId4" tooltip="https://www.newgrounds.com/art/view/serenekitchen/all-seeing-digital-eye-sisters"/>
              </a:rPr>
              <a:t>Deze foto</a:t>
            </a:r>
            <a:r>
              <a:rPr lang="nl-NL" sz="900"/>
              <a:t> van Onbekende auteur is gelicentieerd onder </a:t>
            </a:r>
            <a:r>
              <a:rPr lang="nl-NL" sz="900">
                <a:hlinkClick r:id="rId5" tooltip="https://creativecommons.org/licenses/by-nc-nd/3.0/"/>
              </a:rPr>
              <a:t>CC BY-NC-ND</a:t>
            </a:r>
            <a:endParaRPr lang="nl-NL" sz="900"/>
          </a:p>
        </p:txBody>
      </p:sp>
    </p:spTree>
    <p:extLst>
      <p:ext uri="{BB962C8B-B14F-4D97-AF65-F5344CB8AC3E}">
        <p14:creationId xmlns:p14="http://schemas.microsoft.com/office/powerpoint/2010/main" val="1122076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Uitdaging: Machine Learning</a:t>
            </a:r>
            <a:endParaRPr lang="nl-NL" b="0" dirty="0">
              <a:solidFill>
                <a:srgbClr val="000000"/>
              </a:solidFill>
              <a:ea typeface="+mj-lt"/>
              <a:cs typeface="+mj-lt"/>
            </a:endParaRPr>
          </a:p>
        </p:txBody>
      </p:sp>
      <p:sp>
        <p:nvSpPr>
          <p:cNvPr id="9" name="Tekstvak 8">
            <a:extLst>
              <a:ext uri="{FF2B5EF4-FFF2-40B4-BE49-F238E27FC236}">
                <a16:creationId xmlns:a16="http://schemas.microsoft.com/office/drawing/2014/main" id="{430343FD-4277-59A6-7015-A1139B8C37B0}"/>
              </a:ext>
            </a:extLst>
          </p:cNvPr>
          <p:cNvSpPr txBox="1"/>
          <p:nvPr/>
        </p:nvSpPr>
        <p:spPr>
          <a:xfrm>
            <a:off x="190500" y="942974"/>
            <a:ext cx="4476750"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Je hebt zojuist geleerd dat het digitale oog werkt door het opslaan van kenmerken, bijvoorbeeld de kleur van iemands ogen. Om een computer dit werk goed te laten uitvoeren moet deze getraind worden. Dit noemen we Machine Learning.</a:t>
            </a:r>
          </a:p>
          <a:p>
            <a:endParaRPr lang="nl-NL" sz="1300" dirty="0">
              <a:solidFill>
                <a:srgbClr val="1E1F20"/>
              </a:solidFill>
              <a:ea typeface="+mn-lt"/>
              <a:cs typeface="+mn-lt"/>
            </a:endParaRPr>
          </a:p>
          <a:p>
            <a:r>
              <a:rPr lang="nl-NL" sz="1300" dirty="0">
                <a:solidFill>
                  <a:srgbClr val="1E1F20"/>
                </a:solidFill>
                <a:ea typeface="+mn-lt"/>
                <a:cs typeface="+mn-lt"/>
              </a:rPr>
              <a:t>In het kort is Machine Learning het trainen van een computer met verschillende datasets. Doordat de computer veel informatie krijgt kan deze kleine details en verschillen steeds beter herkennen.</a:t>
            </a:r>
          </a:p>
          <a:p>
            <a:endParaRPr lang="nl-NL" sz="1300" dirty="0">
              <a:solidFill>
                <a:srgbClr val="1E1F20"/>
              </a:solidFill>
              <a:ea typeface="+mn-lt"/>
              <a:cs typeface="+mn-lt"/>
            </a:endParaRPr>
          </a:p>
          <a:p>
            <a:r>
              <a:rPr lang="nl-NL" sz="1300" dirty="0">
                <a:solidFill>
                  <a:srgbClr val="1E1F20"/>
                </a:solidFill>
                <a:ea typeface="+mn-lt"/>
                <a:cs typeface="+mn-lt"/>
              </a:rPr>
              <a:t>Benieuwd hoe Machine Learning werkt? Ontdek dit door zelf een computer te trainen met </a:t>
            </a:r>
            <a:r>
              <a:rPr lang="nl-NL" sz="1300" dirty="0">
                <a:solidFill>
                  <a:schemeClr val="bg1"/>
                </a:solidFill>
                <a:ea typeface="+mn-lt"/>
                <a:cs typeface="+mn-lt"/>
                <a:hlinkClick r:id="rId3">
                  <a:extLst>
                    <a:ext uri="{A12FA001-AC4F-418D-AE19-62706E023703}">
                      <ahyp:hlinkClr xmlns:ahyp="http://schemas.microsoft.com/office/drawing/2018/hyperlinkcolor" val="tx"/>
                    </a:ext>
                  </a:extLst>
                </a:hlinkClick>
              </a:rPr>
              <a:t>deze les</a:t>
            </a:r>
            <a:r>
              <a:rPr lang="nl-NL" sz="1300" dirty="0">
                <a:solidFill>
                  <a:srgbClr val="1E1F20"/>
                </a:solidFill>
                <a:ea typeface="+mn-lt"/>
                <a:cs typeface="+mn-lt"/>
              </a:rPr>
              <a:t> van </a:t>
            </a:r>
            <a:r>
              <a:rPr lang="nl-NL" sz="1300" dirty="0" err="1">
                <a:solidFill>
                  <a:srgbClr val="1E1F20"/>
                </a:solidFill>
                <a:ea typeface="+mn-lt"/>
                <a:cs typeface="+mn-lt"/>
              </a:rPr>
              <a:t>TwaanLab</a:t>
            </a:r>
            <a:r>
              <a:rPr lang="nl-NL" sz="1300" dirty="0">
                <a:solidFill>
                  <a:srgbClr val="1E1F20"/>
                </a:solidFill>
                <a:ea typeface="+mn-lt"/>
                <a:cs typeface="+mn-lt"/>
              </a:rPr>
              <a:t>.</a:t>
            </a:r>
            <a:endParaRPr lang="nl-NL" sz="1300" dirty="0">
              <a:solidFill>
                <a:srgbClr val="1E1F20"/>
              </a:solidFill>
              <a:cs typeface="Poppins"/>
            </a:endParaRPr>
          </a:p>
        </p:txBody>
      </p:sp>
      <p:sp>
        <p:nvSpPr>
          <p:cNvPr id="3" name="Tijdelijke aanduiding voor afbeelding 2">
            <a:extLst>
              <a:ext uri="{FF2B5EF4-FFF2-40B4-BE49-F238E27FC236}">
                <a16:creationId xmlns:a16="http://schemas.microsoft.com/office/drawing/2014/main" id="{D901453F-FB48-0B2C-4C70-29CC01EB1B65}"/>
              </a:ext>
            </a:extLst>
          </p:cNvPr>
          <p:cNvSpPr>
            <a:spLocks noGrp="1"/>
          </p:cNvSpPr>
          <p:nvPr>
            <p:ph type="pic" sz="quarter" idx="12"/>
          </p:nvPr>
        </p:nvSpPr>
        <p:spPr/>
        <p:txBody>
          <a:bodyPr/>
          <a:lstStyle/>
          <a:p>
            <a:endParaRPr lang="nl-NL"/>
          </a:p>
        </p:txBody>
      </p:sp>
      <p:pic>
        <p:nvPicPr>
          <p:cNvPr id="4" name="Tijdelijke aanduiding voor afbeelding 4">
            <a:extLst>
              <a:ext uri="{FF2B5EF4-FFF2-40B4-BE49-F238E27FC236}">
                <a16:creationId xmlns:a16="http://schemas.microsoft.com/office/drawing/2014/main" id="{09937FA5-A045-5236-02A1-6B5C70CAD7A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5356" r="15356"/>
          <a:stretch/>
        </p:blipFill>
        <p:spPr>
          <a:xfrm>
            <a:off x="5692552" y="934762"/>
            <a:ext cx="6516335" cy="4477022"/>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351500262"/>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701041"/>
          </a:xfrm>
        </p:spPr>
        <p:txBody>
          <a:bodyPr vert="horz" lIns="91440" tIns="45720" rIns="91440" bIns="45720" rtlCol="0" anchor="t">
            <a:normAutofit/>
          </a:bodyPr>
          <a:lstStyle/>
          <a:p>
            <a:r>
              <a:rPr lang="nl-NL" dirty="0">
                <a:cs typeface="Poppins"/>
              </a:rPr>
              <a:t>Grootschalig gebruik gezichtsherkenning, goed of slecht?</a:t>
            </a:r>
            <a:endParaRPr lang="nl-NL" dirty="0"/>
          </a:p>
        </p:txBody>
      </p:sp>
      <p:sp>
        <p:nvSpPr>
          <p:cNvPr id="5" name="Tekstvak 4">
            <a:extLst>
              <a:ext uri="{FF2B5EF4-FFF2-40B4-BE49-F238E27FC236}">
                <a16:creationId xmlns:a16="http://schemas.microsoft.com/office/drawing/2014/main" id="{B453A529-1931-A3EC-14DF-8CA0779C8EA3}"/>
              </a:ext>
            </a:extLst>
          </p:cNvPr>
          <p:cNvSpPr txBox="1"/>
          <p:nvPr/>
        </p:nvSpPr>
        <p:spPr>
          <a:xfrm>
            <a:off x="148895" y="956234"/>
            <a:ext cx="6080456" cy="3970318"/>
          </a:xfrm>
          <a:prstGeom prst="rect">
            <a:avLst/>
          </a:prstGeom>
          <a:noFill/>
        </p:spPr>
        <p:txBody>
          <a:bodyPr wrap="square" lIns="91440" tIns="45720" rIns="91440" bIns="45720" rtlCol="0" anchor="t">
            <a:spAutoFit/>
          </a:bodyPr>
          <a:lstStyle/>
          <a:p>
            <a:r>
              <a:rPr lang="nl-NL" sz="1200" dirty="0">
                <a:solidFill>
                  <a:schemeClr val="bg1"/>
                </a:solidFill>
                <a:cs typeface="Poppins"/>
              </a:rPr>
              <a:t>Tijdens de kroning van koning Charles heeft de Britse politie de grootste live gezichtsherkenningsoperatie ooit uitgevoerd. Door het hele land waren camera’s geplaatst die iedereen live bekeken. Gebeurde er iets wat niet mag of werd er een gevaarlijk persoon gezien? Dan kreeg de politie direct een melding en kon zo snel ter plaatse zijn. </a:t>
            </a:r>
          </a:p>
          <a:p>
            <a:endParaRPr lang="nl-NL" sz="1200" dirty="0">
              <a:solidFill>
                <a:schemeClr val="bg1"/>
              </a:solidFill>
              <a:cs typeface="Poppins"/>
            </a:endParaRPr>
          </a:p>
          <a:p>
            <a:r>
              <a:rPr lang="nl-NL" sz="1200" dirty="0">
                <a:solidFill>
                  <a:schemeClr val="bg1"/>
                </a:solidFill>
                <a:cs typeface="Poppins"/>
              </a:rPr>
              <a:t>Dit klinkt geweldig maar er zijn ook tegenstanders van het (op grote schaal) inzetten van gezichtsherkenning. Bekijk de volgende video over de inzet van gezichtsherkenning tijdens de kroning, niet iedereen is er blij mee:</a:t>
            </a:r>
          </a:p>
          <a:p>
            <a:endParaRPr lang="nl-NL" sz="1200" dirty="0">
              <a:solidFill>
                <a:schemeClr val="bg1"/>
              </a:solidFill>
              <a:cs typeface="Poppins"/>
            </a:endParaRPr>
          </a:p>
          <a:p>
            <a:r>
              <a:rPr lang="nl-NL" sz="1200" b="1" dirty="0">
                <a:solidFill>
                  <a:schemeClr val="bg1"/>
                </a:solidFill>
                <a:cs typeface="Poppins"/>
                <a:hlinkClick r:id="rId2">
                  <a:extLst>
                    <a:ext uri="{A12FA001-AC4F-418D-AE19-62706E023703}">
                      <ahyp:hlinkClr xmlns:ahyp="http://schemas.microsoft.com/office/drawing/2018/hyperlinkcolor" val="tx"/>
                    </a:ext>
                  </a:extLst>
                </a:hlinkClick>
              </a:rPr>
              <a:t>Bekijk de video</a:t>
            </a:r>
            <a:endParaRPr lang="nl-NL" sz="1200" b="1" dirty="0">
              <a:solidFill>
                <a:schemeClr val="bg1"/>
              </a:solidFill>
              <a:cs typeface="Poppins"/>
            </a:endParaRPr>
          </a:p>
          <a:p>
            <a:endParaRPr lang="nl-NL" sz="1200" dirty="0">
              <a:solidFill>
                <a:schemeClr val="bg1"/>
              </a:solidFill>
              <a:cs typeface="Poppins"/>
            </a:endParaRPr>
          </a:p>
          <a:p>
            <a:endParaRPr lang="nl-NL" sz="1200" dirty="0">
              <a:solidFill>
                <a:schemeClr val="bg1"/>
              </a:solidFill>
              <a:cs typeface="Poppins"/>
            </a:endParaRPr>
          </a:p>
          <a:p>
            <a:r>
              <a:rPr lang="nl-NL" sz="1200" u="sng" dirty="0">
                <a:solidFill>
                  <a:schemeClr val="bg1"/>
                </a:solidFill>
                <a:cs typeface="Poppins"/>
              </a:rPr>
              <a:t>Bespreek klassikaal</a:t>
            </a:r>
            <a:r>
              <a:rPr lang="nl-NL" sz="1200" dirty="0">
                <a:solidFill>
                  <a:schemeClr val="bg1"/>
                </a:solidFill>
                <a:cs typeface="Poppins"/>
              </a:rPr>
              <a:t>:</a:t>
            </a:r>
          </a:p>
          <a:p>
            <a:endParaRPr lang="nl-NL" sz="1200" dirty="0">
              <a:solidFill>
                <a:schemeClr val="bg1"/>
              </a:solidFill>
              <a:cs typeface="Poppins"/>
            </a:endParaRPr>
          </a:p>
          <a:p>
            <a:pPr>
              <a:tabLst>
                <a:tab pos="180975" algn="l"/>
              </a:tabLst>
            </a:pPr>
            <a:r>
              <a:rPr lang="nl-NL" sz="1200" dirty="0">
                <a:solidFill>
                  <a:schemeClr val="bg1"/>
                </a:solidFill>
                <a:cs typeface="Poppins"/>
              </a:rPr>
              <a:t>-	Wat zouden de voor- en nadelen kunnen zijn van het gebruiken van 	gezichtsherkenning?</a:t>
            </a:r>
          </a:p>
          <a:p>
            <a:pPr>
              <a:tabLst>
                <a:tab pos="180975" algn="l"/>
              </a:tabLst>
            </a:pPr>
            <a:endParaRPr lang="nl-NL" sz="1200" dirty="0">
              <a:solidFill>
                <a:schemeClr val="bg1"/>
              </a:solidFill>
              <a:cs typeface="Poppins"/>
            </a:endParaRPr>
          </a:p>
          <a:p>
            <a:pPr>
              <a:tabLst>
                <a:tab pos="180975" algn="l"/>
              </a:tabLst>
            </a:pPr>
            <a:r>
              <a:rPr lang="nl-NL" sz="1200" dirty="0">
                <a:solidFill>
                  <a:schemeClr val="bg1"/>
                </a:solidFill>
                <a:cs typeface="Poppins"/>
              </a:rPr>
              <a:t>- 	Waar en waarvoor zou deze techniek gebruikt mogen worden? </a:t>
            </a:r>
            <a:br>
              <a:rPr lang="nl-NL" sz="1200" dirty="0">
                <a:solidFill>
                  <a:schemeClr val="bg1"/>
                </a:solidFill>
                <a:cs typeface="Poppins"/>
              </a:rPr>
            </a:br>
            <a:r>
              <a:rPr lang="nl-NL" sz="1200" dirty="0">
                <a:solidFill>
                  <a:schemeClr val="bg1"/>
                </a:solidFill>
                <a:cs typeface="Poppins"/>
              </a:rPr>
              <a:t>	</a:t>
            </a:r>
            <a:r>
              <a:rPr lang="nl-NL" sz="1200">
                <a:solidFill>
                  <a:schemeClr val="bg1"/>
                </a:solidFill>
                <a:cs typeface="Poppins"/>
              </a:rPr>
              <a:t>En waar</a:t>
            </a:r>
            <a:r>
              <a:rPr lang="nl-NL" sz="1200" dirty="0">
                <a:solidFill>
                  <a:schemeClr val="bg1"/>
                </a:solidFill>
                <a:cs typeface="Poppins"/>
              </a:rPr>
              <a:t>/waarvoor niet?</a:t>
            </a:r>
          </a:p>
          <a:p>
            <a:endParaRPr lang="nl-NL" sz="1200" dirty="0">
              <a:solidFill>
                <a:schemeClr val="bg1"/>
              </a:solidFill>
              <a:cs typeface="Poppins"/>
            </a:endParaRPr>
          </a:p>
        </p:txBody>
      </p:sp>
      <p:pic>
        <p:nvPicPr>
          <p:cNvPr id="3" name="Afbeelding 2">
            <a:extLst>
              <a:ext uri="{FF2B5EF4-FFF2-40B4-BE49-F238E27FC236}">
                <a16:creationId xmlns:a16="http://schemas.microsoft.com/office/drawing/2014/main" id="{2EC6F455-893D-D792-919D-A1FA793681E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6503670" y="956234"/>
            <a:ext cx="5398255" cy="3039857"/>
          </a:xfrm>
          <a:prstGeom prst="rect">
            <a:avLst/>
          </a:prstGeom>
        </p:spPr>
      </p:pic>
    </p:spTree>
    <p:extLst>
      <p:ext uri="{BB962C8B-B14F-4D97-AF65-F5344CB8AC3E}">
        <p14:creationId xmlns:p14="http://schemas.microsoft.com/office/powerpoint/2010/main" val="1298049819"/>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Kantoorthema</Template>
  <TotalTime>232</TotalTime>
  <Words>714</Words>
  <Application>Microsoft Macintosh PowerPoint</Application>
  <PresentationFormat>Breedbeeld</PresentationFormat>
  <Paragraphs>49</Paragraphs>
  <Slides>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Calibri</vt:lpstr>
      <vt:lpstr>Poppins</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6621</cp:revision>
  <dcterms:created xsi:type="dcterms:W3CDTF">2022-01-30T11:55:21Z</dcterms:created>
  <dcterms:modified xsi:type="dcterms:W3CDTF">2024-05-27T07:47:51Z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