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95_3D2A27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336" r:id="rId6"/>
    <p:sldId id="386" r:id="rId7"/>
    <p:sldId id="351" r:id="rId8"/>
    <p:sldId id="405" r:id="rId9"/>
    <p:sldId id="406" r:id="rId10"/>
    <p:sldId id="407" r:id="rId11"/>
    <p:sldId id="408" r:id="rId12"/>
    <p:sldId id="409" r:id="rId13"/>
    <p:sldId id="410" r:id="rId14"/>
    <p:sldId id="411" r:id="rId15"/>
    <p:sldId id="402" r:id="rId16"/>
    <p:sldId id="280" r:id="rId17"/>
    <p:sldId id="389" r:id="rId18"/>
  </p:sldIdLst>
  <p:sldSz cx="12192000" cy="6858000"/>
  <p:notesSz cx="6858000" cy="9144000"/>
  <p:embeddedFontLs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223"/>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1"/>
  </p:normalViewPr>
  <p:slideViewPr>
    <p:cSldViewPr snapToGrid="0">
      <p:cViewPr varScale="1">
        <p:scale>
          <a:sx n="91" d="100"/>
          <a:sy n="91" d="100"/>
        </p:scale>
        <p:origin x="1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comments/modernComment_195_3D2A27F.xml><?xml version="1.0" encoding="utf-8"?>
<p188:cmLst xmlns:a="http://schemas.openxmlformats.org/drawingml/2006/main" xmlns:r="http://schemas.openxmlformats.org/officeDocument/2006/relationships" xmlns:p188="http://schemas.microsoft.com/office/powerpoint/2018/8/main">
  <p188:cm id="{6A1CB0AD-2FF6-43FF-9FED-D7AEB4E43050}" authorId="{4DBF06C3-06A7-47B8-D723-6C8A6BED412D}" created="2024-05-20T10:03:45.176">
    <pc:sldMkLst xmlns:pc="http://schemas.microsoft.com/office/powerpoint/2013/main/command">
      <pc:docMk/>
      <pc:sldMk cId="64135807" sldId="405"/>
    </pc:sldMkLst>
    <p188:txBody>
      <a:bodyPr/>
      <a:lstStyle/>
      <a:p>
        <a:r>
          <a:rPr lang="nl-NL"/>
          <a:t>KL 1-2
1. De twee soorten poollicht zijn het noorderlicht (Aurora Borealis) en het zuiderlicht (Aurora Australis). Ze hebben deze naam vanwege de pool waar het natuurverschijnsel naartoe trekt.
2. Poollicht heeft meestal groene, rode en blauwe kleuren. Groen is de meest voorkomende kleur.
3. In de wintermaanden en avonden als het donker is.
4. Als er een zonnestorm is geweest, het is niet precies te voorspellen hoe vaak dat voorkomt
5. De zon stoot geladen deeltjes (zonnewind) uit die de aardatmosfeer binnendringen en poollicht veroorzaken door botsingen met moleculen. 
6. Poollicht verschijnt meestal tussen de 100 en 400 kilometer hoogte in de ionosfeer.
7. De zonnewind is een plasma, een stroom geladen deeltjes (ionen en elektronen) die voortdurend ontsnappen uit de Zon naar de ruimte.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21/05/24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21/05/24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chnofaq.org/posts/2020/02/track-your-assets-remotely-with-these-gps-tracking-devices/"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hyperlink" Target="https://embed.maglr.com/hmdubyaqbi?disable-stats=1" TargetMode="External"/><Relationship Id="rId5" Type="http://schemas.openxmlformats.org/officeDocument/2006/relationships/hyperlink" Target="https://nl.pinterest.com/pin/40-creative-infographics-to-inspire-you--883127808150840850/" TargetMode="Externa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8.xml"/><Relationship Id="rId1" Type="http://schemas.openxmlformats.org/officeDocument/2006/relationships/video" Target="https://www.youtube.com/embed/YN20KmEL5_c?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israelphotogallery/15050741722" TargetMode="External"/><Relationship Id="rId2" Type="http://schemas.openxmlformats.org/officeDocument/2006/relationships/image" Target="../media/image35.jpeg"/><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rtvoost.nl/nieuws/2354780/noorderlicht-boven-provincie-door-zonnevlammen-die-onderweg-zijn-naar-de-aarde"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www.astroblogs.nl/2014/03/31/morgen-kans-op-noorderlicht-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zLFGYSxlU_c?feature=oembed"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95_3D2A27F.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www.astroblogs.nl/2013/05/08/mei-gallerij-timelapse-aard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Kleuren in de lucht?!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21 2024</a:t>
            </a:r>
          </a:p>
        </p:txBody>
      </p:sp>
      <p:pic>
        <p:nvPicPr>
          <p:cNvPr id="6" name="Tijdelijke aanduiding voor afbeelding 5">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3778" r="23778"/>
          <a:stretch/>
        </p:blipFill>
        <p:spPr>
          <a:xfrm>
            <a:off x="7287902" y="0"/>
            <a:ext cx="4927209" cy="5639456"/>
          </a:xfrm>
        </p:spPr>
      </p:pic>
      <p:sp>
        <p:nvSpPr>
          <p:cNvPr id="2" name="Tekstvak 1">
            <a:extLst>
              <a:ext uri="{FF2B5EF4-FFF2-40B4-BE49-F238E27FC236}">
                <a16:creationId xmlns:a16="http://schemas.microsoft.com/office/drawing/2014/main" id="{A7AD2EFF-18B0-20C8-785D-EAC5A0A33A93}"/>
              </a:ext>
            </a:extLst>
          </p:cNvPr>
          <p:cNvSpPr txBox="1"/>
          <p:nvPr/>
        </p:nvSpPr>
        <p:spPr>
          <a:xfrm>
            <a:off x="7288213" y="5638800"/>
            <a:ext cx="492760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(4/5)</a:t>
            </a:r>
            <a:endParaRPr lang="nl-NL" dirty="0"/>
          </a:p>
        </p:txBody>
      </p:sp>
      <p:pic>
        <p:nvPicPr>
          <p:cNvPr id="3" name="Afbeelding 2" descr="40 Creative Infographics to Inspire You | Piktochart | Graphic design  infographic, Infographic layout, Infographic inspiration">
            <a:extLst>
              <a:ext uri="{FF2B5EF4-FFF2-40B4-BE49-F238E27FC236}">
                <a16:creationId xmlns:a16="http://schemas.microsoft.com/office/drawing/2014/main" id="{830EF161-3AE4-9ED6-1EB7-69DE11AD4789}"/>
              </a:ext>
            </a:extLst>
          </p:cNvPr>
          <p:cNvPicPr>
            <a:picLocks noChangeAspect="1"/>
          </p:cNvPicPr>
          <p:nvPr/>
        </p:nvPicPr>
        <p:blipFill>
          <a:blip r:embed="rId2"/>
          <a:stretch>
            <a:fillRect/>
          </a:stretch>
        </p:blipFill>
        <p:spPr>
          <a:xfrm>
            <a:off x="4407222" y="1117727"/>
            <a:ext cx="3215098" cy="4576128"/>
          </a:xfrm>
          <a:prstGeom prst="rect">
            <a:avLst/>
          </a:prstGeom>
        </p:spPr>
      </p:pic>
      <p:pic>
        <p:nvPicPr>
          <p:cNvPr id="6" name="Afbeelding 5" descr="75+ New Creative Infographic Examples &amp; Templates - Venngage | Infographic  illustration, Creative infographic, Infographic poster">
            <a:extLst>
              <a:ext uri="{FF2B5EF4-FFF2-40B4-BE49-F238E27FC236}">
                <a16:creationId xmlns:a16="http://schemas.microsoft.com/office/drawing/2014/main" id="{172B869E-35E0-0B28-5033-C6E079061913}"/>
              </a:ext>
            </a:extLst>
          </p:cNvPr>
          <p:cNvPicPr>
            <a:picLocks noChangeAspect="1"/>
          </p:cNvPicPr>
          <p:nvPr/>
        </p:nvPicPr>
        <p:blipFill>
          <a:blip r:embed="rId3"/>
          <a:stretch>
            <a:fillRect/>
          </a:stretch>
        </p:blipFill>
        <p:spPr>
          <a:xfrm>
            <a:off x="612694" y="1119319"/>
            <a:ext cx="3207361" cy="4576813"/>
          </a:xfrm>
          <a:prstGeom prst="rect">
            <a:avLst/>
          </a:prstGeom>
        </p:spPr>
      </p:pic>
      <p:pic>
        <p:nvPicPr>
          <p:cNvPr id="7" name="Afbeelding 6" descr="Premium Vector | Hand drawn timeline infographic template">
            <a:extLst>
              <a:ext uri="{FF2B5EF4-FFF2-40B4-BE49-F238E27FC236}">
                <a16:creationId xmlns:a16="http://schemas.microsoft.com/office/drawing/2014/main" id="{6EF031E9-833F-6EFE-EB07-50CC934D1834}"/>
              </a:ext>
            </a:extLst>
          </p:cNvPr>
          <p:cNvPicPr>
            <a:picLocks noChangeAspect="1"/>
          </p:cNvPicPr>
          <p:nvPr/>
        </p:nvPicPr>
        <p:blipFill>
          <a:blip r:embed="rId4"/>
          <a:stretch>
            <a:fillRect/>
          </a:stretch>
        </p:blipFill>
        <p:spPr>
          <a:xfrm>
            <a:off x="8213355" y="1118975"/>
            <a:ext cx="3222834" cy="2152252"/>
          </a:xfrm>
          <a:prstGeom prst="rect">
            <a:avLst/>
          </a:prstGeom>
        </p:spPr>
      </p:pic>
      <p:pic>
        <p:nvPicPr>
          <p:cNvPr id="9" name="Afbeelding 8" descr="Global Warming Vertical Infographics Templates – Slidewalla">
            <a:extLst>
              <a:ext uri="{FF2B5EF4-FFF2-40B4-BE49-F238E27FC236}">
                <a16:creationId xmlns:a16="http://schemas.microsoft.com/office/drawing/2014/main" id="{2D1F90EF-4AB7-EC26-D6FF-F39A0A8D3D4C}"/>
              </a:ext>
            </a:extLst>
          </p:cNvPr>
          <p:cNvPicPr>
            <a:picLocks noChangeAspect="1"/>
          </p:cNvPicPr>
          <p:nvPr/>
        </p:nvPicPr>
        <p:blipFill>
          <a:blip r:embed="rId5"/>
          <a:stretch>
            <a:fillRect/>
          </a:stretch>
        </p:blipFill>
        <p:spPr>
          <a:xfrm>
            <a:off x="8209486" y="3524154"/>
            <a:ext cx="3234437" cy="2169184"/>
          </a:xfrm>
          <a:prstGeom prst="rect">
            <a:avLst/>
          </a:prstGeom>
        </p:spPr>
      </p:pic>
    </p:spTree>
    <p:extLst>
      <p:ext uri="{BB962C8B-B14F-4D97-AF65-F5344CB8AC3E}">
        <p14:creationId xmlns:p14="http://schemas.microsoft.com/office/powerpoint/2010/main" val="154275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(5/5)</a:t>
            </a:r>
            <a:endParaRPr lang="nl-NL" dirty="0"/>
          </a:p>
        </p:txBody>
      </p:sp>
      <p:pic>
        <p:nvPicPr>
          <p:cNvPr id="2" name="Afbeelding 1" descr="Space Infographic Images - Free Download on Freepik">
            <a:extLst>
              <a:ext uri="{FF2B5EF4-FFF2-40B4-BE49-F238E27FC236}">
                <a16:creationId xmlns:a16="http://schemas.microsoft.com/office/drawing/2014/main" id="{8785E819-7A93-94C6-4321-DACE9B460D9C}"/>
              </a:ext>
            </a:extLst>
          </p:cNvPr>
          <p:cNvPicPr>
            <a:picLocks noChangeAspect="1"/>
          </p:cNvPicPr>
          <p:nvPr/>
        </p:nvPicPr>
        <p:blipFill>
          <a:blip r:embed="rId2"/>
          <a:stretch>
            <a:fillRect/>
          </a:stretch>
        </p:blipFill>
        <p:spPr>
          <a:xfrm>
            <a:off x="272309" y="1370396"/>
            <a:ext cx="3694732" cy="2461694"/>
          </a:xfrm>
          <a:prstGeom prst="rect">
            <a:avLst/>
          </a:prstGeom>
        </p:spPr>
      </p:pic>
      <p:pic>
        <p:nvPicPr>
          <p:cNvPr id="4" name="Afbeelding 3" descr="Uranus detailed structure with layers vector illustration. Outer space  science concept banner. Infographic elements and icons. Education poster  for school. Stock Vector by ©skypistudio 127116600">
            <a:extLst>
              <a:ext uri="{FF2B5EF4-FFF2-40B4-BE49-F238E27FC236}">
                <a16:creationId xmlns:a16="http://schemas.microsoft.com/office/drawing/2014/main" id="{BEC3F772-9844-7C7E-CE57-C8051CB2A357}"/>
              </a:ext>
            </a:extLst>
          </p:cNvPr>
          <p:cNvPicPr>
            <a:picLocks noChangeAspect="1"/>
          </p:cNvPicPr>
          <p:nvPr/>
        </p:nvPicPr>
        <p:blipFill>
          <a:blip r:embed="rId3"/>
          <a:stretch>
            <a:fillRect/>
          </a:stretch>
        </p:blipFill>
        <p:spPr>
          <a:xfrm>
            <a:off x="4252501" y="1368893"/>
            <a:ext cx="3683128" cy="3683128"/>
          </a:xfrm>
          <a:prstGeom prst="rect">
            <a:avLst/>
          </a:prstGeom>
        </p:spPr>
      </p:pic>
      <p:pic>
        <p:nvPicPr>
          <p:cNvPr id="5" name="Afbeelding 4" descr="7,200+ Rocket Infographic Stock Illustrations, Royalty-Free Vector Graphics  &amp; Clip Art - iStock | Pyramid infographic, Timeline infographic, Space  infographic">
            <a:extLst>
              <a:ext uri="{FF2B5EF4-FFF2-40B4-BE49-F238E27FC236}">
                <a16:creationId xmlns:a16="http://schemas.microsoft.com/office/drawing/2014/main" id="{0E30A8A3-E143-8D71-1797-8F1B77B432F8}"/>
              </a:ext>
            </a:extLst>
          </p:cNvPr>
          <p:cNvPicPr>
            <a:picLocks noChangeAspect="1"/>
          </p:cNvPicPr>
          <p:nvPr/>
        </p:nvPicPr>
        <p:blipFill>
          <a:blip r:embed="rId4"/>
          <a:stretch>
            <a:fillRect/>
          </a:stretch>
        </p:blipFill>
        <p:spPr>
          <a:xfrm>
            <a:off x="8262300" y="1370718"/>
            <a:ext cx="3689673" cy="3683345"/>
          </a:xfrm>
          <a:prstGeom prst="rect">
            <a:avLst/>
          </a:prstGeom>
        </p:spPr>
      </p:pic>
      <p:sp>
        <p:nvSpPr>
          <p:cNvPr id="10" name="Tekstvak 9">
            <a:extLst>
              <a:ext uri="{FF2B5EF4-FFF2-40B4-BE49-F238E27FC236}">
                <a16:creationId xmlns:a16="http://schemas.microsoft.com/office/drawing/2014/main" id="{385497B2-219B-A192-45E1-CCF21DF8CB5C}"/>
              </a:ext>
            </a:extLst>
          </p:cNvPr>
          <p:cNvSpPr txBox="1"/>
          <p:nvPr/>
        </p:nvSpPr>
        <p:spPr>
          <a:xfrm>
            <a:off x="271728" y="4300415"/>
            <a:ext cx="37659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hlinkClick r:id="rId5">
                  <a:extLst>
                    <a:ext uri="{A12FA001-AC4F-418D-AE19-62706E023703}">
                      <ahyp:hlinkClr xmlns:ahyp="http://schemas.microsoft.com/office/drawing/2018/hyperlinkcolor" val="tx"/>
                    </a:ext>
                  </a:extLst>
                </a:hlinkClick>
              </a:rPr>
              <a:t>Klik hier voor nog meer inspiratie</a:t>
            </a:r>
            <a:endParaRPr lang="nl-NL" dirty="0"/>
          </a:p>
        </p:txBody>
      </p:sp>
      <p:sp>
        <p:nvSpPr>
          <p:cNvPr id="11" name="Tekstvak 10">
            <a:extLst>
              <a:ext uri="{FF2B5EF4-FFF2-40B4-BE49-F238E27FC236}">
                <a16:creationId xmlns:a16="http://schemas.microsoft.com/office/drawing/2014/main" id="{EB3630F8-44E1-3402-6A9C-61F13C545F1B}"/>
              </a:ext>
            </a:extLst>
          </p:cNvPr>
          <p:cNvSpPr txBox="1"/>
          <p:nvPr/>
        </p:nvSpPr>
        <p:spPr>
          <a:xfrm>
            <a:off x="271727" y="4644668"/>
            <a:ext cx="37659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hlinkClick r:id="rId6">
                  <a:extLst>
                    <a:ext uri="{A12FA001-AC4F-418D-AE19-62706E023703}">
                      <ahyp:hlinkClr xmlns:ahyp="http://schemas.microsoft.com/office/drawing/2018/hyperlinkcolor" val="tx"/>
                    </a:ext>
                  </a:extLst>
                </a:hlinkClick>
              </a:rPr>
              <a:t>of bekijk deze online interactieve infographic</a:t>
            </a:r>
            <a:endParaRPr lang="nl-NL" dirty="0"/>
          </a:p>
        </p:txBody>
      </p:sp>
    </p:spTree>
    <p:extLst>
      <p:ext uri="{BB962C8B-B14F-4D97-AF65-F5344CB8AC3E}">
        <p14:creationId xmlns:p14="http://schemas.microsoft.com/office/powerpoint/2010/main" val="34395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Maak een infographic!</a:t>
            </a:r>
            <a:endParaRPr lang="nl-NL" dirty="0"/>
          </a:p>
        </p:txBody>
      </p:sp>
      <p:sp>
        <p:nvSpPr>
          <p:cNvPr id="4" name="Tekstvak 3">
            <a:extLst>
              <a:ext uri="{FF2B5EF4-FFF2-40B4-BE49-F238E27FC236}">
                <a16:creationId xmlns:a16="http://schemas.microsoft.com/office/drawing/2014/main" id="{6D770EE5-F0A7-DDA6-8AA0-A30EA6E48667}"/>
              </a:ext>
            </a:extLst>
          </p:cNvPr>
          <p:cNvSpPr txBox="1"/>
          <p:nvPr/>
        </p:nvSpPr>
        <p:spPr>
          <a:xfrm>
            <a:off x="190500" y="942974"/>
            <a:ext cx="5036496"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Maak je eigen infographic over het verschijnsel poollicht. Zorg dat je alle informatie die je eerder hebt opgeschreven verwerkt in jouw infographic.</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kunt eventueel onderstaand stappenplan gebruiken om jouw infographic te ontwerpen:</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Maak een schets:</a:t>
            </a:r>
          </a:p>
          <a:p>
            <a:pPr marL="800100" lvl="1" indent="-342900">
              <a:buFont typeface="Courier New"/>
              <a:buChar char="o"/>
            </a:pPr>
            <a:r>
              <a:rPr lang="nl-NL" sz="1300" dirty="0">
                <a:solidFill>
                  <a:schemeClr val="bg2">
                    <a:lumMod val="10000"/>
                  </a:schemeClr>
                </a:solidFill>
                <a:cs typeface="Poppins"/>
              </a:rPr>
              <a:t>Pak een leeg tekenvel en de antwoorden die je eerder hebt opgeschreven.</a:t>
            </a:r>
          </a:p>
          <a:p>
            <a:pPr marL="800100" lvl="1" indent="-342900">
              <a:buFont typeface="Courier New"/>
              <a:buChar char="o"/>
            </a:pPr>
            <a:r>
              <a:rPr lang="nl-NL" sz="1300" dirty="0">
                <a:solidFill>
                  <a:schemeClr val="bg2">
                    <a:lumMod val="10000"/>
                  </a:schemeClr>
                </a:solidFill>
                <a:cs typeface="Poppins"/>
              </a:rPr>
              <a:t>Bekijk hoeveel antwoorden je hebt en bepaal waar deze antwoorden in de tekening komen. Teken een vorm met daarin de getallen van de antwoorden.</a:t>
            </a:r>
          </a:p>
          <a:p>
            <a:pPr marL="800100" lvl="1" indent="-342900">
              <a:buFont typeface="Courier New"/>
              <a:buChar char="o"/>
            </a:pPr>
            <a:r>
              <a:rPr lang="nl-NL" sz="1300" dirty="0">
                <a:solidFill>
                  <a:schemeClr val="bg2">
                    <a:lumMod val="10000"/>
                  </a:schemeClr>
                </a:solidFill>
                <a:cs typeface="Poppins"/>
              </a:rPr>
              <a:t>Zodra alle antwoorden een plek hebben probeer je een tekening te maken die de antwoorden uitlegt.</a:t>
            </a:r>
          </a:p>
          <a:p>
            <a:pPr marL="342900" indent="-342900">
              <a:buAutoNum type="arabicPeriod"/>
            </a:pPr>
            <a:r>
              <a:rPr lang="nl-NL" sz="1300" dirty="0">
                <a:solidFill>
                  <a:schemeClr val="bg2">
                    <a:lumMod val="10000"/>
                  </a:schemeClr>
                </a:solidFill>
                <a:cs typeface="Poppins"/>
              </a:rPr>
              <a:t>Maak de infographic:</a:t>
            </a:r>
          </a:p>
          <a:p>
            <a:pPr marL="800100" lvl="1" indent="-342900">
              <a:buFont typeface="Courier New"/>
              <a:buChar char="o"/>
            </a:pPr>
            <a:r>
              <a:rPr lang="nl-NL" sz="1300" dirty="0">
                <a:solidFill>
                  <a:schemeClr val="bg2">
                    <a:lumMod val="10000"/>
                  </a:schemeClr>
                </a:solidFill>
                <a:cs typeface="Poppins"/>
              </a:rPr>
              <a:t>Als je schets klaar is kun je de infographic maken.</a:t>
            </a:r>
          </a:p>
          <a:p>
            <a:pPr marL="800100" lvl="1" indent="-342900">
              <a:buFont typeface="Courier New"/>
              <a:buChar char="o"/>
            </a:pPr>
            <a:r>
              <a:rPr lang="nl-NL" sz="1300" dirty="0">
                <a:solidFill>
                  <a:schemeClr val="bg2">
                    <a:lumMod val="10000"/>
                  </a:schemeClr>
                </a:solidFill>
                <a:cs typeface="Poppins"/>
              </a:rPr>
              <a:t>Pak een leeg tekenvel (A4 of A3) en zet de schets om naar het eindresultaat.</a:t>
            </a:r>
          </a:p>
        </p:txBody>
      </p:sp>
      <p:sp>
        <p:nvSpPr>
          <p:cNvPr id="2" name="Tijdelijke aanduiding voor tekst 1">
            <a:extLst>
              <a:ext uri="{FF2B5EF4-FFF2-40B4-BE49-F238E27FC236}">
                <a16:creationId xmlns:a16="http://schemas.microsoft.com/office/drawing/2014/main" id="{2AA6BDC3-A5A3-57DD-0E66-86C25467F824}"/>
              </a:ext>
            </a:extLst>
          </p:cNvPr>
          <p:cNvSpPr txBox="1">
            <a:spLocks/>
          </p:cNvSpPr>
          <p:nvPr/>
        </p:nvSpPr>
        <p:spPr>
          <a:xfrm>
            <a:off x="5387942" y="4894979"/>
            <a:ext cx="5670364" cy="731756"/>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Bekijk deze animatie over poollicht</a:t>
            </a:r>
            <a:endParaRPr lang="nl-NL" dirty="0"/>
          </a:p>
        </p:txBody>
      </p:sp>
      <p:sp>
        <p:nvSpPr>
          <p:cNvPr id="3" name="Tekstvak 2">
            <a:extLst>
              <a:ext uri="{FF2B5EF4-FFF2-40B4-BE49-F238E27FC236}">
                <a16:creationId xmlns:a16="http://schemas.microsoft.com/office/drawing/2014/main" id="{C2981D35-C729-1282-E732-7C21CBE01BD1}"/>
              </a:ext>
            </a:extLst>
          </p:cNvPr>
          <p:cNvSpPr txBox="1"/>
          <p:nvPr/>
        </p:nvSpPr>
        <p:spPr>
          <a:xfrm>
            <a:off x="5381383" y="4528628"/>
            <a:ext cx="587017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Wat was poollicht ook alweer? Extra informatie of herhaling nodig?</a:t>
            </a:r>
          </a:p>
        </p:txBody>
      </p:sp>
      <p:pic>
        <p:nvPicPr>
          <p:cNvPr id="5" name="Onlinemedia 4" title="Wat is het noorderlicht?">
            <a:hlinkClick r:id="" action="ppaction://media"/>
            <a:extLst>
              <a:ext uri="{FF2B5EF4-FFF2-40B4-BE49-F238E27FC236}">
                <a16:creationId xmlns:a16="http://schemas.microsoft.com/office/drawing/2014/main" id="{DA6E8937-F816-F564-8F5A-8321ADFF7CE8}"/>
              </a:ext>
            </a:extLst>
          </p:cNvPr>
          <p:cNvPicPr>
            <a:picLocks noRot="1" noChangeAspect="1"/>
          </p:cNvPicPr>
          <p:nvPr>
            <a:videoFile r:link="rId1"/>
          </p:nvPr>
        </p:nvPicPr>
        <p:blipFill>
          <a:blip r:embed="rId3"/>
          <a:stretch>
            <a:fillRect/>
          </a:stretch>
        </p:blipFill>
        <p:spPr>
          <a:xfrm>
            <a:off x="5387942" y="941089"/>
            <a:ext cx="6310749" cy="3548522"/>
          </a:xfrm>
          <a:prstGeom prst="rect">
            <a:avLst/>
          </a:prstGeom>
        </p:spPr>
      </p:pic>
    </p:spTree>
    <p:extLst>
      <p:ext uri="{BB962C8B-B14F-4D97-AF65-F5344CB8AC3E}">
        <p14:creationId xmlns:p14="http://schemas.microsoft.com/office/powerpoint/2010/main" val="364160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De natuur als trekpleister...</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469317" cy="1938992"/>
          </a:xfrm>
          <a:prstGeom prst="rect">
            <a:avLst/>
          </a:prstGeom>
          <a:noFill/>
        </p:spPr>
        <p:txBody>
          <a:bodyPr wrap="square" lIns="91440" tIns="45720" rIns="91440" bIns="45720" rtlCol="0" anchor="t">
            <a:spAutoFit/>
          </a:bodyPr>
          <a:lstStyle/>
          <a:p>
            <a:r>
              <a:rPr lang="nl-NL" sz="1200" dirty="0">
                <a:solidFill>
                  <a:schemeClr val="bg1"/>
                </a:solidFill>
                <a:cs typeface="Poppins"/>
              </a:rPr>
              <a:t>Het is een unieke beleving om het noorderlicht te zien. Jaarlijks gaan er duizenden mensen op avontuur om dit natuurverschijnsel met eigen ogen waar te kunnen nemen. Voor Scandinavische landen is het een trekpleister voor toeristen.</a:t>
            </a:r>
          </a:p>
          <a:p>
            <a:endParaRPr lang="nl-NL" sz="1200" dirty="0">
              <a:solidFill>
                <a:schemeClr val="bg1"/>
              </a:solidFill>
              <a:cs typeface="Poppins"/>
            </a:endParaRPr>
          </a:p>
          <a:p>
            <a:r>
              <a:rPr lang="nl-NL" sz="1200" dirty="0">
                <a:solidFill>
                  <a:schemeClr val="bg1"/>
                </a:solidFill>
                <a:cs typeface="Poppins"/>
              </a:rPr>
              <a:t>Bespreek klassikaal:</a:t>
            </a:r>
          </a:p>
          <a:p>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Welke toeristische trekpleisters hebben Scandinavische landen nog meer?</a:t>
            </a: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Kennen jullie andere (bijzondere) natuurverschijnselen die enkel in specifieke landen, regio's of continenten waar te nemen zijn? </a:t>
            </a:r>
          </a:p>
        </p:txBody>
      </p:sp>
      <p:pic>
        <p:nvPicPr>
          <p:cNvPr id="3" name="Afbeelding 2" descr="Afbeelding met buitenshuis, water, zwemmen, vakantie&#10;&#10;Automatisch gegenereerde beschrijving">
            <a:extLst>
              <a:ext uri="{FF2B5EF4-FFF2-40B4-BE49-F238E27FC236}">
                <a16:creationId xmlns:a16="http://schemas.microsoft.com/office/drawing/2014/main" id="{2EC6F455-893D-D792-919D-A1FA793681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70964" y="3667327"/>
            <a:ext cx="3148570" cy="2114918"/>
          </a:xfrm>
          <a:prstGeom prst="rect">
            <a:avLst/>
          </a:prstGeom>
        </p:spPr>
      </p:pic>
      <p:pic>
        <p:nvPicPr>
          <p:cNvPr id="9" name="Afbeelding 8" descr="Waaraan dankt Lake Hillier in Australië zijn roze kleur?">
            <a:extLst>
              <a:ext uri="{FF2B5EF4-FFF2-40B4-BE49-F238E27FC236}">
                <a16:creationId xmlns:a16="http://schemas.microsoft.com/office/drawing/2014/main" id="{78A627A3-E6DE-91F4-28E3-0EBD2A9C16D3}"/>
              </a:ext>
            </a:extLst>
          </p:cNvPr>
          <p:cNvPicPr>
            <a:picLocks noChangeAspect="1"/>
          </p:cNvPicPr>
          <p:nvPr/>
        </p:nvPicPr>
        <p:blipFill>
          <a:blip r:embed="rId4"/>
          <a:stretch>
            <a:fillRect/>
          </a:stretch>
        </p:blipFill>
        <p:spPr>
          <a:xfrm>
            <a:off x="6739638" y="338645"/>
            <a:ext cx="2743200" cy="2057400"/>
          </a:xfrm>
          <a:prstGeom prst="rect">
            <a:avLst/>
          </a:prstGeom>
        </p:spPr>
      </p:pic>
      <p:pic>
        <p:nvPicPr>
          <p:cNvPr id="10" name="Afbeelding 9" descr="Eerie' tree in Yorkshire covered in giant web created by caterpillars |  Daily Mail Online">
            <a:extLst>
              <a:ext uri="{FF2B5EF4-FFF2-40B4-BE49-F238E27FC236}">
                <a16:creationId xmlns:a16="http://schemas.microsoft.com/office/drawing/2014/main" id="{A2F7C9F9-AE21-E4DD-A505-1D10B85FFC84}"/>
              </a:ext>
            </a:extLst>
          </p:cNvPr>
          <p:cNvPicPr>
            <a:picLocks noChangeAspect="1"/>
          </p:cNvPicPr>
          <p:nvPr/>
        </p:nvPicPr>
        <p:blipFill>
          <a:blip r:embed="rId5"/>
          <a:stretch>
            <a:fillRect/>
          </a:stretch>
        </p:blipFill>
        <p:spPr>
          <a:xfrm>
            <a:off x="9130074" y="1607516"/>
            <a:ext cx="2743200" cy="1824998"/>
          </a:xfrm>
          <a:prstGeom prst="rect">
            <a:avLst/>
          </a:prstGeom>
        </p:spPr>
      </p:pic>
      <p:pic>
        <p:nvPicPr>
          <p:cNvPr id="11" name="Afbeelding 10" descr="Wouter van Bernebeek on X: &quot;🌊 Indrukwekkende #zeevonk langs de kust van  Zuid-Holland, afgelopen nacht! Ook de komende avonden kunnen deze &quot;lichtgevende  golven&quot; worden gespot.. Fotocredits: Corné Ouwehand (fb)  https://t.co/2ixFTEHqtq&quot; / X">
            <a:extLst>
              <a:ext uri="{FF2B5EF4-FFF2-40B4-BE49-F238E27FC236}">
                <a16:creationId xmlns:a16="http://schemas.microsoft.com/office/drawing/2014/main" id="{09A7F1B3-765E-9FC7-2B32-F1A6EBC42EA8}"/>
              </a:ext>
            </a:extLst>
          </p:cNvPr>
          <p:cNvPicPr>
            <a:picLocks noChangeAspect="1"/>
          </p:cNvPicPr>
          <p:nvPr/>
        </p:nvPicPr>
        <p:blipFill>
          <a:blip r:embed="rId6"/>
          <a:stretch>
            <a:fillRect/>
          </a:stretch>
        </p:blipFill>
        <p:spPr>
          <a:xfrm>
            <a:off x="5969902" y="3043884"/>
            <a:ext cx="2743199" cy="1830070"/>
          </a:xfrm>
          <a:prstGeom prst="rect">
            <a:avLst/>
          </a:prstGeom>
        </p:spPr>
      </p:pic>
    </p:spTree>
    <p:extLst>
      <p:ext uri="{BB962C8B-B14F-4D97-AF65-F5344CB8AC3E}">
        <p14:creationId xmlns:p14="http://schemas.microsoft.com/office/powerpoint/2010/main" val="12980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093428"/>
          </a:xfrm>
          <a:prstGeom prst="rect">
            <a:avLst/>
          </a:prstGeom>
          <a:noFill/>
        </p:spPr>
        <p:txBody>
          <a:bodyPr wrap="square" lIns="91440" tIns="45720" rIns="91440" bIns="45720" rtlCol="0" anchor="t">
            <a:spAutoFit/>
          </a:bodyPr>
          <a:lstStyle/>
          <a:p>
            <a:r>
              <a:rPr lang="nl-NL" sz="1300" dirty="0" err="1">
                <a:solidFill>
                  <a:schemeClr val="bg2">
                    <a:lumMod val="10000"/>
                  </a:schemeClr>
                </a:solidFill>
                <a:latin typeface="Poppins"/>
                <a:ea typeface="+mn-lt"/>
                <a:cs typeface="+mn-lt"/>
              </a:rPr>
              <a:t>Heeeey</a:t>
            </a:r>
            <a:r>
              <a:rPr lang="nl-NL" sz="1300" dirty="0">
                <a:solidFill>
                  <a:schemeClr val="bg2">
                    <a:lumMod val="10000"/>
                  </a:schemeClr>
                </a:solidFill>
                <a:latin typeface="Poppins"/>
                <a:ea typeface="+mn-lt"/>
                <a:cs typeface="+mn-lt"/>
              </a:rPr>
              <a:t>,</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Wat ben ik toch blij dat ik mijn telefoon weer terug heb. Ik voelde mij </a:t>
            </a:r>
            <a:r>
              <a:rPr lang="nl-NL" sz="1300" dirty="0" err="1">
                <a:solidFill>
                  <a:schemeClr val="bg2">
                    <a:lumMod val="10000"/>
                  </a:schemeClr>
                </a:solidFill>
                <a:latin typeface="Poppins"/>
                <a:ea typeface="+mn-lt"/>
                <a:cs typeface="+mn-lt"/>
              </a:rPr>
              <a:t>zoooo</a:t>
            </a:r>
            <a:r>
              <a:rPr lang="nl-NL" sz="1300" dirty="0">
                <a:solidFill>
                  <a:schemeClr val="bg2">
                    <a:lumMod val="10000"/>
                  </a:schemeClr>
                </a:solidFill>
                <a:latin typeface="Poppins"/>
                <a:ea typeface="+mn-lt"/>
                <a:cs typeface="+mn-lt"/>
              </a:rPr>
              <a:t> stom. Vertel ik eerst over die oude man die zijn auto kwijt is, raak ik later zelf mijn telefoon kwijt. Ik heb meteen “Vind Mijn Telefoon” aangezet, zodat ik ‘m voortaan zelf terug kan vinden. </a:t>
            </a:r>
            <a:endParaRPr lang="nl-NL" dirty="0">
              <a:solidFill>
                <a:schemeClr val="bg2">
                  <a:lumMod val="10000"/>
                </a:schemeClr>
              </a:solidFill>
            </a:endParaRP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Het liefste heb ik natuurlijk dat ik mijn telefoon nergens meer vergeet, maar ik ben soms een sloddervos. Dan laat ik alles slingeren en ben ik vergeten wat ik deed. Gelukkig gebeurt dit niet zo vaak, want ik vind het heel vervelend om te moeten zoeken. Mijn tante is pas echt een sloddervos, zij is echt ongelofelijk chaotisch. Altijd als we bij haar op bezoek zijn is ze meer tijd bezig met het zoeken naar spullen dan dat ze bij ons zit. Een beetje gek wel, maar ze gaat ook altijd zonder plannen op avontuur. 'Ik zie wel wat ik vind' zegt ze dan altijd.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Laatst waren we bij haar op bezoek en vertelde ze dat er dat weekend poollicht in Nederland te zien zou zijn en dat dit heel bijzonder is. Ze zou dan in de avond gaan wandelen in de polder, weg van de stad zodat het lekker donker is. Ik begreep het niet helemaal, maar het klonk avontuurlijk. Jammer genoeg kon ik niet mee vanwege sportkamp, dus ik hoop dat het snel weer te zien is. Ik heb haar niet meer gesproken, ik ben benieuwd of ze het poollicht gezien heeft.</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Liefs, Melle</a:t>
            </a:r>
            <a:endParaRPr lang="nl-NL" sz="1300" dirty="0">
              <a:solidFill>
                <a:schemeClr val="bg2">
                  <a:lumMod val="10000"/>
                </a:schemeClr>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Noorderlicht boven provincie door zonnevlammen die onderweg zijn naar de aarde</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879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100" dirty="0">
                <a:solidFill>
                  <a:schemeClr val="bg2">
                    <a:lumMod val="10000"/>
                  </a:schemeClr>
                </a:solidFill>
                <a:latin typeface="Poppins"/>
                <a:ea typeface="+mn-lt"/>
                <a:cs typeface="+mn-lt"/>
              </a:rPr>
            </a:br>
            <a:r>
              <a:rPr lang="nl-NL" sz="1100" dirty="0">
                <a:solidFill>
                  <a:schemeClr val="bg2">
                    <a:lumMod val="10000"/>
                  </a:schemeClr>
                </a:solidFill>
                <a:ea typeface="+mn-lt"/>
                <a:cs typeface="+mn-lt"/>
              </a:rPr>
              <a:t>Een serie zonnevlammen is onderweg naar de aarde, waardoor de kans bestaat dat dit weekend het noorderlicht te zien is. Afhankelijk van het weer en de omstandigheden leek volgens </a:t>
            </a:r>
            <a:r>
              <a:rPr lang="nl-NL" sz="1100" dirty="0" err="1">
                <a:solidFill>
                  <a:schemeClr val="bg2">
                    <a:lumMod val="10000"/>
                  </a:schemeClr>
                </a:solidFill>
                <a:ea typeface="+mn-lt"/>
                <a:cs typeface="+mn-lt"/>
              </a:rPr>
              <a:t>Weerplaza</a:t>
            </a:r>
            <a:r>
              <a:rPr lang="nl-NL" sz="1100" dirty="0">
                <a:solidFill>
                  <a:schemeClr val="bg2">
                    <a:lumMod val="10000"/>
                  </a:schemeClr>
                </a:solidFill>
                <a:ea typeface="+mn-lt"/>
                <a:cs typeface="+mn-lt"/>
              </a:rPr>
              <a:t> afgelopen nacht het poollicht het beste waar te nemen. Dat lukte op meerdere plekken in de provincie.</a:t>
            </a:r>
            <a:endParaRPr lang="nl-NL" dirty="0">
              <a:solidFill>
                <a:schemeClr val="bg2">
                  <a:lumMod val="10000"/>
                </a:schemeClr>
              </a:solidFill>
              <a:ea typeface="+mn-lt"/>
              <a:cs typeface="+mn-lt"/>
            </a:endParaRPr>
          </a:p>
          <a:p>
            <a:pPr>
              <a:lnSpc>
                <a:spcPct val="150000"/>
              </a:lnSpc>
              <a:spcBef>
                <a:spcPts val="1000"/>
              </a:spcBef>
            </a:pPr>
            <a:r>
              <a:rPr lang="nl-NL" sz="1100" dirty="0">
                <a:solidFill>
                  <a:schemeClr val="bg2">
                    <a:lumMod val="10000"/>
                  </a:schemeClr>
                </a:solidFill>
                <a:ea typeface="+mn-lt"/>
                <a:cs typeface="+mn-lt"/>
              </a:rPr>
              <a:t>In de nacht van zaterdag op zondag worden ook nog één of twee krachtige uitbarstingen verwacht. Doordat het 's nachts momenteel niet zo heel lang echt donker is in Nederland, is er maar een klein tijdvenster waarin het noorderlicht gezien kan worden. "Het begint al even</a:t>
            </a:r>
            <a:r>
              <a:rPr lang="nl-NL" sz="1100" dirty="0">
                <a:solidFill>
                  <a:schemeClr val="bg2">
                    <a:lumMod val="10000"/>
                  </a:schemeClr>
                </a:solidFill>
                <a:latin typeface="Poppins"/>
                <a:ea typeface="+mn-lt"/>
                <a:cs typeface="+mn-lt"/>
              </a:rPr>
              <a:t> na drieën te schemeren </a:t>
            </a:r>
            <a:r>
              <a:rPr lang="nl-NL" sz="1100" dirty="0">
                <a:solidFill>
                  <a:schemeClr val="bg2">
                    <a:lumMod val="10000"/>
                  </a:schemeClr>
                </a:solidFill>
                <a:ea typeface="+mn-lt"/>
                <a:cs typeface="+mn-lt"/>
              </a:rPr>
              <a:t>en </a:t>
            </a:r>
            <a:r>
              <a:rPr lang="nl-NL" sz="1100" dirty="0">
                <a:solidFill>
                  <a:schemeClr val="bg2">
                    <a:lumMod val="10000"/>
                  </a:schemeClr>
                </a:solidFill>
                <a:latin typeface="Poppins"/>
                <a:ea typeface="+mn-lt"/>
                <a:cs typeface="+mn-lt"/>
              </a:rPr>
              <a:t>dan is het snel einde verhaal voor </a:t>
            </a:r>
            <a:r>
              <a:rPr lang="nl-NL" sz="1100" dirty="0">
                <a:solidFill>
                  <a:schemeClr val="bg2">
                    <a:lumMod val="10000"/>
                  </a:schemeClr>
                </a:solidFill>
                <a:ea typeface="+mn-lt"/>
                <a:cs typeface="+mn-lt"/>
              </a:rPr>
              <a:t>het</a:t>
            </a:r>
            <a:r>
              <a:rPr lang="nl-NL" sz="1100" dirty="0">
                <a:solidFill>
                  <a:schemeClr val="bg2">
                    <a:lumMod val="10000"/>
                  </a:schemeClr>
                </a:solidFill>
                <a:latin typeface="Poppins"/>
                <a:ea typeface="+mn-lt"/>
                <a:cs typeface="+mn-lt"/>
              </a:rPr>
              <a:t> waarnemen van noorderlicht", stelt </a:t>
            </a:r>
            <a:r>
              <a:rPr lang="nl-NL" sz="1100" dirty="0" err="1">
                <a:solidFill>
                  <a:schemeClr val="bg2">
                    <a:lumMod val="10000"/>
                  </a:schemeClr>
                </a:solidFill>
                <a:latin typeface="Poppins"/>
                <a:ea typeface="+mn-lt"/>
                <a:cs typeface="+mn-lt"/>
              </a:rPr>
              <a:t>Weerplaza</a:t>
            </a:r>
            <a:r>
              <a:rPr lang="nl-NL" sz="1100" dirty="0">
                <a:solidFill>
                  <a:schemeClr val="bg2">
                    <a:lumMod val="10000"/>
                  </a:schemeClr>
                </a:solidFill>
                <a:latin typeface="Poppins"/>
                <a:ea typeface="+mn-lt"/>
                <a:cs typeface="+mn-lt"/>
              </a:rPr>
              <a:t>.</a:t>
            </a:r>
            <a:endParaRPr lang="nl-NL" dirty="0">
              <a:solidFill>
                <a:schemeClr val="bg2">
                  <a:lumMod val="10000"/>
                </a:schemeClr>
              </a:solidFill>
              <a:latin typeface="Poppins"/>
              <a:ea typeface="+mn-lt"/>
              <a:cs typeface="+mn-lt"/>
            </a:endParaRPr>
          </a:p>
          <a:p>
            <a:pPr>
              <a:lnSpc>
                <a:spcPct val="150000"/>
              </a:lnSpc>
              <a:spcBef>
                <a:spcPts val="1000"/>
              </a:spcBef>
            </a:pPr>
            <a:r>
              <a:rPr lang="nl-NL" sz="1100" dirty="0">
                <a:solidFill>
                  <a:schemeClr val="bg2">
                    <a:lumMod val="10000"/>
                  </a:schemeClr>
                </a:solidFill>
                <a:cs typeface="Poppins"/>
              </a:rPr>
              <a:t>In het weekend van 11 en 12 mei was deze bijzondere weersverschijning ook waar te nemen in Nederland. Heb jij het poollicht gezien?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583544"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RTV Oost</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2"/>
              </a:rPr>
              <a:t>https://www.rtvoost.nl/nieuws/2354780/noorderlicht-boven-provincie-door-zonnevlammen-die-onderweg-zijn-naar-de-aarde</a:t>
            </a:r>
            <a:endParaRPr lang="nl-NL" dirty="0"/>
          </a:p>
        </p:txBody>
      </p:sp>
      <p:pic>
        <p:nvPicPr>
          <p:cNvPr id="4" name="Afbeelding 3">
            <a:extLst>
              <a:ext uri="{FF2B5EF4-FFF2-40B4-BE49-F238E27FC236}">
                <a16:creationId xmlns:a16="http://schemas.microsoft.com/office/drawing/2014/main" id="{15E38A01-BA26-B97C-23A1-2ED72D17B0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85975" y="2321093"/>
            <a:ext cx="4674586" cy="3513676"/>
          </a:xfrm>
          <a:prstGeom prst="rect">
            <a:avLst/>
          </a:prstGeom>
        </p:spPr>
      </p:pic>
      <p:sp>
        <p:nvSpPr>
          <p:cNvPr id="2" name="Tekstvak 1">
            <a:extLst>
              <a:ext uri="{FF2B5EF4-FFF2-40B4-BE49-F238E27FC236}">
                <a16:creationId xmlns:a16="http://schemas.microsoft.com/office/drawing/2014/main" id="{1461AA9A-A66A-E79A-0E6D-4B2FA6F88ADC}"/>
              </a:ext>
            </a:extLst>
          </p:cNvPr>
          <p:cNvSpPr txBox="1"/>
          <p:nvPr/>
        </p:nvSpPr>
        <p:spPr>
          <a:xfrm>
            <a:off x="6885713" y="5908643"/>
            <a:ext cx="4690796" cy="317500"/>
          </a:xfrm>
          <a:prstGeom prst="rect">
            <a:avLst/>
          </a:prstGeom>
        </p:spPr>
        <p:txBody>
          <a:bodyPr>
            <a:normAutofit fontScale="550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Wat is poollicht?</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770606"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Als je in de buurt van de Noord- of Zuidpool woont dan kun je soms een bijzonder mooi natuurverschijnsel waarnemen: het poollicht. </a:t>
            </a:r>
            <a:br>
              <a:rPr lang="nl-NL" sz="1300" dirty="0">
                <a:solidFill>
                  <a:srgbClr val="1E1F20"/>
                </a:solidFill>
                <a:ea typeface="+mn-lt"/>
                <a:cs typeface="+mn-lt"/>
              </a:rPr>
            </a:br>
            <a:r>
              <a:rPr lang="nl-NL" sz="1300" dirty="0">
                <a:solidFill>
                  <a:srgbClr val="1E1F20"/>
                </a:solidFill>
                <a:ea typeface="+mn-lt"/>
                <a:cs typeface="+mn-lt"/>
              </a:rPr>
              <a:t>In de lucht zie je een prachtig spel van heldere kleuren die er normaliter niet zijn. </a:t>
            </a:r>
            <a:br>
              <a:rPr lang="nl-NL" sz="1300" dirty="0">
                <a:solidFill>
                  <a:srgbClr val="1E1F20"/>
                </a:solidFill>
                <a:ea typeface="+mn-lt"/>
                <a:cs typeface="+mn-lt"/>
              </a:rPr>
            </a:br>
            <a:r>
              <a:rPr lang="nl-NL" sz="1300" dirty="0">
                <a:solidFill>
                  <a:srgbClr val="1E1F20"/>
                </a:solidFill>
                <a:ea typeface="+mn-lt"/>
                <a:cs typeface="+mn-lt"/>
              </a:rPr>
              <a:t>Hoe ontstaat poollicht en wat is poollicht eigenlijk?</a:t>
            </a:r>
            <a:endParaRPr lang="en-US" sz="1300" dirty="0">
              <a:ea typeface="+mn-lt"/>
              <a:cs typeface="+mn-lt"/>
            </a:endParaRPr>
          </a:p>
          <a:p>
            <a:endParaRPr lang="nl-NL" sz="1300" dirty="0">
              <a:ea typeface="+mn-lt"/>
              <a:cs typeface="+mn-lt"/>
            </a:endParaRPr>
          </a:p>
          <a:p>
            <a:r>
              <a:rPr lang="nl-NL" sz="1300" dirty="0">
                <a:solidFill>
                  <a:srgbClr val="1E1F20"/>
                </a:solidFill>
                <a:ea typeface="+mn-lt"/>
                <a:cs typeface="+mn-lt"/>
              </a:rPr>
              <a:t>Bekijk de video van </a:t>
            </a:r>
            <a:r>
              <a:rPr lang="nl-NL" sz="1300" dirty="0" err="1">
                <a:solidFill>
                  <a:srgbClr val="1E1F20"/>
                </a:solidFill>
                <a:ea typeface="+mn-lt"/>
                <a:cs typeface="+mn-lt"/>
              </a:rPr>
              <a:t>Schooltv</a:t>
            </a:r>
            <a:r>
              <a:rPr lang="nl-NL" sz="1300" dirty="0">
                <a:solidFill>
                  <a:srgbClr val="1E1F20"/>
                </a:solidFill>
                <a:ea typeface="+mn-lt"/>
                <a:cs typeface="+mn-lt"/>
              </a:rPr>
              <a:t> over het poollicht.</a:t>
            </a:r>
            <a:endParaRPr lang="en-US" sz="1300" dirty="0">
              <a:solidFill>
                <a:srgbClr val="1E1F20"/>
              </a:solidFill>
              <a:ea typeface="+mn-lt"/>
              <a:cs typeface="+mn-lt"/>
            </a:endParaRPr>
          </a:p>
          <a:p>
            <a:endParaRPr lang="nl-NL" sz="1300" dirty="0">
              <a:ea typeface="+mn-lt"/>
              <a:cs typeface="+mn-lt"/>
            </a:endParaRPr>
          </a:p>
          <a:p>
            <a:r>
              <a:rPr lang="nl-NL" sz="1300" i="1" dirty="0">
                <a:solidFill>
                  <a:srgbClr val="1E1F20"/>
                </a:solidFill>
                <a:ea typeface="+mn-lt"/>
                <a:cs typeface="+mn-lt"/>
              </a:rPr>
              <a:t>Let goed op, want je gaat straks de geleerde informatie in jouw eigen woorden vertellen!</a:t>
            </a:r>
            <a:endParaRPr lang="en-US" sz="1300" dirty="0">
              <a:ea typeface="+mn-lt"/>
              <a:cs typeface="+mn-lt"/>
            </a:endParaRPr>
          </a:p>
          <a:p>
            <a:endParaRPr lang="nl-NL" sz="1300" dirty="0">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5" name="Tijdelijke aanduiding voor afbeelding 4" descr="Pattern Of Light 6 Free Stock Photo - Public Domain Pictures">
            <a:extLst>
              <a:ext uri="{FF2B5EF4-FFF2-40B4-BE49-F238E27FC236}">
                <a16:creationId xmlns:a16="http://schemas.microsoft.com/office/drawing/2014/main" id="{7A11065C-B8AE-6935-69DC-F0431D09CBDF}"/>
              </a:ext>
            </a:extLst>
          </p:cNvPr>
          <p:cNvPicPr>
            <a:picLocks noChangeAspect="1"/>
          </p:cNvPicPr>
          <p:nvPr/>
        </p:nvPicPr>
        <p:blipFill rotWithShape="1">
          <a:blip r:embed="rId3"/>
          <a:srcRect t="925" b="925"/>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pic>
        <p:nvPicPr>
          <p:cNvPr id="10" name="Onlinemedia 1" title="Poollicht - School TV / ESA">
            <a:hlinkClick r:id="" action="ppaction://media"/>
            <a:extLst>
              <a:ext uri="{FF2B5EF4-FFF2-40B4-BE49-F238E27FC236}">
                <a16:creationId xmlns:a16="http://schemas.microsoft.com/office/drawing/2014/main" id="{1E0F5D79-6D9B-BD3F-20A4-6A78F378F87A}"/>
              </a:ext>
            </a:extLst>
          </p:cNvPr>
          <p:cNvPicPr>
            <a:picLocks noRot="1" noChangeAspect="1"/>
          </p:cNvPicPr>
          <p:nvPr>
            <a:videoFile r:link="rId1"/>
          </p:nvPr>
        </p:nvPicPr>
        <p:blipFill>
          <a:blip r:embed="rId4"/>
          <a:stretch>
            <a:fillRect/>
          </a:stretch>
        </p:blipFill>
        <p:spPr>
          <a:xfrm>
            <a:off x="6084186" y="1436196"/>
            <a:ext cx="6001306" cy="3382197"/>
          </a:xfrm>
          <a:prstGeom prst="rect">
            <a:avLst/>
          </a:prstGeom>
        </p:spPr>
      </p:pic>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Wat heb jij opgeslagen?</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Je gaat straks in jouw eigen woorden vertellen wat het poollicht is. Wat heb jij geleerd tijdens het kijken van de </a:t>
            </a:r>
            <a:r>
              <a:rPr lang="nl-NL" sz="1300" dirty="0" err="1">
                <a:solidFill>
                  <a:srgbClr val="1E1F20"/>
                </a:solidFill>
                <a:ea typeface="+mn-lt"/>
                <a:cs typeface="+mn-lt"/>
              </a:rPr>
              <a:t>Schooltv</a:t>
            </a:r>
            <a:r>
              <a:rPr lang="nl-NL" sz="1300" dirty="0">
                <a:solidFill>
                  <a:srgbClr val="1E1F20"/>
                </a:solidFill>
                <a:ea typeface="+mn-lt"/>
                <a:cs typeface="+mn-lt"/>
              </a:rPr>
              <a:t> video over poollicht?</a:t>
            </a:r>
            <a:endParaRPr lang="nl-NL" sz="1400" dirty="0">
              <a:solidFill>
                <a:srgbClr val="3F5060"/>
              </a:solidFill>
              <a:ea typeface="+mn-lt"/>
              <a:cs typeface="+mn-lt"/>
            </a:endParaRPr>
          </a:p>
          <a:p>
            <a:endParaRPr lang="nl-NL" sz="1300" dirty="0">
              <a:solidFill>
                <a:srgbClr val="1E1F20"/>
              </a:solidFill>
              <a:latin typeface="Poppins"/>
              <a:ea typeface="+mn-lt"/>
              <a:cs typeface="Poppins"/>
            </a:endParaRPr>
          </a:p>
          <a:p>
            <a:r>
              <a:rPr lang="nl-NL" sz="1300" dirty="0">
                <a:solidFill>
                  <a:srgbClr val="1E1F20"/>
                </a:solidFill>
                <a:latin typeface="Poppins"/>
                <a:ea typeface="+mn-lt"/>
                <a:cs typeface="Poppins"/>
              </a:rPr>
              <a:t>Beantwoord onderstaande vragen (zelfstandig op papier):</a:t>
            </a:r>
            <a:endParaRPr lang="nl-NL" sz="1300" dirty="0">
              <a:solidFill>
                <a:srgbClr val="1E1F20"/>
              </a:solidFill>
              <a:latin typeface="Poppins"/>
              <a:cs typeface="Poppins"/>
            </a:endParaRPr>
          </a:p>
          <a:p>
            <a:endParaRPr lang="nl-NL" sz="1300" dirty="0">
              <a:solidFill>
                <a:srgbClr val="1E1F20"/>
              </a:solidFill>
              <a:latin typeface="Poppins"/>
              <a:ea typeface="+mn-lt"/>
              <a:cs typeface="Poppins"/>
            </a:endParaRPr>
          </a:p>
          <a:p>
            <a:pPr marL="342900" indent="-342900">
              <a:buAutoNum type="arabicPeriod"/>
            </a:pPr>
            <a:r>
              <a:rPr lang="nl-NL" sz="1300" dirty="0">
                <a:solidFill>
                  <a:srgbClr val="1E1F20"/>
                </a:solidFill>
                <a:latin typeface="Poppins"/>
                <a:ea typeface="+mn-lt"/>
                <a:cs typeface="Poppins"/>
              </a:rPr>
              <a:t>Wat zijn de twee soorten poollicht? En waarom hebben ze deze naam?</a:t>
            </a:r>
          </a:p>
          <a:p>
            <a:pPr marL="342900" indent="-342900">
              <a:buAutoNum type="arabicPeriod"/>
            </a:pPr>
            <a:r>
              <a:rPr lang="nl-NL" sz="1300" dirty="0">
                <a:solidFill>
                  <a:srgbClr val="1E1F20"/>
                </a:solidFill>
                <a:latin typeface="Poppins"/>
                <a:ea typeface="+mn-lt"/>
                <a:cs typeface="Poppins"/>
              </a:rPr>
              <a:t>Welke kleuren kan het poollicht hebben? Welke kleur zie je het meest?</a:t>
            </a:r>
          </a:p>
          <a:p>
            <a:pPr marL="342900" indent="-342900">
              <a:buAutoNum type="arabicPeriod"/>
            </a:pPr>
            <a:r>
              <a:rPr lang="nl-NL" sz="1300" dirty="0">
                <a:solidFill>
                  <a:srgbClr val="1E1F20"/>
                </a:solidFill>
                <a:latin typeface="Poppins"/>
                <a:ea typeface="+mn-lt"/>
                <a:cs typeface="Poppins"/>
              </a:rPr>
              <a:t>Wanneer kun je het poollicht het beste zien?</a:t>
            </a:r>
            <a:endParaRPr lang="nl-NL" dirty="0"/>
          </a:p>
          <a:p>
            <a:pPr marL="342900" indent="-342900">
              <a:buAutoNum type="arabicPeriod"/>
            </a:pPr>
            <a:r>
              <a:rPr lang="nl-NL" sz="1300" dirty="0">
                <a:solidFill>
                  <a:srgbClr val="1E1F20"/>
                </a:solidFill>
                <a:latin typeface="Poppins"/>
                <a:ea typeface="+mn-lt"/>
                <a:cs typeface="Poppins"/>
              </a:rPr>
              <a:t>Hoe vaak komt dit natuurverschijnsel voor?</a:t>
            </a:r>
          </a:p>
          <a:p>
            <a:pPr marL="342900" indent="-342900">
              <a:buAutoNum type="arabicPeriod"/>
            </a:pPr>
            <a:r>
              <a:rPr lang="nl-NL" sz="1300" dirty="0">
                <a:solidFill>
                  <a:srgbClr val="1E1F20"/>
                </a:solidFill>
                <a:latin typeface="Poppins"/>
                <a:ea typeface="+mn-lt"/>
                <a:cs typeface="Poppins"/>
              </a:rPr>
              <a:t>Wat is de rol van de zon bij het ontstaan van poollicht?</a:t>
            </a:r>
            <a:endParaRPr lang="nl-NL" dirty="0">
              <a:solidFill>
                <a:srgbClr val="3F5060"/>
              </a:solidFill>
              <a:latin typeface="Poppins"/>
              <a:ea typeface="+mn-lt"/>
              <a:cs typeface="Poppins"/>
            </a:endParaRPr>
          </a:p>
          <a:p>
            <a:pPr marL="342900" indent="-342900">
              <a:buAutoNum type="arabicPeriod"/>
            </a:pPr>
            <a:endParaRPr lang="nl-NL" sz="1300" dirty="0">
              <a:solidFill>
                <a:srgbClr val="1E1F20"/>
              </a:solidFill>
              <a:latin typeface="Poppins"/>
              <a:ea typeface="+mn-lt"/>
              <a:cs typeface="Poppins"/>
            </a:endParaRPr>
          </a:p>
          <a:p>
            <a:pPr marL="342900" indent="-342900">
              <a:buAutoNum type="arabicPeriod"/>
            </a:pPr>
            <a:endParaRPr lang="nl-NL" sz="1300" dirty="0">
              <a:solidFill>
                <a:srgbClr val="1E1F20"/>
              </a:solidFill>
              <a:latin typeface="Poppins"/>
              <a:ea typeface="+mn-lt"/>
              <a:cs typeface="Poppins"/>
            </a:endParaRPr>
          </a:p>
          <a:p>
            <a:pPr marL="342900" indent="-342900">
              <a:buAutoNum type="arabicPeriod"/>
            </a:pPr>
            <a:endParaRPr lang="nl-NL" sz="1300" dirty="0">
              <a:solidFill>
                <a:srgbClr val="1E1F20"/>
              </a:solidFill>
              <a:latin typeface="Poppins"/>
              <a:ea typeface="+mn-lt"/>
              <a:cs typeface="Poppins"/>
            </a:endParaRPr>
          </a:p>
          <a:p>
            <a:pPr marL="342900" indent="-342900">
              <a:buAutoNum type="arabicPeriod"/>
            </a:pPr>
            <a:r>
              <a:rPr lang="nl-NL" sz="1300" dirty="0">
                <a:solidFill>
                  <a:srgbClr val="1E1F20"/>
                </a:solidFill>
                <a:latin typeface="Poppins"/>
                <a:ea typeface="+mn-lt"/>
                <a:cs typeface="Poppins"/>
              </a:rPr>
              <a:t>Op welke hoogte in de atmosfeer verschijnt </a:t>
            </a:r>
            <a:br>
              <a:rPr lang="nl-NL" sz="1300" dirty="0">
                <a:solidFill>
                  <a:srgbClr val="1E1F20"/>
                </a:solidFill>
                <a:latin typeface="Poppins"/>
                <a:ea typeface="+mn-lt"/>
                <a:cs typeface="Poppins"/>
              </a:rPr>
            </a:br>
            <a:r>
              <a:rPr lang="nl-NL" sz="1300" dirty="0">
                <a:solidFill>
                  <a:srgbClr val="1E1F20"/>
                </a:solidFill>
                <a:latin typeface="Poppins"/>
                <a:ea typeface="+mn-lt"/>
                <a:cs typeface="Poppins"/>
              </a:rPr>
              <a:t>poollicht?</a:t>
            </a:r>
          </a:p>
          <a:p>
            <a:pPr marL="342900" indent="-342900">
              <a:buAutoNum type="arabicPeriod"/>
            </a:pPr>
            <a:r>
              <a:rPr lang="nl-NL" sz="1300" dirty="0">
                <a:solidFill>
                  <a:srgbClr val="1E1F20"/>
                </a:solidFill>
                <a:latin typeface="Poppins"/>
                <a:ea typeface="+mn-lt"/>
                <a:cs typeface="Poppins"/>
              </a:rPr>
              <a:t>Wat is zonnewind?</a:t>
            </a:r>
          </a:p>
          <a:p>
            <a:pPr marL="342900" indent="-342900">
              <a:buAutoNum type="arabicPeriod"/>
            </a:pPr>
            <a:endParaRPr lang="nl-NL" sz="1300" dirty="0">
              <a:solidFill>
                <a:srgbClr val="1E1F20"/>
              </a:solidFill>
              <a:latin typeface="Poppins"/>
              <a:ea typeface="+mn-lt"/>
              <a:cs typeface="Poppins"/>
            </a:endParaRPr>
          </a:p>
          <a:p>
            <a:endParaRPr lang="nl-NL" sz="13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4" name="Tijdelijke aanduiding voor afbeelding 4" descr="Afbeelding met satelliet, transport, ruimte, ruimtevaartuig&#10;&#10;Automatisch gegenereerde beschrijving">
            <a:extLst>
              <a:ext uri="{FF2B5EF4-FFF2-40B4-BE49-F238E27FC236}">
                <a16:creationId xmlns:a16="http://schemas.microsoft.com/office/drawing/2014/main" id="{09937FA5-A045-5236-02A1-6B5C70CAD7A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826" r="6826"/>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8" name="Tekstvak 7">
            <a:extLst>
              <a:ext uri="{FF2B5EF4-FFF2-40B4-BE49-F238E27FC236}">
                <a16:creationId xmlns:a16="http://schemas.microsoft.com/office/drawing/2014/main" id="{2163538A-FBDF-C7C1-243A-A7C5A9B3F10F}"/>
              </a:ext>
            </a:extLst>
          </p:cNvPr>
          <p:cNvSpPr txBox="1"/>
          <p:nvPr/>
        </p:nvSpPr>
        <p:spPr>
          <a:xfrm>
            <a:off x="5692775" y="5411788"/>
            <a:ext cx="6516688"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
        <p:nvSpPr>
          <p:cNvPr id="5" name="Tekstvak 4">
            <a:extLst>
              <a:ext uri="{FF2B5EF4-FFF2-40B4-BE49-F238E27FC236}">
                <a16:creationId xmlns:a16="http://schemas.microsoft.com/office/drawing/2014/main" id="{4BD1D864-2A80-86F0-4AF7-950EE698B050}"/>
              </a:ext>
            </a:extLst>
          </p:cNvPr>
          <p:cNvSpPr txBox="1"/>
          <p:nvPr/>
        </p:nvSpPr>
        <p:spPr>
          <a:xfrm>
            <a:off x="190500" y="3960030"/>
            <a:ext cx="4732454"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cs typeface="Poppins"/>
            </a:endParaRPr>
          </a:p>
          <a:p>
            <a:r>
              <a:rPr lang="nl-NL" sz="1300" dirty="0">
                <a:solidFill>
                  <a:schemeClr val="bg2">
                    <a:lumMod val="10000"/>
                  </a:schemeClr>
                </a:solidFill>
                <a:cs typeface="Poppins"/>
              </a:rPr>
              <a:t>Beantwoord onderstaande </a:t>
            </a:r>
            <a:r>
              <a:rPr lang="nl-NL" sz="1300">
                <a:solidFill>
                  <a:schemeClr val="bg2">
                    <a:lumMod val="10000"/>
                  </a:schemeClr>
                </a:solidFill>
                <a:cs typeface="Poppins"/>
              </a:rPr>
              <a:t>vragen m.b.v</a:t>
            </a:r>
            <a:r>
              <a:rPr lang="nl-NL" sz="1300" dirty="0">
                <a:solidFill>
                  <a:schemeClr val="bg2">
                    <a:lumMod val="10000"/>
                  </a:schemeClr>
                </a:solidFill>
                <a:cs typeface="Poppins"/>
              </a:rPr>
              <a:t>. internet:</a:t>
            </a:r>
          </a:p>
          <a:p>
            <a:endParaRPr lang="nl-NL" sz="1300" i="1" dirty="0">
              <a:solidFill>
                <a:schemeClr val="bg2">
                  <a:lumMod val="10000"/>
                </a:schemeClr>
              </a:solidFill>
              <a:cs typeface="Poppins"/>
            </a:endParaRPr>
          </a:p>
        </p:txBody>
      </p:sp>
    </p:spTree>
    <p:extLst>
      <p:ext uri="{BB962C8B-B14F-4D97-AF65-F5344CB8AC3E}">
        <p14:creationId xmlns:p14="http://schemas.microsoft.com/office/powerpoint/2010/main" val="6413580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Maak een infographic!</a:t>
            </a:r>
            <a:endParaRPr lang="nl-NL" dirty="0"/>
          </a:p>
        </p:txBody>
      </p:sp>
      <p:sp>
        <p:nvSpPr>
          <p:cNvPr id="4" name="Tekstvak 3">
            <a:extLst>
              <a:ext uri="{FF2B5EF4-FFF2-40B4-BE49-F238E27FC236}">
                <a16:creationId xmlns:a16="http://schemas.microsoft.com/office/drawing/2014/main" id="{6D770EE5-F0A7-DDA6-8AA0-A30EA6E48667}"/>
              </a:ext>
            </a:extLst>
          </p:cNvPr>
          <p:cNvSpPr txBox="1"/>
          <p:nvPr/>
        </p:nvSpPr>
        <p:spPr>
          <a:xfrm>
            <a:off x="190500" y="942974"/>
            <a:ext cx="4671085"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Een infographic is een getekende uitleg van een onderwerp of thema. Een infographic is meestal in de vorm van een stripverhaal in postervorm. </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Jij gaat straks een eigen infographic maken met de kennis die jij hebt over poollicht. Bekijk de </a:t>
            </a:r>
            <a:r>
              <a:rPr lang="nl-NL" sz="1300" dirty="0" err="1">
                <a:solidFill>
                  <a:schemeClr val="bg2">
                    <a:lumMod val="10000"/>
                  </a:schemeClr>
                </a:solidFill>
                <a:cs typeface="Poppins"/>
              </a:rPr>
              <a:t>infographicsvan</a:t>
            </a:r>
            <a:r>
              <a:rPr lang="nl-NL" sz="1300" dirty="0">
                <a:solidFill>
                  <a:schemeClr val="bg2">
                    <a:lumMod val="10000"/>
                  </a:schemeClr>
                </a:solidFill>
                <a:cs typeface="Poppins"/>
              </a:rPr>
              <a:t> de volgende dia's ter inspiratie. </a:t>
            </a:r>
          </a:p>
          <a:p>
            <a:endParaRPr lang="nl-NL" sz="1300" dirty="0">
              <a:solidFill>
                <a:schemeClr val="bg2">
                  <a:lumMod val="10000"/>
                </a:schemeClr>
              </a:solidFill>
              <a:cs typeface="Poppins"/>
            </a:endParaRPr>
          </a:p>
          <a:p>
            <a:r>
              <a:rPr lang="nl-NL" sz="1300" i="1" dirty="0" err="1">
                <a:solidFill>
                  <a:schemeClr val="bg2">
                    <a:lumMod val="10000"/>
                  </a:schemeClr>
                </a:solidFill>
                <a:cs typeface="Poppins"/>
              </a:rPr>
              <a:t>Note</a:t>
            </a:r>
            <a:r>
              <a:rPr lang="nl-NL" sz="1300" i="1" dirty="0">
                <a:solidFill>
                  <a:schemeClr val="bg2">
                    <a:lumMod val="10000"/>
                  </a:schemeClr>
                </a:solidFill>
                <a:cs typeface="Poppins"/>
              </a:rPr>
              <a:t>: maak het niet te moeilijk. Het leuke van een infographic is dat het juist een creatieve en grappige manier van informatie overbrengen is. Probeer op een zo leuk mogelijke manier de kennis die jij hebt om te zetten naar een tekening.</a:t>
            </a:r>
          </a:p>
        </p:txBody>
      </p:sp>
      <p:pic>
        <p:nvPicPr>
          <p:cNvPr id="3" name="Afbeelding 2" descr="No One Reads Your Memos. Here are 7 Ways Infographics Can Help.">
            <a:extLst>
              <a:ext uri="{FF2B5EF4-FFF2-40B4-BE49-F238E27FC236}">
                <a16:creationId xmlns:a16="http://schemas.microsoft.com/office/drawing/2014/main" id="{CC3BCDD7-3C94-5BEC-FD19-4AD5A69C1570}"/>
              </a:ext>
            </a:extLst>
          </p:cNvPr>
          <p:cNvPicPr>
            <a:picLocks noChangeAspect="1"/>
          </p:cNvPicPr>
          <p:nvPr/>
        </p:nvPicPr>
        <p:blipFill>
          <a:blip r:embed="rId2"/>
          <a:stretch>
            <a:fillRect/>
          </a:stretch>
        </p:blipFill>
        <p:spPr>
          <a:xfrm>
            <a:off x="5381963" y="943256"/>
            <a:ext cx="6309513" cy="3551923"/>
          </a:xfrm>
          <a:prstGeom prst="rect">
            <a:avLst/>
          </a:prstGeom>
        </p:spPr>
      </p:pic>
    </p:spTree>
    <p:extLst>
      <p:ext uri="{BB962C8B-B14F-4D97-AF65-F5344CB8AC3E}">
        <p14:creationId xmlns:p14="http://schemas.microsoft.com/office/powerpoint/2010/main" val="327309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4"/>
            <a:ext cx="7899043" cy="63432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(1/5)</a:t>
            </a:r>
            <a:endParaRPr lang="nl-NL" dirty="0"/>
          </a:p>
        </p:txBody>
      </p:sp>
      <p:sp>
        <p:nvSpPr>
          <p:cNvPr id="4" name="Tekstvak 3">
            <a:extLst>
              <a:ext uri="{FF2B5EF4-FFF2-40B4-BE49-F238E27FC236}">
                <a16:creationId xmlns:a16="http://schemas.microsoft.com/office/drawing/2014/main" id="{6D770EE5-F0A7-DDA6-8AA0-A30EA6E48667}"/>
              </a:ext>
            </a:extLst>
          </p:cNvPr>
          <p:cNvSpPr txBox="1"/>
          <p:nvPr/>
        </p:nvSpPr>
        <p:spPr>
          <a:xfrm>
            <a:off x="271728" y="4633065"/>
            <a:ext cx="72703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200" dirty="0">
                <a:solidFill>
                  <a:schemeClr val="bg2">
                    <a:lumMod val="10000"/>
                  </a:schemeClr>
                </a:solidFill>
                <a:cs typeface="Poppins"/>
              </a:rPr>
              <a:t>De meeste </a:t>
            </a:r>
            <a:r>
              <a:rPr lang="nl-NL" sz="1200" dirty="0" err="1">
                <a:solidFill>
                  <a:schemeClr val="bg2">
                    <a:lumMod val="10000"/>
                  </a:schemeClr>
                </a:solidFill>
                <a:cs typeface="Poppins"/>
              </a:rPr>
              <a:t>infographics</a:t>
            </a:r>
            <a:r>
              <a:rPr lang="nl-NL" sz="1200" dirty="0">
                <a:solidFill>
                  <a:schemeClr val="bg2">
                    <a:lumMod val="10000"/>
                  </a:schemeClr>
                </a:solidFill>
                <a:cs typeface="Poppins"/>
              </a:rPr>
              <a:t> hebben een structuur, een soort van tijdlijn. Zo is er een start en eindpunt. Langs deze lijn kunnen tekeningen, symbolen en teksten geplaatst worden.</a:t>
            </a:r>
            <a:endParaRPr lang="nl-NL" dirty="0">
              <a:solidFill>
                <a:schemeClr val="bg2">
                  <a:lumMod val="10000"/>
                </a:schemeClr>
              </a:solidFill>
            </a:endParaRPr>
          </a:p>
        </p:txBody>
      </p:sp>
      <p:pic>
        <p:nvPicPr>
          <p:cNvPr id="2" name="Afbeelding 1" descr="Afbeelding met tekst, schermopname, cirkel, diagram&#10;&#10;Automatisch gegenereerde beschrijving">
            <a:extLst>
              <a:ext uri="{FF2B5EF4-FFF2-40B4-BE49-F238E27FC236}">
                <a16:creationId xmlns:a16="http://schemas.microsoft.com/office/drawing/2014/main" id="{4C804A6C-92BD-2754-8DAA-D0DFA315BA80}"/>
              </a:ext>
            </a:extLst>
          </p:cNvPr>
          <p:cNvPicPr>
            <a:picLocks noChangeAspect="1"/>
          </p:cNvPicPr>
          <p:nvPr/>
        </p:nvPicPr>
        <p:blipFill>
          <a:blip r:embed="rId2"/>
          <a:stretch>
            <a:fillRect/>
          </a:stretch>
        </p:blipFill>
        <p:spPr>
          <a:xfrm>
            <a:off x="272309" y="1363670"/>
            <a:ext cx="4251727" cy="3186861"/>
          </a:xfrm>
          <a:prstGeom prst="rect">
            <a:avLst/>
          </a:prstGeom>
        </p:spPr>
      </p:pic>
      <p:pic>
        <p:nvPicPr>
          <p:cNvPr id="5" name="Afbeelding 4" descr="Afbeelding met tekst, schermopname, cirkel, diagram&#10;&#10;Automatisch gegenereerde beschrijving">
            <a:extLst>
              <a:ext uri="{FF2B5EF4-FFF2-40B4-BE49-F238E27FC236}">
                <a16:creationId xmlns:a16="http://schemas.microsoft.com/office/drawing/2014/main" id="{6E7B1B07-6181-C40A-1010-4464592C4DF1}"/>
              </a:ext>
            </a:extLst>
          </p:cNvPr>
          <p:cNvPicPr>
            <a:picLocks noChangeAspect="1"/>
          </p:cNvPicPr>
          <p:nvPr/>
        </p:nvPicPr>
        <p:blipFill rotWithShape="1">
          <a:blip r:embed="rId3"/>
          <a:srcRect r="-145" b="7801"/>
          <a:stretch/>
        </p:blipFill>
        <p:spPr>
          <a:xfrm>
            <a:off x="4870805" y="756585"/>
            <a:ext cx="2670872" cy="3793817"/>
          </a:xfrm>
          <a:prstGeom prst="rect">
            <a:avLst/>
          </a:prstGeom>
        </p:spPr>
      </p:pic>
      <p:pic>
        <p:nvPicPr>
          <p:cNvPr id="6" name="Afbeelding 5" descr="Afbeelding met tekst, kleding, persoon, schermopname&#10;&#10;Automatisch gegenereerde beschrijving">
            <a:extLst>
              <a:ext uri="{FF2B5EF4-FFF2-40B4-BE49-F238E27FC236}">
                <a16:creationId xmlns:a16="http://schemas.microsoft.com/office/drawing/2014/main" id="{AA3E0CA7-7734-F479-71B0-C99DBF9FC8AD}"/>
              </a:ext>
            </a:extLst>
          </p:cNvPr>
          <p:cNvPicPr>
            <a:picLocks noChangeAspect="1"/>
          </p:cNvPicPr>
          <p:nvPr/>
        </p:nvPicPr>
        <p:blipFill>
          <a:blip r:embed="rId4"/>
          <a:stretch>
            <a:fillRect/>
          </a:stretch>
        </p:blipFill>
        <p:spPr>
          <a:xfrm>
            <a:off x="8182985" y="64210"/>
            <a:ext cx="3229421" cy="5932769"/>
          </a:xfrm>
          <a:prstGeom prst="rect">
            <a:avLst/>
          </a:prstGeom>
        </p:spPr>
      </p:pic>
      <p:cxnSp>
        <p:nvCxnSpPr>
          <p:cNvPr id="9" name="Rechte verbindingslijn met pijl 8">
            <a:extLst>
              <a:ext uri="{FF2B5EF4-FFF2-40B4-BE49-F238E27FC236}">
                <a16:creationId xmlns:a16="http://schemas.microsoft.com/office/drawing/2014/main" id="{EB7B5E20-63AB-6808-BA15-BD28588957C5}"/>
              </a:ext>
            </a:extLst>
          </p:cNvPr>
          <p:cNvCxnSpPr/>
          <p:nvPr/>
        </p:nvCxnSpPr>
        <p:spPr>
          <a:xfrm>
            <a:off x="7619408" y="2932860"/>
            <a:ext cx="450030" cy="323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83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(2/5)</a:t>
            </a:r>
            <a:endParaRPr lang="nl-NL" dirty="0"/>
          </a:p>
        </p:txBody>
      </p:sp>
      <p:pic>
        <p:nvPicPr>
          <p:cNvPr id="3" name="Afbeelding 2" descr="Afbeelding met tekst, illustratie, poster, tekenfilm&#10;&#10;Automatisch gegenereerde beschrijving">
            <a:extLst>
              <a:ext uri="{FF2B5EF4-FFF2-40B4-BE49-F238E27FC236}">
                <a16:creationId xmlns:a16="http://schemas.microsoft.com/office/drawing/2014/main" id="{3D760224-8B63-D3A4-58A6-A4A1B120D5B5}"/>
              </a:ext>
            </a:extLst>
          </p:cNvPr>
          <p:cNvPicPr>
            <a:picLocks noChangeAspect="1"/>
          </p:cNvPicPr>
          <p:nvPr/>
        </p:nvPicPr>
        <p:blipFill>
          <a:blip r:embed="rId2"/>
          <a:stretch>
            <a:fillRect/>
          </a:stretch>
        </p:blipFill>
        <p:spPr>
          <a:xfrm>
            <a:off x="647507" y="1465902"/>
            <a:ext cx="3590296" cy="4282053"/>
          </a:xfrm>
          <a:prstGeom prst="rect">
            <a:avLst/>
          </a:prstGeom>
        </p:spPr>
      </p:pic>
      <p:pic>
        <p:nvPicPr>
          <p:cNvPr id="7" name="Afbeelding 6" descr="Afbeelding met tekst, poster, schermopname, grafische vormgeving&#10;&#10;Automatisch gegenereerde beschrijving">
            <a:extLst>
              <a:ext uri="{FF2B5EF4-FFF2-40B4-BE49-F238E27FC236}">
                <a16:creationId xmlns:a16="http://schemas.microsoft.com/office/drawing/2014/main" id="{3C09FA5C-A159-4823-514C-049ED43506BD}"/>
              </a:ext>
            </a:extLst>
          </p:cNvPr>
          <p:cNvPicPr>
            <a:picLocks noChangeAspect="1"/>
          </p:cNvPicPr>
          <p:nvPr/>
        </p:nvPicPr>
        <p:blipFill>
          <a:blip r:embed="rId3"/>
          <a:stretch>
            <a:fillRect/>
          </a:stretch>
        </p:blipFill>
        <p:spPr>
          <a:xfrm>
            <a:off x="4910065" y="1462893"/>
            <a:ext cx="2743200" cy="3947685"/>
          </a:xfrm>
          <a:prstGeom prst="rect">
            <a:avLst/>
          </a:prstGeom>
        </p:spPr>
      </p:pic>
      <p:pic>
        <p:nvPicPr>
          <p:cNvPr id="10" name="Afbeelding 9" descr="Afbeelding met tekst, schermopname&#10;&#10;Automatisch gegenereerde beschrijving">
            <a:extLst>
              <a:ext uri="{FF2B5EF4-FFF2-40B4-BE49-F238E27FC236}">
                <a16:creationId xmlns:a16="http://schemas.microsoft.com/office/drawing/2014/main" id="{A87A80E5-143F-E92B-FB10-2D553D1AF934}"/>
              </a:ext>
            </a:extLst>
          </p:cNvPr>
          <p:cNvPicPr>
            <a:picLocks noChangeAspect="1"/>
          </p:cNvPicPr>
          <p:nvPr/>
        </p:nvPicPr>
        <p:blipFill rotWithShape="1">
          <a:blip r:embed="rId4"/>
          <a:srcRect l="11406" r="11701" b="2"/>
          <a:stretch/>
        </p:blipFill>
        <p:spPr>
          <a:xfrm>
            <a:off x="8368075" y="1465593"/>
            <a:ext cx="3025395" cy="3946064"/>
          </a:xfrm>
          <a:prstGeom prst="rect">
            <a:avLst/>
          </a:prstGeom>
        </p:spPr>
      </p:pic>
      <p:sp>
        <p:nvSpPr>
          <p:cNvPr id="13" name="Tekstvak 12">
            <a:extLst>
              <a:ext uri="{FF2B5EF4-FFF2-40B4-BE49-F238E27FC236}">
                <a16:creationId xmlns:a16="http://schemas.microsoft.com/office/drawing/2014/main" id="{BF74A9B7-E1D1-6219-9735-39BA1F125E84}"/>
              </a:ext>
            </a:extLst>
          </p:cNvPr>
          <p:cNvSpPr txBox="1"/>
          <p:nvPr/>
        </p:nvSpPr>
        <p:spPr>
          <a:xfrm>
            <a:off x="271727" y="888821"/>
            <a:ext cx="7774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De tijdlijn kun je loslaten, maar deze geeft je houvast voor een duidelijke structuur in je infographic. Je kunt zoveel creativiteit gebruiken als jij zelf fijn vindt.</a:t>
            </a:r>
            <a:endParaRPr lang="nl-NL" dirty="0">
              <a:solidFill>
                <a:schemeClr val="bg2">
                  <a:lumMod val="10000"/>
                </a:schemeClr>
              </a:solidFill>
              <a:cs typeface="Poppins"/>
            </a:endParaRPr>
          </a:p>
        </p:txBody>
      </p:sp>
    </p:spTree>
    <p:extLst>
      <p:ext uri="{BB962C8B-B14F-4D97-AF65-F5344CB8AC3E}">
        <p14:creationId xmlns:p14="http://schemas.microsoft.com/office/powerpoint/2010/main" val="191116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(3/5)</a:t>
            </a:r>
            <a:endParaRPr lang="nl-NL" dirty="0"/>
          </a:p>
        </p:txBody>
      </p:sp>
      <p:pic>
        <p:nvPicPr>
          <p:cNvPr id="2" name="Afbeelding 1" descr="Afbeelding met tekst, schermopname, diagram, Lettertype&#10;&#10;Automatisch gegenereerde beschrijving">
            <a:extLst>
              <a:ext uri="{FF2B5EF4-FFF2-40B4-BE49-F238E27FC236}">
                <a16:creationId xmlns:a16="http://schemas.microsoft.com/office/drawing/2014/main" id="{C8C68053-35FA-4A3D-D129-DB541C2A79A2}"/>
              </a:ext>
            </a:extLst>
          </p:cNvPr>
          <p:cNvPicPr>
            <a:picLocks noChangeAspect="1"/>
          </p:cNvPicPr>
          <p:nvPr/>
        </p:nvPicPr>
        <p:blipFill>
          <a:blip r:embed="rId2"/>
          <a:stretch>
            <a:fillRect/>
          </a:stretch>
        </p:blipFill>
        <p:spPr>
          <a:xfrm>
            <a:off x="322592" y="1095694"/>
            <a:ext cx="3555483" cy="3749890"/>
          </a:xfrm>
          <a:prstGeom prst="rect">
            <a:avLst/>
          </a:prstGeom>
        </p:spPr>
      </p:pic>
      <p:pic>
        <p:nvPicPr>
          <p:cNvPr id="4" name="Afbeelding 3" descr="Afbeelding met tekst, schermopname, illustratie, tekenfilm&#10;&#10;Automatisch gegenereerde beschrijving">
            <a:extLst>
              <a:ext uri="{FF2B5EF4-FFF2-40B4-BE49-F238E27FC236}">
                <a16:creationId xmlns:a16="http://schemas.microsoft.com/office/drawing/2014/main" id="{F0954982-BE76-99E9-D85A-7545C423DE11}"/>
              </a:ext>
            </a:extLst>
          </p:cNvPr>
          <p:cNvPicPr>
            <a:picLocks noChangeAspect="1"/>
          </p:cNvPicPr>
          <p:nvPr/>
        </p:nvPicPr>
        <p:blipFill>
          <a:blip r:embed="rId3"/>
          <a:stretch>
            <a:fillRect/>
          </a:stretch>
        </p:blipFill>
        <p:spPr>
          <a:xfrm>
            <a:off x="4244765" y="1096777"/>
            <a:ext cx="3942284" cy="2954779"/>
          </a:xfrm>
          <a:prstGeom prst="rect">
            <a:avLst/>
          </a:prstGeom>
        </p:spPr>
      </p:pic>
      <p:pic>
        <p:nvPicPr>
          <p:cNvPr id="5" name="Afbeelding 4" descr="Afbeelding met tekst, poster, container, menu&#10;&#10;Automatisch gegenereerde beschrijving">
            <a:extLst>
              <a:ext uri="{FF2B5EF4-FFF2-40B4-BE49-F238E27FC236}">
                <a16:creationId xmlns:a16="http://schemas.microsoft.com/office/drawing/2014/main" id="{3DBB48EE-6CB2-18A9-D39B-5476FA0766F5}"/>
              </a:ext>
            </a:extLst>
          </p:cNvPr>
          <p:cNvPicPr>
            <a:picLocks noChangeAspect="1"/>
          </p:cNvPicPr>
          <p:nvPr/>
        </p:nvPicPr>
        <p:blipFill>
          <a:blip r:embed="rId4"/>
          <a:stretch>
            <a:fillRect/>
          </a:stretch>
        </p:blipFill>
        <p:spPr>
          <a:xfrm>
            <a:off x="8499587" y="1098387"/>
            <a:ext cx="3234438" cy="4525844"/>
          </a:xfrm>
          <a:prstGeom prst="rect">
            <a:avLst/>
          </a:prstGeom>
        </p:spPr>
      </p:pic>
    </p:spTree>
    <p:extLst>
      <p:ext uri="{BB962C8B-B14F-4D97-AF65-F5344CB8AC3E}">
        <p14:creationId xmlns:p14="http://schemas.microsoft.com/office/powerpoint/2010/main" val="356676835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256</TotalTime>
  <Words>1159</Words>
  <Application>Microsoft Macintosh PowerPoint</Application>
  <PresentationFormat>Breedbeeld</PresentationFormat>
  <Paragraphs>83</Paragraphs>
  <Slides>14</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Calibri</vt:lpstr>
      <vt:lpstr>Courier New</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6464</cp:revision>
  <dcterms:created xsi:type="dcterms:W3CDTF">2022-01-30T11:55:21Z</dcterms:created>
  <dcterms:modified xsi:type="dcterms:W3CDTF">2024-05-21T11:49:14Z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