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A4_E475BB4A.xml" ContentType="application/vnd.ms-powerpoint.comments+xml"/>
  <Override PartName="/ppt/comments/modernComment_1A5_E33AE3B5.xml" ContentType="application/vnd.ms-powerpoint.comments+xml"/>
  <Override PartName="/ppt/comments/modernComment_1A7_265E18C0.xml" ContentType="application/vnd.ms-powerpoint.comments+xml"/>
  <Override PartName="/ppt/comments/modernComment_1A8_D6D79F2A.xml" ContentType="application/vnd.ms-powerpoint.comments+xml"/>
  <Override PartName="/ppt/comments/modernComment_1A6_99DE77B1.xml" ContentType="application/vnd.ms-powerpoint.comments+xml"/>
  <Override PartName="/ppt/comments/modernComment_1AA_7F56E867.xml" ContentType="application/vnd.ms-powerpoint.comments+xml"/>
  <Override PartName="/ppt/comments/modernComment_1A9_E6C3A4A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268" r:id="rId5"/>
    <p:sldId id="336" r:id="rId6"/>
    <p:sldId id="386" r:id="rId7"/>
    <p:sldId id="396" r:id="rId8"/>
    <p:sldId id="397" r:id="rId9"/>
    <p:sldId id="419" r:id="rId10"/>
    <p:sldId id="411" r:id="rId11"/>
    <p:sldId id="417" r:id="rId12"/>
    <p:sldId id="418" r:id="rId13"/>
    <p:sldId id="427" r:id="rId14"/>
    <p:sldId id="358" r:id="rId15"/>
    <p:sldId id="420" r:id="rId16"/>
    <p:sldId id="421" r:id="rId17"/>
    <p:sldId id="423" r:id="rId18"/>
    <p:sldId id="424" r:id="rId19"/>
    <p:sldId id="422" r:id="rId20"/>
    <p:sldId id="426" r:id="rId21"/>
    <p:sldId id="425" r:id="rId22"/>
    <p:sldId id="280" r:id="rId23"/>
    <p:sldId id="389" r:id="rId24"/>
  </p:sldIdLst>
  <p:sldSz cx="12192000" cy="6858000"/>
  <p:notesSz cx="6858000" cy="9144000"/>
  <p:embeddedFontLst>
    <p:embeddedFont>
      <p:font typeface="Poppins" pitchFamily="2" charset="77"/>
      <p:regular r:id="rId26"/>
      <p:bold r:id="rId27"/>
      <p:italic r:id="rId28"/>
      <p:boldItalic r:id="rId2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4"/>
    <p:restoredTop sz="94699"/>
  </p:normalViewPr>
  <p:slideViewPr>
    <p:cSldViewPr snapToGrid="0">
      <p:cViewPr varScale="1">
        <p:scale>
          <a:sx n="151" d="100"/>
          <a:sy n="151" d="100"/>
        </p:scale>
        <p:origin x="2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comments/modernComment_1A4_E475BB4A.xml><?xml version="1.0" encoding="utf-8"?>
<p188:cmLst xmlns:a="http://schemas.openxmlformats.org/drawingml/2006/main" xmlns:r="http://schemas.openxmlformats.org/officeDocument/2006/relationships" xmlns:p188="http://schemas.microsoft.com/office/powerpoint/2018/8/main">
  <p188:cm id="{13FD87B9-972E-420D-8959-86883E9D7C66}" authorId="{4DBF06C3-06A7-47B8-D723-6C8A6BED412D}" created="2024-04-06T22:48:02.526">
    <pc:sldMkLst xmlns:pc="http://schemas.microsoft.com/office/powerpoint/2013/main/command">
      <pc:docMk/>
      <pc:sldMk cId="3832920906" sldId="420"/>
    </pc:sldMkLst>
    <p188:txBody>
      <a:bodyPr/>
      <a:lstStyle/>
      <a:p>
        <a:r>
          <a:rPr lang="nl-NL"/>
          <a:t>Groep 7&amp;8, Klas 1&amp;2</a:t>
        </a:r>
      </a:p>
    </p188:txBody>
  </p188:cm>
</p188:cmLst>
</file>

<file path=ppt/comments/modernComment_1A5_E33AE3B5.xml><?xml version="1.0" encoding="utf-8"?>
<p188:cmLst xmlns:a="http://schemas.openxmlformats.org/drawingml/2006/main" xmlns:r="http://schemas.openxmlformats.org/officeDocument/2006/relationships" xmlns:p188="http://schemas.microsoft.com/office/powerpoint/2018/8/main">
  <p188:cm id="{68AB4155-5045-4F14-9CCB-0DF0734E5EE6}" authorId="{4DBF06C3-06A7-47B8-D723-6C8A6BED412D}" created="2024-04-07T00:28:24.042">
    <pc:sldMkLst xmlns:pc="http://schemas.microsoft.com/office/powerpoint/2013/main/command">
      <pc:docMk/>
      <pc:sldMk cId="3812287413" sldId="421"/>
    </pc:sldMkLst>
    <p188:txBody>
      <a:bodyPr/>
      <a:lstStyle/>
      <a:p>
        <a:r>
          <a:rPr lang="nl-NL"/>
          <a:t>Klas 1&amp;2</a:t>
        </a:r>
      </a:p>
    </p188:txBody>
  </p188:cm>
</p188:cmLst>
</file>

<file path=ppt/comments/modernComment_1A6_99DE77B1.xml><?xml version="1.0" encoding="utf-8"?>
<p188:cmLst xmlns:a="http://schemas.openxmlformats.org/drawingml/2006/main" xmlns:r="http://schemas.openxmlformats.org/officeDocument/2006/relationships" xmlns:p188="http://schemas.microsoft.com/office/powerpoint/2018/8/main">
  <p188:cm id="{51D1D15D-6228-40A2-B9DF-CB64C21C4368}" authorId="{4DBF06C3-06A7-47B8-D723-6C8A6BED412D}" created="2024-04-07T01:24:30.754">
    <pc:sldMkLst xmlns:pc="http://schemas.microsoft.com/office/powerpoint/2013/main/command">
      <pc:docMk/>
      <pc:sldMk cId="2581493681" sldId="422"/>
    </pc:sldMkLst>
    <p188:txBody>
      <a:bodyPr/>
      <a:lstStyle/>
      <a:p>
        <a:r>
          <a:rPr lang="nl-NL"/>
          <a:t>Klas 1&amp;2</a:t>
        </a:r>
      </a:p>
    </p188:txBody>
  </p188:cm>
</p188:cmLst>
</file>

<file path=ppt/comments/modernComment_1A7_265E18C0.xml><?xml version="1.0" encoding="utf-8"?>
<p188:cmLst xmlns:a="http://schemas.openxmlformats.org/drawingml/2006/main" xmlns:r="http://schemas.openxmlformats.org/officeDocument/2006/relationships" xmlns:p188="http://schemas.microsoft.com/office/powerpoint/2018/8/main">
  <p188:cm id="{8FCB42E7-D83B-41D8-B839-5328DAB352AE}" authorId="{4DBF06C3-06A7-47B8-D723-6C8A6BED412D}" created="2024-04-07T00:28:32.855">
    <pc:sldMkLst xmlns:pc="http://schemas.microsoft.com/office/powerpoint/2013/main/command">
      <pc:docMk/>
      <pc:sldMk cId="643700928" sldId="423"/>
    </pc:sldMkLst>
    <p188:txBody>
      <a:bodyPr/>
      <a:lstStyle/>
      <a:p>
        <a:r>
          <a:rPr lang="nl-NL"/>
          <a:t>Klas 1&amp;2</a:t>
        </a:r>
      </a:p>
    </p188:txBody>
  </p188:cm>
</p188:cmLst>
</file>

<file path=ppt/comments/modernComment_1A8_D6D79F2A.xml><?xml version="1.0" encoding="utf-8"?>
<p188:cmLst xmlns:a="http://schemas.openxmlformats.org/drawingml/2006/main" xmlns:r="http://schemas.openxmlformats.org/officeDocument/2006/relationships" xmlns:p188="http://schemas.microsoft.com/office/powerpoint/2018/8/main">
  <p188:cm id="{24FF308C-A2E5-4F64-9D23-EA46CE638E8F}" authorId="{4DBF06C3-06A7-47B8-D723-6C8A6BED412D}" created="2024-04-07T01:24:26.129">
    <pc:sldMkLst xmlns:pc="http://schemas.microsoft.com/office/powerpoint/2013/main/command">
      <pc:docMk/>
      <pc:sldMk cId="3604455210" sldId="424"/>
    </pc:sldMkLst>
    <p188:txBody>
      <a:bodyPr/>
      <a:lstStyle/>
      <a:p>
        <a:r>
          <a:rPr lang="nl-NL"/>
          <a:t>Klas 1&amp;2</a:t>
        </a:r>
      </a:p>
    </p188:txBody>
  </p188:cm>
</p188:cmLst>
</file>

<file path=ppt/comments/modernComment_1A9_E6C3A4A1.xml><?xml version="1.0" encoding="utf-8"?>
<p188:cmLst xmlns:a="http://schemas.openxmlformats.org/drawingml/2006/main" xmlns:r="http://schemas.openxmlformats.org/officeDocument/2006/relationships" xmlns:p188="http://schemas.microsoft.com/office/powerpoint/2018/8/main">
  <p188:cm id="{E05D7F28-E031-4718-8F98-538C4E89329B}" authorId="{4DBF06C3-06A7-47B8-D723-6C8A6BED412D}" created="2024-04-07T01:24:40.692">
    <pc:sldMkLst xmlns:pc="http://schemas.microsoft.com/office/powerpoint/2013/main/command">
      <pc:docMk/>
      <pc:sldMk cId="3871581345" sldId="425"/>
    </pc:sldMkLst>
    <p188:txBody>
      <a:bodyPr/>
      <a:lstStyle/>
      <a:p>
        <a:r>
          <a:rPr lang="nl-NL"/>
          <a:t>Klas 1&amp;2</a:t>
        </a:r>
      </a:p>
    </p188:txBody>
  </p188:cm>
</p188:cmLst>
</file>

<file path=ppt/comments/modernComment_1AA_7F56E867.xml><?xml version="1.0" encoding="utf-8"?>
<p188:cmLst xmlns:a="http://schemas.openxmlformats.org/drawingml/2006/main" xmlns:r="http://schemas.openxmlformats.org/officeDocument/2006/relationships" xmlns:p188="http://schemas.microsoft.com/office/powerpoint/2018/8/main">
  <p188:cm id="{91BEC4E5-19FE-4912-93C4-EF3C28238A6E}" authorId="{4DBF06C3-06A7-47B8-D723-6C8A6BED412D}" created="2024-04-07T01:24:35.036">
    <pc:sldMkLst xmlns:pc="http://schemas.microsoft.com/office/powerpoint/2013/main/command">
      <pc:docMk/>
      <pc:sldMk cId="2136402023" sldId="426"/>
    </pc:sldMkLst>
    <p188:txBody>
      <a:bodyPr/>
      <a:lstStyle/>
      <a:p>
        <a:r>
          <a:rPr lang="nl-NL"/>
          <a:t>Klas 1&amp;2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08/04/24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08/04/24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4.png"/><Relationship Id="rId7" Type="http://schemas.openxmlformats.org/officeDocument/2006/relationships/hyperlink" Target="https://eltjedoddema.com/tag/oranje/" TargetMode="Externa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hyperlink" Target="https://creativecommons.org/licenses/by/3.0/" TargetMode="External"/><Relationship Id="rId4" Type="http://schemas.openxmlformats.org/officeDocument/2006/relationships/hyperlink" Target="https://maken.wikiwijs.nl/91269/Hoofdsteden_van_het_provincies_in_Nederland"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microsoft.com/office/2018/10/relationships/comments" Target="../comments/modernComment_1A4_E475BB4A.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microsoft.com/office/2018/10/relationships/comments" Target="../comments/modernComment_1A5_E33AE3B5.xml"/><Relationship Id="rId1" Type="http://schemas.openxmlformats.org/officeDocument/2006/relationships/slideLayout" Target="../slideLayouts/slideLayout8.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A7_265E18C0.xml"/><Relationship Id="rId1" Type="http://schemas.openxmlformats.org/officeDocument/2006/relationships/slideLayout" Target="../slideLayouts/slideLayout8.xml"/><Relationship Id="rId6" Type="http://schemas.openxmlformats.org/officeDocument/2006/relationships/image" Target="../media/image27.gif"/><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gif"/><Relationship Id="rId7" Type="http://schemas.openxmlformats.org/officeDocument/2006/relationships/image" Target="../media/image30.png"/><Relationship Id="rId2" Type="http://schemas.microsoft.com/office/2018/10/relationships/comments" Target="../comments/modernComment_1A8_D6D79F2A.xml"/><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image" Target="../media/image28.gif"/><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8/10/relationships/comments" Target="../comments/modernComment_1A6_99DE77B1.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8/10/relationships/comments" Target="../comments/modernComment_1AA_7F56E867.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microsoft.com/office/2018/10/relationships/comments" Target="../comments/modernComment_1A9_E6C3A4A1.xml"/><Relationship Id="rId1" Type="http://schemas.openxmlformats.org/officeDocument/2006/relationships/slideLayout" Target="../slideLayouts/slideLayout8.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libguides.ccac.edu/oer-creating/licensing" TargetMode="External"/><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ationalgeographic.nl/wetenschap/a60403499/gekko-vernoemd-naar-vincent-van-gogh"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jeugdjournaal.nl/artikel/330699-paardenvlieg-heet-beyonce" TargetMode="External"/><Relationship Id="rId7" Type="http://schemas.openxmlformats.org/officeDocument/2006/relationships/hyperlink" Target="https://creativecommons.org/licenses/by/3.0/" TargetMode="External"/><Relationship Id="rId2" Type="http://schemas.openxmlformats.org/officeDocument/2006/relationships/hyperlink" Target="https://www.bnr.nl/nieuws/wetenschap/10316410/dieren-krijgen-mensennamen" TargetMode="External"/><Relationship Id="rId1" Type="http://schemas.openxmlformats.org/officeDocument/2006/relationships/slideLayout" Target="../slideLayouts/slideLayout12.xml"/><Relationship Id="rId6" Type="http://schemas.openxmlformats.org/officeDocument/2006/relationships/hyperlink" Target="https://maken.wikiwijs.nl/142779/Evolutie__het_wonder_van_soorten" TargetMode="External"/><Relationship Id="rId5" Type="http://schemas.openxmlformats.org/officeDocument/2006/relationships/image" Target="../media/image14.jpeg"/><Relationship Id="rId4" Type="http://schemas.openxmlformats.org/officeDocument/2006/relationships/hyperlink" Target="https://jeugdjournaal.nl/artikel/2152474-nieuwe-apensoort-vernoemd-naar-star-war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https://creativecommons.org/licenses/by-nc-nd/3.0/" TargetMode="External"/><Relationship Id="rId4" Type="http://schemas.openxmlformats.org/officeDocument/2006/relationships/hyperlink" Target="http://samuel7702.deviantart.com/art/Spiderman-52150016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piskelapp.com/"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Gekko van Gogh</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15 2024</a:t>
            </a:r>
          </a:p>
        </p:txBody>
      </p:sp>
      <p:pic>
        <p:nvPicPr>
          <p:cNvPr id="6" name="Tijdelijke aanduiding voor afbeelding 5" descr="картинки : текстура, картина, Изобразительное искусство, звездное небо ...">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2697" r="22697"/>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ontwerpen met </a:t>
            </a:r>
            <a:r>
              <a:rPr lang="nl-NL" dirty="0" err="1">
                <a:ea typeface="+mj-lt"/>
                <a:cs typeface="+mj-lt"/>
              </a:rPr>
              <a:t>Piskel</a:t>
            </a:r>
            <a:r>
              <a:rPr lang="nl-NL" dirty="0">
                <a:ea typeface="+mj-lt"/>
                <a:cs typeface="+mj-lt"/>
              </a:rPr>
              <a:t> (3/3)</a:t>
            </a:r>
            <a:endParaRPr lang="nl-NL" b="0" dirty="0">
              <a:solidFill>
                <a:srgbClr val="000000"/>
              </a:solidFill>
              <a:ea typeface="+mj-lt"/>
              <a:cs typeface="+mj-lt"/>
            </a:endParaRPr>
          </a:p>
        </p:txBody>
      </p:sp>
      <p:pic>
        <p:nvPicPr>
          <p:cNvPr id="3" name="Afbeelding 2" descr="Afbeelding met tekst, schermopname, Multimediasoftware, software&#10;&#10;Automatisch gegenereerde beschrijving">
            <a:extLst>
              <a:ext uri="{FF2B5EF4-FFF2-40B4-BE49-F238E27FC236}">
                <a16:creationId xmlns:a16="http://schemas.microsoft.com/office/drawing/2014/main" id="{B836AAA0-42F1-6BA3-CAA6-855359BB1E7C}"/>
              </a:ext>
            </a:extLst>
          </p:cNvPr>
          <p:cNvPicPr>
            <a:picLocks noChangeAspect="1"/>
          </p:cNvPicPr>
          <p:nvPr/>
        </p:nvPicPr>
        <p:blipFill>
          <a:blip r:embed="rId2"/>
          <a:stretch>
            <a:fillRect/>
          </a:stretch>
        </p:blipFill>
        <p:spPr>
          <a:xfrm>
            <a:off x="378442" y="1329998"/>
            <a:ext cx="7481921" cy="4198004"/>
          </a:xfrm>
          <a:prstGeom prst="rect">
            <a:avLst/>
          </a:prstGeom>
        </p:spPr>
      </p:pic>
      <p:cxnSp>
        <p:nvCxnSpPr>
          <p:cNvPr id="11" name="Rechte verbindingslijn met pijl 10">
            <a:extLst>
              <a:ext uri="{FF2B5EF4-FFF2-40B4-BE49-F238E27FC236}">
                <a16:creationId xmlns:a16="http://schemas.microsoft.com/office/drawing/2014/main" id="{A41B946E-E608-2DCA-09C0-550F9805ABD8}"/>
              </a:ext>
            </a:extLst>
          </p:cNvPr>
          <p:cNvCxnSpPr>
            <a:cxnSpLocks/>
          </p:cNvCxnSpPr>
          <p:nvPr/>
        </p:nvCxnSpPr>
        <p:spPr>
          <a:xfrm flipV="1">
            <a:off x="7894116" y="1134816"/>
            <a:ext cx="1246816" cy="1765386"/>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AE3F3657-AD04-3A20-8F63-9C78F4A43E90}"/>
              </a:ext>
            </a:extLst>
          </p:cNvPr>
          <p:cNvSpPr/>
          <p:nvPr/>
        </p:nvSpPr>
        <p:spPr>
          <a:xfrm>
            <a:off x="7568857" y="2930375"/>
            <a:ext cx="291504" cy="1160900"/>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met pijl 38">
            <a:extLst>
              <a:ext uri="{FF2B5EF4-FFF2-40B4-BE49-F238E27FC236}">
                <a16:creationId xmlns:a16="http://schemas.microsoft.com/office/drawing/2014/main" id="{1DDC6FE3-74EC-1368-9E5B-25A431206A8D}"/>
              </a:ext>
            </a:extLst>
          </p:cNvPr>
          <p:cNvCxnSpPr>
            <a:cxnSpLocks/>
          </p:cNvCxnSpPr>
          <p:nvPr/>
        </p:nvCxnSpPr>
        <p:spPr>
          <a:xfrm flipV="1">
            <a:off x="8016847" y="3763461"/>
            <a:ext cx="1057600" cy="613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kstvak 42">
            <a:extLst>
              <a:ext uri="{FF2B5EF4-FFF2-40B4-BE49-F238E27FC236}">
                <a16:creationId xmlns:a16="http://schemas.microsoft.com/office/drawing/2014/main" id="{1718CC58-52D1-DCC5-4E01-DDE476617CBD}"/>
              </a:ext>
            </a:extLst>
          </p:cNvPr>
          <p:cNvSpPr txBox="1"/>
          <p:nvPr/>
        </p:nvSpPr>
        <p:spPr>
          <a:xfrm>
            <a:off x="7861640" y="3136921"/>
            <a:ext cx="120373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rgbClr val="FFFFFF"/>
                </a:solidFill>
                <a:cs typeface="Poppins"/>
              </a:rPr>
              <a:t>1. Klik op Foto -icoon</a:t>
            </a:r>
          </a:p>
        </p:txBody>
      </p:sp>
      <p:pic>
        <p:nvPicPr>
          <p:cNvPr id="14" name="Afbeelding 13" descr="Afbeelding met tekst, schermopname, software, ontwerp&#10;&#10;Automatisch gegenereerde beschrijving">
            <a:extLst>
              <a:ext uri="{FF2B5EF4-FFF2-40B4-BE49-F238E27FC236}">
                <a16:creationId xmlns:a16="http://schemas.microsoft.com/office/drawing/2014/main" id="{2DB761CD-21DF-D3F1-6989-DF1695091FEB}"/>
              </a:ext>
            </a:extLst>
          </p:cNvPr>
          <p:cNvPicPr>
            <a:picLocks noChangeAspect="1"/>
          </p:cNvPicPr>
          <p:nvPr/>
        </p:nvPicPr>
        <p:blipFill>
          <a:blip r:embed="rId3"/>
          <a:stretch>
            <a:fillRect/>
          </a:stretch>
        </p:blipFill>
        <p:spPr>
          <a:xfrm>
            <a:off x="9157405" y="1084188"/>
            <a:ext cx="2719460" cy="4551544"/>
          </a:xfrm>
          <a:prstGeom prst="rect">
            <a:avLst/>
          </a:prstGeom>
        </p:spPr>
      </p:pic>
      <p:sp>
        <p:nvSpPr>
          <p:cNvPr id="15" name="Rechthoek 14">
            <a:extLst>
              <a:ext uri="{FF2B5EF4-FFF2-40B4-BE49-F238E27FC236}">
                <a16:creationId xmlns:a16="http://schemas.microsoft.com/office/drawing/2014/main" id="{7BF6A3E0-2690-8F5C-2C95-DB21C7EE14D1}"/>
              </a:ext>
            </a:extLst>
          </p:cNvPr>
          <p:cNvSpPr/>
          <p:nvPr/>
        </p:nvSpPr>
        <p:spPr>
          <a:xfrm>
            <a:off x="9154227" y="3549182"/>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cxnSp>
        <p:nvCxnSpPr>
          <p:cNvPr id="16" name="Rechte verbindingslijn met pijl 15">
            <a:extLst>
              <a:ext uri="{FF2B5EF4-FFF2-40B4-BE49-F238E27FC236}">
                <a16:creationId xmlns:a16="http://schemas.microsoft.com/office/drawing/2014/main" id="{A852B09B-640F-FDBB-6366-FFAEE4B13FC0}"/>
              </a:ext>
            </a:extLst>
          </p:cNvPr>
          <p:cNvCxnSpPr>
            <a:cxnSpLocks/>
          </p:cNvCxnSpPr>
          <p:nvPr/>
        </p:nvCxnSpPr>
        <p:spPr>
          <a:xfrm flipH="1" flipV="1">
            <a:off x="10138177" y="3139544"/>
            <a:ext cx="226041" cy="14687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A0311B68-916F-1B3B-6A2F-10AF30CC5264}"/>
              </a:ext>
            </a:extLst>
          </p:cNvPr>
          <p:cNvCxnSpPr>
            <a:cxnSpLocks/>
          </p:cNvCxnSpPr>
          <p:nvPr/>
        </p:nvCxnSpPr>
        <p:spPr>
          <a:xfrm>
            <a:off x="10732433" y="660230"/>
            <a:ext cx="653582" cy="73029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8CB681AE-4D47-D8B2-80AF-30B34FB7BEED}"/>
              </a:ext>
            </a:extLst>
          </p:cNvPr>
          <p:cNvSpPr txBox="1"/>
          <p:nvPr/>
        </p:nvSpPr>
        <p:spPr>
          <a:xfrm>
            <a:off x="9866364" y="344624"/>
            <a:ext cx="153103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rgbClr val="FFFFFF"/>
                </a:solidFill>
                <a:cs typeface="Poppins"/>
              </a:rPr>
              <a:t>2. Stel in op 10x</a:t>
            </a:r>
            <a:endParaRPr lang="nl-NL" dirty="0">
              <a:solidFill>
                <a:srgbClr val="FFFFFF"/>
              </a:solidFill>
            </a:endParaRPr>
          </a:p>
        </p:txBody>
      </p:sp>
      <p:cxnSp>
        <p:nvCxnSpPr>
          <p:cNvPr id="23" name="Rechte verbindingslijn met pijl 22">
            <a:extLst>
              <a:ext uri="{FF2B5EF4-FFF2-40B4-BE49-F238E27FC236}">
                <a16:creationId xmlns:a16="http://schemas.microsoft.com/office/drawing/2014/main" id="{70A91174-5844-E204-7796-C698B03E348B}"/>
              </a:ext>
            </a:extLst>
          </p:cNvPr>
          <p:cNvCxnSpPr>
            <a:cxnSpLocks/>
          </p:cNvCxnSpPr>
          <p:nvPr/>
        </p:nvCxnSpPr>
        <p:spPr>
          <a:xfrm>
            <a:off x="7894116" y="4102013"/>
            <a:ext cx="1246816" cy="1512749"/>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23AAC699-29E5-54C8-7E36-284A3A4E62C9}"/>
              </a:ext>
            </a:extLst>
          </p:cNvPr>
          <p:cNvSpPr txBox="1"/>
          <p:nvPr/>
        </p:nvSpPr>
        <p:spPr>
          <a:xfrm>
            <a:off x="9748739" y="4712060"/>
            <a:ext cx="153103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rgbClr val="FFFFFF"/>
                </a:solidFill>
                <a:cs typeface="Poppins"/>
              </a:rPr>
              <a:t>3. Klik op Download</a:t>
            </a:r>
            <a:endParaRPr lang="nl-NL" dirty="0">
              <a:solidFill>
                <a:srgbClr val="FFFFFF"/>
              </a:solidFill>
            </a:endParaRPr>
          </a:p>
        </p:txBody>
      </p:sp>
      <p:sp>
        <p:nvSpPr>
          <p:cNvPr id="35" name="Tekstvak 34">
            <a:extLst>
              <a:ext uri="{FF2B5EF4-FFF2-40B4-BE49-F238E27FC236}">
                <a16:creationId xmlns:a16="http://schemas.microsoft.com/office/drawing/2014/main" id="{274B998E-E7C8-D63A-918A-E9FEF13966D6}"/>
              </a:ext>
            </a:extLst>
          </p:cNvPr>
          <p:cNvSpPr txBox="1"/>
          <p:nvPr/>
        </p:nvSpPr>
        <p:spPr>
          <a:xfrm>
            <a:off x="190500" y="942974"/>
            <a:ext cx="467108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Afbeelding downloaden om op te slaan:</a:t>
            </a:r>
          </a:p>
        </p:txBody>
      </p:sp>
    </p:spTree>
    <p:extLst>
      <p:ext uri="{BB962C8B-B14F-4D97-AF65-F5344CB8AC3E}">
        <p14:creationId xmlns:p14="http://schemas.microsoft.com/office/powerpoint/2010/main" val="34491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Ontwerp jouw eigen dierenvacht</a:t>
            </a:r>
            <a:endParaRPr lang="nl-NL" dirty="0"/>
          </a:p>
        </p:txBody>
      </p:sp>
      <p:sp>
        <p:nvSpPr>
          <p:cNvPr id="9" name="Tekstvak 8">
            <a:extLst>
              <a:ext uri="{FF2B5EF4-FFF2-40B4-BE49-F238E27FC236}">
                <a16:creationId xmlns:a16="http://schemas.microsoft.com/office/drawing/2014/main" id="{3DBF5DA8-1990-97D2-C342-56CA876247E9}"/>
              </a:ext>
            </a:extLst>
          </p:cNvPr>
          <p:cNvSpPr txBox="1"/>
          <p:nvPr/>
        </p:nvSpPr>
        <p:spPr>
          <a:xfrm>
            <a:off x="190500" y="942974"/>
            <a:ext cx="665128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Creëer met </a:t>
            </a:r>
            <a:r>
              <a:rPr lang="nl-NL" sz="1300" dirty="0" err="1">
                <a:solidFill>
                  <a:schemeClr val="bg2">
                    <a:lumMod val="10000"/>
                  </a:schemeClr>
                </a:solidFill>
                <a:cs typeface="Poppins"/>
              </a:rPr>
              <a:t>Piskel</a:t>
            </a:r>
            <a:r>
              <a:rPr lang="nl-NL" sz="1300" dirty="0">
                <a:solidFill>
                  <a:schemeClr val="bg2">
                    <a:lumMod val="10000"/>
                  </a:schemeClr>
                </a:solidFill>
                <a:cs typeface="Poppins"/>
              </a:rPr>
              <a:t> jouw eigen kunstwerk. Hieronder een voorbeeld ter inspiratie:</a:t>
            </a:r>
          </a:p>
          <a:p>
            <a:pPr marL="285750" indent="-285750">
              <a:buAutoNum type="arabicPeriod"/>
            </a:pPr>
            <a:endParaRPr lang="nl-NL" sz="1300" dirty="0">
              <a:solidFill>
                <a:schemeClr val="bg2">
                  <a:lumMod val="10000"/>
                </a:schemeClr>
              </a:solidFill>
              <a:cs typeface="Poppins"/>
            </a:endParaRPr>
          </a:p>
        </p:txBody>
      </p:sp>
      <p:pic>
        <p:nvPicPr>
          <p:cNvPr id="10" name="Afbeelding 9">
            <a:extLst>
              <a:ext uri="{FF2B5EF4-FFF2-40B4-BE49-F238E27FC236}">
                <a16:creationId xmlns:a16="http://schemas.microsoft.com/office/drawing/2014/main" id="{B87C194E-FB3F-9C10-B666-A29A67DDA953}"/>
              </a:ext>
            </a:extLst>
          </p:cNvPr>
          <p:cNvPicPr>
            <a:picLocks noChangeAspect="1"/>
          </p:cNvPicPr>
          <p:nvPr/>
        </p:nvPicPr>
        <p:blipFill>
          <a:blip r:embed="rId2"/>
          <a:stretch>
            <a:fillRect/>
          </a:stretch>
        </p:blipFill>
        <p:spPr>
          <a:xfrm>
            <a:off x="7023375" y="1575880"/>
            <a:ext cx="3780982" cy="3405247"/>
          </a:xfrm>
          <a:prstGeom prst="rect">
            <a:avLst/>
          </a:prstGeom>
        </p:spPr>
      </p:pic>
      <p:pic>
        <p:nvPicPr>
          <p:cNvPr id="11" name="Afbeelding 10" descr="Afbeelding met tekst, kaart, atlas&#10;&#10;Automatisch gegenereerde beschrijving">
            <a:extLst>
              <a:ext uri="{FF2B5EF4-FFF2-40B4-BE49-F238E27FC236}">
                <a16:creationId xmlns:a16="http://schemas.microsoft.com/office/drawing/2014/main" id="{F22F8D97-A3B9-BFCA-9415-A78A5976F6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70705" y="1693020"/>
            <a:ext cx="2410066" cy="2781557"/>
          </a:xfrm>
          <a:prstGeom prst="rect">
            <a:avLst/>
          </a:prstGeom>
        </p:spPr>
      </p:pic>
      <p:sp>
        <p:nvSpPr>
          <p:cNvPr id="12" name="Tekstvak 11">
            <a:extLst>
              <a:ext uri="{FF2B5EF4-FFF2-40B4-BE49-F238E27FC236}">
                <a16:creationId xmlns:a16="http://schemas.microsoft.com/office/drawing/2014/main" id="{215EF884-BEC6-4C84-C847-11DB2BC57FEF}"/>
              </a:ext>
            </a:extLst>
          </p:cNvPr>
          <p:cNvSpPr txBox="1"/>
          <p:nvPr/>
        </p:nvSpPr>
        <p:spPr>
          <a:xfrm>
            <a:off x="3871103" y="4546174"/>
            <a:ext cx="2342786" cy="133394"/>
          </a:xfrm>
          <a:prstGeom prst="rect">
            <a:avLst/>
          </a:prstGeom>
        </p:spPr>
        <p:txBody>
          <a:bodyPr>
            <a:normAutofit fontScale="25000" lnSpcReduction="20000"/>
          </a:bodyPr>
          <a:lstStyle/>
          <a:p>
            <a:r>
              <a:rPr lang="en-US" dirty="0" err="1">
                <a:hlinkClick r:id="rId4"/>
              </a:rPr>
              <a:t>Deze</a:t>
            </a:r>
            <a:r>
              <a:rPr lang="en-US" dirty="0">
                <a:hlinkClick r:id="rId4"/>
              </a:rPr>
              <a:t> </a:t>
            </a:r>
            <a:r>
              <a:rPr lang="en-US" dirty="0" err="1">
                <a:hlinkClick r:id="rId4"/>
              </a:rPr>
              <a:t>foto</a:t>
            </a:r>
            <a:r>
              <a:rPr lang="en-US" dirty="0"/>
              <a:t> van </a:t>
            </a:r>
            <a:r>
              <a:rPr lang="en-US" dirty="0" err="1"/>
              <a:t>Onbekende</a:t>
            </a:r>
            <a:r>
              <a:rPr lang="en-US" dirty="0"/>
              <a:t> auteur is </a:t>
            </a:r>
            <a:r>
              <a:rPr lang="en-US" dirty="0" err="1"/>
              <a:t>gelicentieerd</a:t>
            </a:r>
            <a:r>
              <a:rPr lang="en-US" dirty="0"/>
              <a:t> </a:t>
            </a:r>
            <a:r>
              <a:rPr lang="en-US" dirty="0" err="1"/>
              <a:t>onder</a:t>
            </a:r>
            <a:r>
              <a:rPr lang="en-US" dirty="0"/>
              <a:t> </a:t>
            </a:r>
            <a:r>
              <a:rPr lang="en-US" dirty="0">
                <a:hlinkClick r:id="rId5"/>
              </a:rPr>
              <a:t>CC BY</a:t>
            </a:r>
            <a:r>
              <a:rPr lang="en-US" dirty="0"/>
              <a:t>.</a:t>
            </a:r>
          </a:p>
        </p:txBody>
      </p:sp>
      <p:pic>
        <p:nvPicPr>
          <p:cNvPr id="14" name="Afbeelding 13" descr="Afbeelding met vlag&#10;&#10;Automatisch gegenereerde beschrijving">
            <a:extLst>
              <a:ext uri="{FF2B5EF4-FFF2-40B4-BE49-F238E27FC236}">
                <a16:creationId xmlns:a16="http://schemas.microsoft.com/office/drawing/2014/main" id="{2BDD42D9-18B5-9813-A26A-D50179E6BDF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83977" y="3629249"/>
            <a:ext cx="2023426" cy="1589172"/>
          </a:xfrm>
          <a:prstGeom prst="rect">
            <a:avLst/>
          </a:prstGeom>
        </p:spPr>
      </p:pic>
      <p:sp>
        <p:nvSpPr>
          <p:cNvPr id="15" name="Tekstvak 14">
            <a:extLst>
              <a:ext uri="{FF2B5EF4-FFF2-40B4-BE49-F238E27FC236}">
                <a16:creationId xmlns:a16="http://schemas.microsoft.com/office/drawing/2014/main" id="{6861BA2B-81B5-5A5A-ADD6-F269FFEC1D56}"/>
              </a:ext>
            </a:extLst>
          </p:cNvPr>
          <p:cNvSpPr txBox="1"/>
          <p:nvPr/>
        </p:nvSpPr>
        <p:spPr>
          <a:xfrm>
            <a:off x="1139693" y="5237994"/>
            <a:ext cx="2111994" cy="153850"/>
          </a:xfrm>
          <a:prstGeom prst="rect">
            <a:avLst/>
          </a:prstGeom>
        </p:spPr>
        <p:txBody>
          <a:bodyPr>
            <a:normAutofit fontScale="25000" lnSpcReduction="20000"/>
          </a:bodyPr>
          <a:lstStyle/>
          <a:p>
            <a:r>
              <a:rPr lang="en-US" dirty="0" err="1">
                <a:hlinkClick r:id="rId7"/>
              </a:rPr>
              <a:t>Deze</a:t>
            </a:r>
            <a:r>
              <a:rPr lang="en-US" dirty="0">
                <a:hlinkClick r:id="rId7"/>
              </a:rPr>
              <a:t> </a:t>
            </a:r>
            <a:r>
              <a:rPr lang="en-US" dirty="0" err="1">
                <a:hlinkClick r:id="rId7"/>
              </a:rPr>
              <a:t>foto</a:t>
            </a:r>
            <a:r>
              <a:rPr lang="en-US" dirty="0"/>
              <a:t> van </a:t>
            </a:r>
            <a:r>
              <a:rPr lang="en-US" dirty="0" err="1"/>
              <a:t>Onbekende</a:t>
            </a:r>
            <a:r>
              <a:rPr lang="en-US" dirty="0"/>
              <a:t> auteur is </a:t>
            </a:r>
            <a:r>
              <a:rPr lang="en-US" dirty="0" err="1"/>
              <a:t>gelicentieerd</a:t>
            </a:r>
            <a:r>
              <a:rPr lang="en-US" dirty="0"/>
              <a:t> </a:t>
            </a:r>
            <a:r>
              <a:rPr lang="en-US" dirty="0" err="1"/>
              <a:t>onder</a:t>
            </a:r>
            <a:r>
              <a:rPr lang="en-US" dirty="0"/>
              <a:t> </a:t>
            </a:r>
            <a:r>
              <a:rPr lang="en-US" dirty="0">
                <a:hlinkClick r:id="rId8"/>
              </a:rPr>
              <a:t>CC BY-NC-ND</a:t>
            </a:r>
            <a:r>
              <a:rPr lang="en-US" dirty="0"/>
              <a:t>.</a:t>
            </a:r>
          </a:p>
        </p:txBody>
      </p:sp>
      <p:pic>
        <p:nvPicPr>
          <p:cNvPr id="18" name="Afbeelding 17"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FB118709-5ADA-4CDC-3745-C5FDD41FE150}"/>
              </a:ext>
            </a:extLst>
          </p:cNvPr>
          <p:cNvPicPr>
            <a:picLocks noChangeAspect="1"/>
          </p:cNvPicPr>
          <p:nvPr/>
        </p:nvPicPr>
        <p:blipFill rotWithShape="1">
          <a:blip r:embed="rId9"/>
          <a:srcRect l="50901" t="66853" r="25296" b="626"/>
          <a:stretch/>
        </p:blipFill>
        <p:spPr>
          <a:xfrm>
            <a:off x="1501092" y="1639579"/>
            <a:ext cx="1544572" cy="1594462"/>
          </a:xfrm>
          <a:prstGeom prst="rect">
            <a:avLst/>
          </a:prstGeom>
        </p:spPr>
      </p:pic>
      <p:sp>
        <p:nvSpPr>
          <p:cNvPr id="20" name="Plusteken 19">
            <a:extLst>
              <a:ext uri="{FF2B5EF4-FFF2-40B4-BE49-F238E27FC236}">
                <a16:creationId xmlns:a16="http://schemas.microsoft.com/office/drawing/2014/main" id="{C180D48E-FA33-232C-4B5B-0488D7E680A2}"/>
              </a:ext>
            </a:extLst>
          </p:cNvPr>
          <p:cNvSpPr/>
          <p:nvPr/>
        </p:nvSpPr>
        <p:spPr>
          <a:xfrm>
            <a:off x="3189724" y="2977041"/>
            <a:ext cx="480724" cy="450040"/>
          </a:xfrm>
          <a:prstGeom prst="mathPlu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Is gelijk aan 21">
            <a:extLst>
              <a:ext uri="{FF2B5EF4-FFF2-40B4-BE49-F238E27FC236}">
                <a16:creationId xmlns:a16="http://schemas.microsoft.com/office/drawing/2014/main" id="{00C23C41-BF6C-F6E4-4B9E-53BC02BA08DE}"/>
              </a:ext>
            </a:extLst>
          </p:cNvPr>
          <p:cNvSpPr/>
          <p:nvPr/>
        </p:nvSpPr>
        <p:spPr>
          <a:xfrm>
            <a:off x="6355667" y="2972502"/>
            <a:ext cx="639261" cy="516523"/>
          </a:xfrm>
          <a:prstGeom prst="mathEqual">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Tekstvak 23">
            <a:extLst>
              <a:ext uri="{FF2B5EF4-FFF2-40B4-BE49-F238E27FC236}">
                <a16:creationId xmlns:a16="http://schemas.microsoft.com/office/drawing/2014/main" id="{FD072104-E69F-89F6-79B2-971E0A501AFF}"/>
              </a:ext>
            </a:extLst>
          </p:cNvPr>
          <p:cNvSpPr txBox="1"/>
          <p:nvPr/>
        </p:nvSpPr>
        <p:spPr>
          <a:xfrm>
            <a:off x="1433224" y="3228974"/>
            <a:ext cx="167934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Bestaande vacht</a:t>
            </a:r>
            <a:endParaRPr lang="nl-NL" dirty="0"/>
          </a:p>
        </p:txBody>
      </p:sp>
      <p:sp>
        <p:nvSpPr>
          <p:cNvPr id="26" name="Tekstvak 25">
            <a:extLst>
              <a:ext uri="{FF2B5EF4-FFF2-40B4-BE49-F238E27FC236}">
                <a16:creationId xmlns:a16="http://schemas.microsoft.com/office/drawing/2014/main" id="{97E5DAC3-71D0-AE42-2715-64535DD72E28}"/>
              </a:ext>
            </a:extLst>
          </p:cNvPr>
          <p:cNvSpPr txBox="1"/>
          <p:nvPr/>
        </p:nvSpPr>
        <p:spPr>
          <a:xfrm>
            <a:off x="1351846" y="5391844"/>
            <a:ext cx="207824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Kleuren Nederland</a:t>
            </a:r>
            <a:endParaRPr lang="nl-NL" dirty="0">
              <a:solidFill>
                <a:schemeClr val="bg2">
                  <a:lumMod val="10000"/>
                </a:schemeClr>
              </a:solidFill>
            </a:endParaRPr>
          </a:p>
        </p:txBody>
      </p:sp>
      <p:sp>
        <p:nvSpPr>
          <p:cNvPr id="28" name="Tekstvak 27">
            <a:extLst>
              <a:ext uri="{FF2B5EF4-FFF2-40B4-BE49-F238E27FC236}">
                <a16:creationId xmlns:a16="http://schemas.microsoft.com/office/drawing/2014/main" id="{9F456AE6-6229-CF5F-95C9-053AA282D86F}"/>
              </a:ext>
            </a:extLst>
          </p:cNvPr>
          <p:cNvSpPr txBox="1"/>
          <p:nvPr/>
        </p:nvSpPr>
        <p:spPr>
          <a:xfrm>
            <a:off x="4092553" y="4681376"/>
            <a:ext cx="204244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Provincies Nederland</a:t>
            </a:r>
            <a:endParaRPr lang="nl-NL" dirty="0"/>
          </a:p>
        </p:txBody>
      </p:sp>
    </p:spTree>
    <p:extLst>
      <p:ext uri="{BB962C8B-B14F-4D97-AF65-F5344CB8AC3E}">
        <p14:creationId xmlns:p14="http://schemas.microsoft.com/office/powerpoint/2010/main" val="182637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7" name="Tijdelijke aanduiding voor tekst 1">
            <a:extLst>
              <a:ext uri="{FF2B5EF4-FFF2-40B4-BE49-F238E27FC236}">
                <a16:creationId xmlns:a16="http://schemas.microsoft.com/office/drawing/2014/main" id="{94499EEB-FA48-93E1-D3CD-828CAE2F9BEF}"/>
              </a:ext>
            </a:extLst>
          </p:cNvPr>
          <p:cNvSpPr txBox="1">
            <a:spLocks/>
          </p:cNvSpPr>
          <p:nvPr/>
        </p:nvSpPr>
        <p:spPr>
          <a:xfrm>
            <a:off x="188139" y="169843"/>
            <a:ext cx="785773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Zie jij ook pixels?</a:t>
            </a:r>
            <a:endParaRPr lang="nl-NL" dirty="0"/>
          </a:p>
        </p:txBody>
      </p:sp>
      <p:sp>
        <p:nvSpPr>
          <p:cNvPr id="11" name="Tekstvak 10">
            <a:extLst>
              <a:ext uri="{FF2B5EF4-FFF2-40B4-BE49-F238E27FC236}">
                <a16:creationId xmlns:a16="http://schemas.microsoft.com/office/drawing/2014/main" id="{DB95EB5D-A101-36FE-908F-34C0C6A810B6}"/>
              </a:ext>
            </a:extLst>
          </p:cNvPr>
          <p:cNvSpPr txBox="1"/>
          <p:nvPr/>
        </p:nvSpPr>
        <p:spPr>
          <a:xfrm>
            <a:off x="190500" y="942974"/>
            <a:ext cx="5827679"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Ontwerp nu het gezicht van het dier dat bij jouw unieke vacht hoort!</a:t>
            </a:r>
            <a:endParaRPr lang="nl-NL" dirty="0">
              <a:solidFill>
                <a:schemeClr val="bg2">
                  <a:lumMod val="10000"/>
                </a:schemeClr>
              </a:solidFill>
              <a:cs typeface="Poppins"/>
            </a:endParaRPr>
          </a:p>
          <a:p>
            <a:r>
              <a:rPr lang="nl-NL" sz="1300" dirty="0">
                <a:solidFill>
                  <a:schemeClr val="bg2">
                    <a:lumMod val="10000"/>
                  </a:schemeClr>
                </a:solidFill>
                <a:cs typeface="Poppins"/>
              </a:rPr>
              <a:t>Je mag zelf bedenken hoe jouw dier eruit ziet. </a:t>
            </a:r>
            <a:br>
              <a:rPr lang="nl-NL" sz="1300" dirty="0">
                <a:solidFill>
                  <a:schemeClr val="bg2">
                    <a:lumMod val="10000"/>
                  </a:schemeClr>
                </a:solidFill>
                <a:cs typeface="Poppins"/>
              </a:rPr>
            </a:br>
            <a:endParaRPr lang="nl-NL" sz="1300" dirty="0">
              <a:solidFill>
                <a:schemeClr val="bg2">
                  <a:lumMod val="10000"/>
                </a:schemeClr>
              </a:solidFill>
              <a:cs typeface="Poppins"/>
            </a:endParaRPr>
          </a:p>
          <a:p>
            <a:r>
              <a:rPr lang="nl-NL" sz="1300" b="1" u="sng" dirty="0">
                <a:solidFill>
                  <a:schemeClr val="bg2">
                    <a:lumMod val="10000"/>
                  </a:schemeClr>
                </a:solidFill>
                <a:cs typeface="Poppins"/>
              </a:rPr>
              <a:t>Hiernaast enkele voorbeelden van </a:t>
            </a:r>
            <a:r>
              <a:rPr lang="nl-NL" sz="1300" b="1" u="sng" dirty="0" err="1">
                <a:solidFill>
                  <a:schemeClr val="bg2">
                    <a:lumMod val="10000"/>
                  </a:schemeClr>
                </a:solidFill>
                <a:cs typeface="Poppins"/>
              </a:rPr>
              <a:t>pixelart</a:t>
            </a:r>
            <a:r>
              <a:rPr lang="nl-NL" sz="1300" b="1" u="sng" dirty="0">
                <a:solidFill>
                  <a:schemeClr val="bg2">
                    <a:lumMod val="10000"/>
                  </a:schemeClr>
                </a:solidFill>
                <a:cs typeface="Poppins"/>
              </a:rPr>
              <a:t> dierengezichten die je kunt namaken en aanpassen.</a:t>
            </a:r>
          </a:p>
          <a:p>
            <a:endParaRPr lang="nl-NL" sz="1300" dirty="0">
              <a:solidFill>
                <a:schemeClr val="bg2">
                  <a:lumMod val="10000"/>
                </a:schemeClr>
              </a:solidFill>
              <a:cs typeface="Poppins"/>
            </a:endParaRPr>
          </a:p>
          <a:p>
            <a:pPr>
              <a:tabLst>
                <a:tab pos="447675" algn="l"/>
              </a:tabLst>
            </a:pPr>
            <a:r>
              <a:rPr lang="nl-NL" sz="1300" b="1" dirty="0">
                <a:solidFill>
                  <a:srgbClr val="FFFFFF"/>
                </a:solidFill>
                <a:cs typeface="Poppins"/>
              </a:rPr>
              <a:t>Tip:</a:t>
            </a:r>
            <a:r>
              <a:rPr lang="nl-NL" sz="1300" b="1" dirty="0">
                <a:solidFill>
                  <a:schemeClr val="bg2">
                    <a:lumMod val="10000"/>
                  </a:schemeClr>
                </a:solidFill>
                <a:cs typeface="Poppins"/>
              </a:rPr>
              <a:t> 	</a:t>
            </a:r>
            <a:r>
              <a:rPr lang="nl-NL" sz="1300" dirty="0">
                <a:solidFill>
                  <a:schemeClr val="bg2">
                    <a:lumMod val="10000"/>
                  </a:schemeClr>
                </a:solidFill>
                <a:cs typeface="Poppins"/>
              </a:rPr>
              <a:t>Door gespiegeld tekenen aan te zetten wordt alles wat je links 	tekent, rechts gespiegeld. Zo kun je makkelijk beide kanten van 	het gezicht tekenen. Probeer het maar…</a:t>
            </a:r>
          </a:p>
        </p:txBody>
      </p:sp>
      <p:pic>
        <p:nvPicPr>
          <p:cNvPr id="12" name="Afbeelding 11" descr="Afbeelding met pixel&#10;&#10;Automatisch gegenereerde beschrijving">
            <a:extLst>
              <a:ext uri="{FF2B5EF4-FFF2-40B4-BE49-F238E27FC236}">
                <a16:creationId xmlns:a16="http://schemas.microsoft.com/office/drawing/2014/main" id="{9E2641AE-B3B1-9D39-149B-AD87B1E89484}"/>
              </a:ext>
            </a:extLst>
          </p:cNvPr>
          <p:cNvPicPr>
            <a:picLocks noChangeAspect="1"/>
          </p:cNvPicPr>
          <p:nvPr/>
        </p:nvPicPr>
        <p:blipFill>
          <a:blip r:embed="rId3"/>
          <a:stretch>
            <a:fillRect/>
          </a:stretch>
        </p:blipFill>
        <p:spPr>
          <a:xfrm>
            <a:off x="6072568" y="349293"/>
            <a:ext cx="5005581" cy="5000587"/>
          </a:xfrm>
          <a:prstGeom prst="rect">
            <a:avLst/>
          </a:prstGeom>
        </p:spPr>
      </p:pic>
      <p:pic>
        <p:nvPicPr>
          <p:cNvPr id="14" name="Afbeelding 13" descr="Afbeelding met tekst, schermopname, ontwerp&#10;&#10;Automatisch gegenereerde beschrijving">
            <a:extLst>
              <a:ext uri="{FF2B5EF4-FFF2-40B4-BE49-F238E27FC236}">
                <a16:creationId xmlns:a16="http://schemas.microsoft.com/office/drawing/2014/main" id="{83931901-9566-BEF1-A182-B58C1C47822D}"/>
              </a:ext>
            </a:extLst>
          </p:cNvPr>
          <p:cNvPicPr>
            <a:picLocks noChangeAspect="1"/>
          </p:cNvPicPr>
          <p:nvPr/>
        </p:nvPicPr>
        <p:blipFill rotWithShape="1">
          <a:blip r:embed="rId4"/>
          <a:srcRect r="1689" b="47543"/>
          <a:stretch/>
        </p:blipFill>
        <p:spPr>
          <a:xfrm>
            <a:off x="1220013" y="3313932"/>
            <a:ext cx="1035116" cy="2511023"/>
          </a:xfrm>
          <a:prstGeom prst="rect">
            <a:avLst/>
          </a:prstGeom>
        </p:spPr>
      </p:pic>
      <p:cxnSp>
        <p:nvCxnSpPr>
          <p:cNvPr id="16" name="Rechte verbindingslijn met pijl 15">
            <a:extLst>
              <a:ext uri="{FF2B5EF4-FFF2-40B4-BE49-F238E27FC236}">
                <a16:creationId xmlns:a16="http://schemas.microsoft.com/office/drawing/2014/main" id="{DE863B46-3877-C07E-1A9D-AEBE35C52910}"/>
              </a:ext>
            </a:extLst>
          </p:cNvPr>
          <p:cNvCxnSpPr>
            <a:cxnSpLocks/>
          </p:cNvCxnSpPr>
          <p:nvPr/>
        </p:nvCxnSpPr>
        <p:spPr>
          <a:xfrm flipV="1">
            <a:off x="2309518" y="3875972"/>
            <a:ext cx="331398" cy="1021"/>
          </a:xfrm>
          <a:prstGeom prst="straightConnector1">
            <a:avLst/>
          </a:prstGeom>
          <a:ln w="571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echthoek 17">
            <a:extLst>
              <a:ext uri="{FF2B5EF4-FFF2-40B4-BE49-F238E27FC236}">
                <a16:creationId xmlns:a16="http://schemas.microsoft.com/office/drawing/2014/main" id="{925461C0-BCBD-7584-168E-B66A732FD93B}"/>
              </a:ext>
            </a:extLst>
          </p:cNvPr>
          <p:cNvSpPr/>
          <p:nvPr/>
        </p:nvSpPr>
        <p:spPr>
          <a:xfrm>
            <a:off x="1656963" y="3666804"/>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3C31BB00-618B-4A21-1409-B9E106246FD1}"/>
              </a:ext>
            </a:extLst>
          </p:cNvPr>
          <p:cNvSpPr txBox="1"/>
          <p:nvPr/>
        </p:nvSpPr>
        <p:spPr>
          <a:xfrm>
            <a:off x="2635035" y="3730155"/>
            <a:ext cx="199641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Gespiegeld tekenen</a:t>
            </a:r>
            <a:endParaRPr lang="nl-NL" dirty="0"/>
          </a:p>
        </p:txBody>
      </p:sp>
    </p:spTree>
    <p:extLst>
      <p:ext uri="{BB962C8B-B14F-4D97-AF65-F5344CB8AC3E}">
        <p14:creationId xmlns:p14="http://schemas.microsoft.com/office/powerpoint/2010/main" val="383292090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Bewegende pixels (1/3)</a:t>
            </a:r>
            <a:endParaRPr lang="nl-NL" dirty="0">
              <a:solidFill>
                <a:srgbClr val="FFFFFF"/>
              </a:solidFill>
              <a:ea typeface="+mj-lt"/>
              <a:cs typeface="+mj-lt"/>
            </a:endParaRPr>
          </a:p>
        </p:txBody>
      </p:sp>
      <p:sp>
        <p:nvSpPr>
          <p:cNvPr id="4" name="Tekstvak 3">
            <a:extLst>
              <a:ext uri="{FF2B5EF4-FFF2-40B4-BE49-F238E27FC236}">
                <a16:creationId xmlns:a16="http://schemas.microsoft.com/office/drawing/2014/main" id="{99CC299C-71A2-F975-1641-B2EB17904A98}"/>
              </a:ext>
            </a:extLst>
          </p:cNvPr>
          <p:cNvSpPr txBox="1"/>
          <p:nvPr/>
        </p:nvSpPr>
        <p:spPr>
          <a:xfrm>
            <a:off x="166688" y="942974"/>
            <a:ext cx="6869652"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Je kunt met </a:t>
            </a:r>
            <a:r>
              <a:rPr lang="nl-NL" sz="1300" dirty="0" err="1">
                <a:solidFill>
                  <a:schemeClr val="bg2">
                    <a:lumMod val="10000"/>
                  </a:schemeClr>
                </a:solidFill>
                <a:cs typeface="Poppins"/>
              </a:rPr>
              <a:t>Piskel</a:t>
            </a:r>
            <a:r>
              <a:rPr lang="nl-NL" sz="1300" dirty="0">
                <a:solidFill>
                  <a:schemeClr val="bg2">
                    <a:lumMod val="10000"/>
                  </a:schemeClr>
                </a:solidFill>
                <a:cs typeface="Poppins"/>
              </a:rPr>
              <a:t> ook animaties maken. Kun jij een simpele animatie maken? </a:t>
            </a:r>
            <a:br>
              <a:rPr lang="nl-NL" sz="1300" dirty="0">
                <a:solidFill>
                  <a:schemeClr val="bg2">
                    <a:lumMod val="10000"/>
                  </a:schemeClr>
                </a:solidFill>
                <a:cs typeface="Poppins"/>
              </a:rPr>
            </a:br>
            <a:r>
              <a:rPr lang="nl-NL" sz="1300" dirty="0">
                <a:solidFill>
                  <a:schemeClr val="bg2">
                    <a:lumMod val="10000"/>
                  </a:schemeClr>
                </a:solidFill>
                <a:cs typeface="Poppins"/>
              </a:rPr>
              <a:t>Bijvoorbeeld het knipperen van de ogen of het open doen van de mond?</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Op de volgende dia’s leer je hoe animeren met </a:t>
            </a:r>
            <a:r>
              <a:rPr lang="nl-NL" sz="1300" dirty="0" err="1">
                <a:solidFill>
                  <a:schemeClr val="bg2">
                    <a:lumMod val="10000"/>
                  </a:schemeClr>
                </a:solidFill>
                <a:cs typeface="Poppins"/>
              </a:rPr>
              <a:t>Piskel</a:t>
            </a:r>
            <a:r>
              <a:rPr lang="nl-NL" sz="1300" dirty="0">
                <a:solidFill>
                  <a:schemeClr val="bg2">
                    <a:lumMod val="10000"/>
                  </a:schemeClr>
                </a:solidFill>
                <a:cs typeface="Poppins"/>
              </a:rPr>
              <a:t> werkt.</a:t>
            </a:r>
          </a:p>
        </p:txBody>
      </p:sp>
      <p:pic>
        <p:nvPicPr>
          <p:cNvPr id="14" name="Afbeelding 13" descr="Afbeelding met Kleurrijkheid, Graphics, diagram, pixel&#10;&#10;Automatisch gegenereerde beschrijving">
            <a:extLst>
              <a:ext uri="{FF2B5EF4-FFF2-40B4-BE49-F238E27FC236}">
                <a16:creationId xmlns:a16="http://schemas.microsoft.com/office/drawing/2014/main" id="{795A7B80-56FF-A09A-37B8-E1ABF8D42571}"/>
              </a:ext>
            </a:extLst>
          </p:cNvPr>
          <p:cNvPicPr>
            <a:picLocks noChangeAspect="1"/>
          </p:cNvPicPr>
          <p:nvPr/>
        </p:nvPicPr>
        <p:blipFill>
          <a:blip r:embed="rId3"/>
          <a:stretch>
            <a:fillRect/>
          </a:stretch>
        </p:blipFill>
        <p:spPr>
          <a:xfrm>
            <a:off x="1835959" y="1917785"/>
            <a:ext cx="3048000" cy="3048000"/>
          </a:xfrm>
          <a:prstGeom prst="rect">
            <a:avLst/>
          </a:prstGeom>
        </p:spPr>
      </p:pic>
      <p:pic>
        <p:nvPicPr>
          <p:cNvPr id="15" name="Afbeelding 14" descr="Afbeelding met Kleurrijkheid, Graphics, diagram, pixel&#10;&#10;Automatisch gegenereerde beschrijving">
            <a:extLst>
              <a:ext uri="{FF2B5EF4-FFF2-40B4-BE49-F238E27FC236}">
                <a16:creationId xmlns:a16="http://schemas.microsoft.com/office/drawing/2014/main" id="{98BB6B4D-A66E-E6CC-C7FB-A61F0C50B3F3}"/>
              </a:ext>
            </a:extLst>
          </p:cNvPr>
          <p:cNvPicPr>
            <a:picLocks noChangeAspect="1"/>
          </p:cNvPicPr>
          <p:nvPr/>
        </p:nvPicPr>
        <p:blipFill>
          <a:blip r:embed="rId4"/>
          <a:stretch>
            <a:fillRect/>
          </a:stretch>
        </p:blipFill>
        <p:spPr>
          <a:xfrm>
            <a:off x="6882036" y="1920087"/>
            <a:ext cx="3048000" cy="3048000"/>
          </a:xfrm>
          <a:prstGeom prst="rect">
            <a:avLst/>
          </a:prstGeom>
        </p:spPr>
      </p:pic>
    </p:spTree>
    <p:extLst>
      <p:ext uri="{BB962C8B-B14F-4D97-AF65-F5344CB8AC3E}">
        <p14:creationId xmlns:p14="http://schemas.microsoft.com/office/powerpoint/2010/main" val="381228741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99CC299C-71A2-F975-1641-B2EB17904A98}"/>
              </a:ext>
            </a:extLst>
          </p:cNvPr>
          <p:cNvSpPr txBox="1"/>
          <p:nvPr/>
        </p:nvSpPr>
        <p:spPr>
          <a:xfrm>
            <a:off x="166688" y="942974"/>
            <a:ext cx="11878486"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Simpel uitgelegd is een animatie een reeks van afbeeldingen achter elkaar. Doordat elk plaatje (frame) anders is ontstaat een beweging.</a:t>
            </a:r>
          </a:p>
          <a:p>
            <a:endParaRPr lang="nl-NL" sz="1300" dirty="0">
              <a:solidFill>
                <a:schemeClr val="bg2">
                  <a:lumMod val="10000"/>
                </a:schemeClr>
              </a:solidFill>
              <a:cs typeface="Poppins"/>
            </a:endParaRPr>
          </a:p>
          <a:p>
            <a:r>
              <a:rPr lang="nl-NL" sz="1300" dirty="0">
                <a:solidFill>
                  <a:schemeClr val="bg2">
                    <a:lumMod val="10000"/>
                  </a:schemeClr>
                </a:solidFill>
                <a:cs typeface="Poppins"/>
              </a:rPr>
              <a:t>Bekijk de reeks afbeeldingen hieronder. Afbeeldingen 1 t/m 3 zijn de 3 frames die de animatie maken van afbeelding 4.</a:t>
            </a:r>
          </a:p>
        </p:txBody>
      </p:sp>
      <p:pic>
        <p:nvPicPr>
          <p:cNvPr id="5" name="Afbeelding 4" descr="Afbeelding met Kleurrijkheid, Graphics, diagram, pixel&#10;&#10;Automatisch gegenereerde beschrijving">
            <a:extLst>
              <a:ext uri="{FF2B5EF4-FFF2-40B4-BE49-F238E27FC236}">
                <a16:creationId xmlns:a16="http://schemas.microsoft.com/office/drawing/2014/main" id="{C4CDC869-F521-2988-CF2B-7D5094CC1D95}"/>
              </a:ext>
            </a:extLst>
          </p:cNvPr>
          <p:cNvPicPr>
            <a:picLocks noChangeAspect="1"/>
          </p:cNvPicPr>
          <p:nvPr/>
        </p:nvPicPr>
        <p:blipFill>
          <a:blip r:embed="rId3"/>
          <a:stretch>
            <a:fillRect/>
          </a:stretch>
        </p:blipFill>
        <p:spPr>
          <a:xfrm>
            <a:off x="542925" y="2369488"/>
            <a:ext cx="2347913" cy="2347913"/>
          </a:xfrm>
          <a:prstGeom prst="rect">
            <a:avLst/>
          </a:prstGeom>
        </p:spPr>
      </p:pic>
      <p:pic>
        <p:nvPicPr>
          <p:cNvPr id="6" name="Afbeelding 5" descr="Afbeelding met Kleurrijkheid, Graphics, diagram, pixel&#10;&#10;Automatisch gegenereerde beschrijving">
            <a:extLst>
              <a:ext uri="{FF2B5EF4-FFF2-40B4-BE49-F238E27FC236}">
                <a16:creationId xmlns:a16="http://schemas.microsoft.com/office/drawing/2014/main" id="{0C0BF237-11AC-4DFE-A49D-3EED224657F7}"/>
              </a:ext>
            </a:extLst>
          </p:cNvPr>
          <p:cNvPicPr>
            <a:picLocks noChangeAspect="1"/>
          </p:cNvPicPr>
          <p:nvPr/>
        </p:nvPicPr>
        <p:blipFill>
          <a:blip r:embed="rId4"/>
          <a:stretch>
            <a:fillRect/>
          </a:stretch>
        </p:blipFill>
        <p:spPr>
          <a:xfrm>
            <a:off x="3338020" y="2369488"/>
            <a:ext cx="2344135" cy="2347913"/>
          </a:xfrm>
          <a:prstGeom prst="rect">
            <a:avLst/>
          </a:prstGeom>
        </p:spPr>
      </p:pic>
      <p:pic>
        <p:nvPicPr>
          <p:cNvPr id="9" name="Afbeelding 8" descr="Afbeelding met Graphics, Kleurrijkheid, diagram, paars&#10;&#10;Automatisch gegenereerde beschrijving">
            <a:extLst>
              <a:ext uri="{FF2B5EF4-FFF2-40B4-BE49-F238E27FC236}">
                <a16:creationId xmlns:a16="http://schemas.microsoft.com/office/drawing/2014/main" id="{19830F08-680E-8F7B-D5CC-20E322EEBD90}"/>
              </a:ext>
            </a:extLst>
          </p:cNvPr>
          <p:cNvPicPr>
            <a:picLocks noChangeAspect="1"/>
          </p:cNvPicPr>
          <p:nvPr/>
        </p:nvPicPr>
        <p:blipFill>
          <a:blip r:embed="rId5"/>
          <a:stretch>
            <a:fillRect/>
          </a:stretch>
        </p:blipFill>
        <p:spPr>
          <a:xfrm>
            <a:off x="6145573" y="2369488"/>
            <a:ext cx="2358304" cy="2347913"/>
          </a:xfrm>
          <a:prstGeom prst="rect">
            <a:avLst/>
          </a:prstGeom>
        </p:spPr>
      </p:pic>
      <p:pic>
        <p:nvPicPr>
          <p:cNvPr id="14" name="Afbeelding 13" descr="Afbeelding met Kleurrijkheid, Graphics, diagram, pixel&#10;&#10;Automatisch gegenereerde beschrijving">
            <a:extLst>
              <a:ext uri="{FF2B5EF4-FFF2-40B4-BE49-F238E27FC236}">
                <a16:creationId xmlns:a16="http://schemas.microsoft.com/office/drawing/2014/main" id="{795A7B80-56FF-A09A-37B8-E1ABF8D42571}"/>
              </a:ext>
            </a:extLst>
          </p:cNvPr>
          <p:cNvPicPr>
            <a:picLocks noChangeAspect="1"/>
          </p:cNvPicPr>
          <p:nvPr/>
        </p:nvPicPr>
        <p:blipFill>
          <a:blip r:embed="rId6"/>
          <a:stretch>
            <a:fillRect/>
          </a:stretch>
        </p:blipFill>
        <p:spPr>
          <a:xfrm>
            <a:off x="9116800" y="2371246"/>
            <a:ext cx="2352675" cy="2343150"/>
          </a:xfrm>
          <a:prstGeom prst="rect">
            <a:avLst/>
          </a:prstGeom>
        </p:spPr>
      </p:pic>
      <p:sp>
        <p:nvSpPr>
          <p:cNvPr id="3" name="Plusteken 2">
            <a:extLst>
              <a:ext uri="{FF2B5EF4-FFF2-40B4-BE49-F238E27FC236}">
                <a16:creationId xmlns:a16="http://schemas.microsoft.com/office/drawing/2014/main" id="{C3621972-FE37-CB7B-1404-F4A120E05340}"/>
              </a:ext>
            </a:extLst>
          </p:cNvPr>
          <p:cNvSpPr/>
          <p:nvPr/>
        </p:nvSpPr>
        <p:spPr>
          <a:xfrm>
            <a:off x="2969945" y="3472214"/>
            <a:ext cx="275937" cy="259540"/>
          </a:xfrm>
          <a:prstGeom prst="mathPlu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 gelijk aan 9">
            <a:extLst>
              <a:ext uri="{FF2B5EF4-FFF2-40B4-BE49-F238E27FC236}">
                <a16:creationId xmlns:a16="http://schemas.microsoft.com/office/drawing/2014/main" id="{C87CAD1A-F075-3682-A021-FE5561596761}"/>
              </a:ext>
            </a:extLst>
          </p:cNvPr>
          <p:cNvSpPr/>
          <p:nvPr/>
        </p:nvSpPr>
        <p:spPr>
          <a:xfrm>
            <a:off x="8600243" y="3427465"/>
            <a:ext cx="367799" cy="297448"/>
          </a:xfrm>
          <a:prstGeom prst="mathEqual">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Plusteken 10">
            <a:extLst>
              <a:ext uri="{FF2B5EF4-FFF2-40B4-BE49-F238E27FC236}">
                <a16:creationId xmlns:a16="http://schemas.microsoft.com/office/drawing/2014/main" id="{1F7CAF1E-6F43-D9F0-E383-9D0E9DA3DB9C}"/>
              </a:ext>
            </a:extLst>
          </p:cNvPr>
          <p:cNvSpPr/>
          <p:nvPr/>
        </p:nvSpPr>
        <p:spPr>
          <a:xfrm>
            <a:off x="5751245" y="3472214"/>
            <a:ext cx="275937" cy="259540"/>
          </a:xfrm>
          <a:prstGeom prst="mathPlu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1">
            <a:extLst>
              <a:ext uri="{FF2B5EF4-FFF2-40B4-BE49-F238E27FC236}">
                <a16:creationId xmlns:a16="http://schemas.microsoft.com/office/drawing/2014/main" id="{37F988F8-A3DD-666B-3533-B73B0F14AEB5}"/>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Bewegende pixels (2/3)</a:t>
            </a:r>
            <a:endParaRPr lang="nl-NL" dirty="0">
              <a:solidFill>
                <a:srgbClr val="FFFFFF"/>
              </a:solidFill>
              <a:ea typeface="+mj-lt"/>
              <a:cs typeface="+mj-lt"/>
            </a:endParaRPr>
          </a:p>
        </p:txBody>
      </p:sp>
      <p:sp>
        <p:nvSpPr>
          <p:cNvPr id="16" name="Tekstvak 15">
            <a:extLst>
              <a:ext uri="{FF2B5EF4-FFF2-40B4-BE49-F238E27FC236}">
                <a16:creationId xmlns:a16="http://schemas.microsoft.com/office/drawing/2014/main" id="{98E9251D-3D6F-739C-41BF-94C18B57596E}"/>
              </a:ext>
            </a:extLst>
          </p:cNvPr>
          <p:cNvSpPr txBox="1"/>
          <p:nvPr/>
        </p:nvSpPr>
        <p:spPr>
          <a:xfrm>
            <a:off x="972956" y="4774068"/>
            <a:ext cx="147989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Afbeelding 1</a:t>
            </a:r>
            <a:endParaRPr lang="nl-NL" dirty="0">
              <a:solidFill>
                <a:schemeClr val="bg2">
                  <a:lumMod val="10000"/>
                </a:schemeClr>
              </a:solidFill>
            </a:endParaRPr>
          </a:p>
        </p:txBody>
      </p:sp>
      <p:sp>
        <p:nvSpPr>
          <p:cNvPr id="17" name="Tekstvak 16">
            <a:extLst>
              <a:ext uri="{FF2B5EF4-FFF2-40B4-BE49-F238E27FC236}">
                <a16:creationId xmlns:a16="http://schemas.microsoft.com/office/drawing/2014/main" id="{B99F5562-2667-475A-24DD-4E9C14053981}"/>
              </a:ext>
            </a:extLst>
          </p:cNvPr>
          <p:cNvSpPr txBox="1"/>
          <p:nvPr/>
        </p:nvSpPr>
        <p:spPr>
          <a:xfrm>
            <a:off x="3765251" y="4774067"/>
            <a:ext cx="147989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Afbeelding 2</a:t>
            </a:r>
            <a:endParaRPr lang="nl-NL" dirty="0">
              <a:solidFill>
                <a:schemeClr val="bg2">
                  <a:lumMod val="10000"/>
                </a:schemeClr>
              </a:solidFill>
            </a:endParaRPr>
          </a:p>
        </p:txBody>
      </p:sp>
      <p:sp>
        <p:nvSpPr>
          <p:cNvPr id="18" name="Tekstvak 17">
            <a:extLst>
              <a:ext uri="{FF2B5EF4-FFF2-40B4-BE49-F238E27FC236}">
                <a16:creationId xmlns:a16="http://schemas.microsoft.com/office/drawing/2014/main" id="{65841D93-E195-4C78-84A4-8D391AE76051}"/>
              </a:ext>
            </a:extLst>
          </p:cNvPr>
          <p:cNvSpPr txBox="1"/>
          <p:nvPr/>
        </p:nvSpPr>
        <p:spPr>
          <a:xfrm>
            <a:off x="6583116" y="4774066"/>
            <a:ext cx="147989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Afbeelding 3</a:t>
            </a:r>
            <a:endParaRPr lang="nl-NL" dirty="0">
              <a:solidFill>
                <a:schemeClr val="bg2">
                  <a:lumMod val="10000"/>
                </a:schemeClr>
              </a:solidFill>
            </a:endParaRPr>
          </a:p>
        </p:txBody>
      </p:sp>
      <p:sp>
        <p:nvSpPr>
          <p:cNvPr id="19" name="Tekstvak 18">
            <a:extLst>
              <a:ext uri="{FF2B5EF4-FFF2-40B4-BE49-F238E27FC236}">
                <a16:creationId xmlns:a16="http://schemas.microsoft.com/office/drawing/2014/main" id="{B34E022A-CEA5-90CE-6AD6-E8610031DF75}"/>
              </a:ext>
            </a:extLst>
          </p:cNvPr>
          <p:cNvSpPr txBox="1"/>
          <p:nvPr/>
        </p:nvSpPr>
        <p:spPr>
          <a:xfrm>
            <a:off x="9549291" y="4774067"/>
            <a:ext cx="147989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Afbeelding 4</a:t>
            </a:r>
            <a:endParaRPr lang="nl-NL" dirty="0">
              <a:solidFill>
                <a:schemeClr val="bg2">
                  <a:lumMod val="10000"/>
                </a:schemeClr>
              </a:solidFill>
            </a:endParaRPr>
          </a:p>
        </p:txBody>
      </p:sp>
    </p:spTree>
    <p:extLst>
      <p:ext uri="{BB962C8B-B14F-4D97-AF65-F5344CB8AC3E}">
        <p14:creationId xmlns:p14="http://schemas.microsoft.com/office/powerpoint/2010/main" val="64370092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99CC299C-71A2-F975-1641-B2EB17904A98}"/>
              </a:ext>
            </a:extLst>
          </p:cNvPr>
          <p:cNvSpPr txBox="1"/>
          <p:nvPr/>
        </p:nvSpPr>
        <p:spPr>
          <a:xfrm>
            <a:off x="164930" y="942974"/>
            <a:ext cx="695560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Door een slimme reeks te maken heb je ook invloed op de timing van de animatie. Ook als animaties maar 3 verschillende afbeeldingen hebben:</a:t>
            </a:r>
            <a:endParaRPr lang="nl-NL" dirty="0">
              <a:solidFill>
                <a:schemeClr val="bg2">
                  <a:lumMod val="10000"/>
                </a:schemeClr>
              </a:solidFill>
            </a:endParaRPr>
          </a:p>
        </p:txBody>
      </p:sp>
      <p:pic>
        <p:nvPicPr>
          <p:cNvPr id="14" name="Afbeelding 13" descr="Afbeelding met Kleurrijkheid, Graphics, diagram, pixel&#10;&#10;Automatisch gegenereerde beschrijving">
            <a:extLst>
              <a:ext uri="{FF2B5EF4-FFF2-40B4-BE49-F238E27FC236}">
                <a16:creationId xmlns:a16="http://schemas.microsoft.com/office/drawing/2014/main" id="{795A7B80-56FF-A09A-37B8-E1ABF8D42571}"/>
              </a:ext>
            </a:extLst>
          </p:cNvPr>
          <p:cNvPicPr>
            <a:picLocks noChangeAspect="1"/>
          </p:cNvPicPr>
          <p:nvPr/>
        </p:nvPicPr>
        <p:blipFill>
          <a:blip r:embed="rId3"/>
          <a:stretch>
            <a:fillRect/>
          </a:stretch>
        </p:blipFill>
        <p:spPr>
          <a:xfrm>
            <a:off x="3322531" y="2248747"/>
            <a:ext cx="2352675" cy="2343150"/>
          </a:xfrm>
          <a:prstGeom prst="rect">
            <a:avLst/>
          </a:prstGeom>
        </p:spPr>
      </p:pic>
      <p:sp>
        <p:nvSpPr>
          <p:cNvPr id="13" name="Tijdelijke aanduiding voor tekst 1">
            <a:extLst>
              <a:ext uri="{FF2B5EF4-FFF2-40B4-BE49-F238E27FC236}">
                <a16:creationId xmlns:a16="http://schemas.microsoft.com/office/drawing/2014/main" id="{37F988F8-A3DD-666B-3533-B73B0F14AEB5}"/>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Bewegende pixels (3/3)</a:t>
            </a:r>
            <a:endParaRPr lang="nl-NL" dirty="0">
              <a:solidFill>
                <a:srgbClr val="FFFFFF"/>
              </a:solidFill>
              <a:ea typeface="+mj-lt"/>
              <a:cs typeface="+mj-lt"/>
            </a:endParaRPr>
          </a:p>
        </p:txBody>
      </p:sp>
      <p:sp>
        <p:nvSpPr>
          <p:cNvPr id="19" name="Tekstvak 18">
            <a:extLst>
              <a:ext uri="{FF2B5EF4-FFF2-40B4-BE49-F238E27FC236}">
                <a16:creationId xmlns:a16="http://schemas.microsoft.com/office/drawing/2014/main" id="{B34E022A-CEA5-90CE-6AD6-E8610031DF75}"/>
              </a:ext>
            </a:extLst>
          </p:cNvPr>
          <p:cNvSpPr txBox="1"/>
          <p:nvPr/>
        </p:nvSpPr>
        <p:spPr>
          <a:xfrm>
            <a:off x="379721" y="5218354"/>
            <a:ext cx="3827260" cy="302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Animatie 1: knippert ogen snel achter elkaar</a:t>
            </a:r>
          </a:p>
        </p:txBody>
      </p:sp>
      <p:pic>
        <p:nvPicPr>
          <p:cNvPr id="7" name="Afbeelding 6" descr="Afbeelding met schermopname, Kleurrijkheid, tekst, Rechthoek&#10;&#10;Automatisch gegenereerde beschrijving">
            <a:extLst>
              <a:ext uri="{FF2B5EF4-FFF2-40B4-BE49-F238E27FC236}">
                <a16:creationId xmlns:a16="http://schemas.microsoft.com/office/drawing/2014/main" id="{8E97DEE2-0B3F-5EA0-5A38-A4C58CEF5C1E}"/>
              </a:ext>
            </a:extLst>
          </p:cNvPr>
          <p:cNvPicPr>
            <a:picLocks noChangeAspect="1"/>
          </p:cNvPicPr>
          <p:nvPr/>
        </p:nvPicPr>
        <p:blipFill>
          <a:blip r:embed="rId4"/>
          <a:stretch>
            <a:fillRect/>
          </a:stretch>
        </p:blipFill>
        <p:spPr>
          <a:xfrm>
            <a:off x="1839073" y="1727559"/>
            <a:ext cx="994128" cy="3380416"/>
          </a:xfrm>
          <a:prstGeom prst="rect">
            <a:avLst/>
          </a:prstGeom>
        </p:spPr>
      </p:pic>
      <p:pic>
        <p:nvPicPr>
          <p:cNvPr id="8" name="Afbeelding 7" descr="Afbeelding met Kleurrijkheid, schermopname, paars, Rechthoek&#10;&#10;Automatisch gegenereerde beschrijving">
            <a:extLst>
              <a:ext uri="{FF2B5EF4-FFF2-40B4-BE49-F238E27FC236}">
                <a16:creationId xmlns:a16="http://schemas.microsoft.com/office/drawing/2014/main" id="{FC2C0CC3-1EE7-E5A7-AC48-859D888A0016}"/>
              </a:ext>
            </a:extLst>
          </p:cNvPr>
          <p:cNvPicPr>
            <a:picLocks noChangeAspect="1"/>
          </p:cNvPicPr>
          <p:nvPr/>
        </p:nvPicPr>
        <p:blipFill>
          <a:blip r:embed="rId5"/>
          <a:stretch>
            <a:fillRect/>
          </a:stretch>
        </p:blipFill>
        <p:spPr>
          <a:xfrm>
            <a:off x="7842203" y="-9350"/>
            <a:ext cx="1017346" cy="6858000"/>
          </a:xfrm>
          <a:prstGeom prst="rect">
            <a:avLst/>
          </a:prstGeom>
        </p:spPr>
      </p:pic>
      <p:pic>
        <p:nvPicPr>
          <p:cNvPr id="15" name="Afbeelding 14" descr="Afbeelding met Kleurrijkheid, Graphics, diagram, pixel&#10;&#10;Automatisch gegenereerde beschrijving">
            <a:extLst>
              <a:ext uri="{FF2B5EF4-FFF2-40B4-BE49-F238E27FC236}">
                <a16:creationId xmlns:a16="http://schemas.microsoft.com/office/drawing/2014/main" id="{ACC58726-D2EA-547A-2FFB-0EC524C7E21D}"/>
              </a:ext>
            </a:extLst>
          </p:cNvPr>
          <p:cNvPicPr>
            <a:picLocks noChangeAspect="1"/>
          </p:cNvPicPr>
          <p:nvPr/>
        </p:nvPicPr>
        <p:blipFill>
          <a:blip r:embed="rId6"/>
          <a:stretch>
            <a:fillRect/>
          </a:stretch>
        </p:blipFill>
        <p:spPr>
          <a:xfrm>
            <a:off x="255092" y="1714245"/>
            <a:ext cx="1069390" cy="1069390"/>
          </a:xfrm>
          <a:prstGeom prst="rect">
            <a:avLst/>
          </a:prstGeom>
        </p:spPr>
      </p:pic>
      <p:pic>
        <p:nvPicPr>
          <p:cNvPr id="21" name="Afbeelding 20" descr="Afbeelding met Kleurrijkheid, Graphics, diagram, pixel&#10;&#10;Automatisch gegenereerde beschrijving">
            <a:extLst>
              <a:ext uri="{FF2B5EF4-FFF2-40B4-BE49-F238E27FC236}">
                <a16:creationId xmlns:a16="http://schemas.microsoft.com/office/drawing/2014/main" id="{7D54B984-4D3B-BA45-89EF-D267FEBCE9FA}"/>
              </a:ext>
            </a:extLst>
          </p:cNvPr>
          <p:cNvPicPr>
            <a:picLocks noChangeAspect="1"/>
          </p:cNvPicPr>
          <p:nvPr/>
        </p:nvPicPr>
        <p:blipFill>
          <a:blip r:embed="rId7"/>
          <a:stretch>
            <a:fillRect/>
          </a:stretch>
        </p:blipFill>
        <p:spPr>
          <a:xfrm>
            <a:off x="252778" y="2895600"/>
            <a:ext cx="1070726" cy="1069390"/>
          </a:xfrm>
          <a:prstGeom prst="rect">
            <a:avLst/>
          </a:prstGeom>
        </p:spPr>
      </p:pic>
      <p:pic>
        <p:nvPicPr>
          <p:cNvPr id="23" name="Afbeelding 22" descr="Afbeelding met Graphics, Kleurrijkheid, diagram, paars&#10;&#10;Automatisch gegenereerde beschrijving">
            <a:extLst>
              <a:ext uri="{FF2B5EF4-FFF2-40B4-BE49-F238E27FC236}">
                <a16:creationId xmlns:a16="http://schemas.microsoft.com/office/drawing/2014/main" id="{89B9BAFE-C7F7-9391-C2F5-D62A5C599E62}"/>
              </a:ext>
            </a:extLst>
          </p:cNvPr>
          <p:cNvPicPr>
            <a:picLocks noChangeAspect="1"/>
          </p:cNvPicPr>
          <p:nvPr/>
        </p:nvPicPr>
        <p:blipFill>
          <a:blip r:embed="rId8"/>
          <a:stretch>
            <a:fillRect/>
          </a:stretch>
        </p:blipFill>
        <p:spPr>
          <a:xfrm>
            <a:off x="247579" y="4063527"/>
            <a:ext cx="1074667" cy="1069390"/>
          </a:xfrm>
          <a:prstGeom prst="rect">
            <a:avLst/>
          </a:prstGeom>
        </p:spPr>
      </p:pic>
      <p:pic>
        <p:nvPicPr>
          <p:cNvPr id="24" name="Afbeelding 23" descr="Afbeelding met Kleurrijkheid, Graphics, diagram, pixel&#10;&#10;Automatisch gegenereerde beschrijving">
            <a:extLst>
              <a:ext uri="{FF2B5EF4-FFF2-40B4-BE49-F238E27FC236}">
                <a16:creationId xmlns:a16="http://schemas.microsoft.com/office/drawing/2014/main" id="{10583D6A-61EE-1E1C-A0FA-22B8B8357895}"/>
              </a:ext>
            </a:extLst>
          </p:cNvPr>
          <p:cNvPicPr>
            <a:picLocks noChangeAspect="1"/>
          </p:cNvPicPr>
          <p:nvPr/>
        </p:nvPicPr>
        <p:blipFill>
          <a:blip r:embed="rId9"/>
          <a:stretch>
            <a:fillRect/>
          </a:stretch>
        </p:blipFill>
        <p:spPr>
          <a:xfrm>
            <a:off x="9398370" y="934499"/>
            <a:ext cx="1079075" cy="1079075"/>
          </a:xfrm>
          <a:prstGeom prst="rect">
            <a:avLst/>
          </a:prstGeom>
        </p:spPr>
      </p:pic>
      <p:pic>
        <p:nvPicPr>
          <p:cNvPr id="26" name="Afbeelding 25" descr="Afbeelding met Kleurrijkheid, Graphics, pixel, diagram&#10;&#10;Automatisch gegenereerde beschrijving">
            <a:extLst>
              <a:ext uri="{FF2B5EF4-FFF2-40B4-BE49-F238E27FC236}">
                <a16:creationId xmlns:a16="http://schemas.microsoft.com/office/drawing/2014/main" id="{D4FC0122-59F2-FC01-F2CC-3EE35B0C8FB5}"/>
              </a:ext>
            </a:extLst>
          </p:cNvPr>
          <p:cNvPicPr>
            <a:picLocks noChangeAspect="1"/>
          </p:cNvPicPr>
          <p:nvPr/>
        </p:nvPicPr>
        <p:blipFill>
          <a:blip r:embed="rId10"/>
          <a:stretch>
            <a:fillRect/>
          </a:stretch>
        </p:blipFill>
        <p:spPr>
          <a:xfrm>
            <a:off x="9398371" y="2110742"/>
            <a:ext cx="1079074" cy="1084188"/>
          </a:xfrm>
          <a:prstGeom prst="rect">
            <a:avLst/>
          </a:prstGeom>
        </p:spPr>
      </p:pic>
      <p:pic>
        <p:nvPicPr>
          <p:cNvPr id="27" name="Afbeelding 26" descr="Afbeelding met Kleurrijkheid, Graphics, diagram, pixel&#10;&#10;Automatisch gegenereerde beschrijving">
            <a:extLst>
              <a:ext uri="{FF2B5EF4-FFF2-40B4-BE49-F238E27FC236}">
                <a16:creationId xmlns:a16="http://schemas.microsoft.com/office/drawing/2014/main" id="{464175AD-9B17-86DA-B4D9-55D2FBBD3C35}"/>
              </a:ext>
            </a:extLst>
          </p:cNvPr>
          <p:cNvPicPr>
            <a:picLocks noChangeAspect="1"/>
          </p:cNvPicPr>
          <p:nvPr/>
        </p:nvPicPr>
        <p:blipFill>
          <a:blip r:embed="rId6"/>
          <a:stretch>
            <a:fillRect/>
          </a:stretch>
        </p:blipFill>
        <p:spPr>
          <a:xfrm>
            <a:off x="6336144" y="2894670"/>
            <a:ext cx="1086113" cy="1081438"/>
          </a:xfrm>
          <a:prstGeom prst="rect">
            <a:avLst/>
          </a:prstGeom>
        </p:spPr>
      </p:pic>
      <p:pic>
        <p:nvPicPr>
          <p:cNvPr id="29" name="Afbeelding 28" descr="Afbeelding met Kleurrijkheid, Graphics, diagram, pixel&#10;&#10;Automatisch gegenereerde beschrijving">
            <a:extLst>
              <a:ext uri="{FF2B5EF4-FFF2-40B4-BE49-F238E27FC236}">
                <a16:creationId xmlns:a16="http://schemas.microsoft.com/office/drawing/2014/main" id="{C6F27132-85C9-E389-8BEC-0650E4C8FE69}"/>
              </a:ext>
            </a:extLst>
          </p:cNvPr>
          <p:cNvPicPr>
            <a:picLocks noChangeAspect="1"/>
          </p:cNvPicPr>
          <p:nvPr/>
        </p:nvPicPr>
        <p:blipFill>
          <a:blip r:embed="rId11"/>
          <a:stretch>
            <a:fillRect/>
          </a:stretch>
        </p:blipFill>
        <p:spPr>
          <a:xfrm>
            <a:off x="9419475" y="3430690"/>
            <a:ext cx="2362712" cy="2439423"/>
          </a:xfrm>
          <a:prstGeom prst="rect">
            <a:avLst/>
          </a:prstGeom>
        </p:spPr>
      </p:pic>
      <p:cxnSp>
        <p:nvCxnSpPr>
          <p:cNvPr id="31" name="Rechte verbindingslijn met pijl 30">
            <a:extLst>
              <a:ext uri="{FF2B5EF4-FFF2-40B4-BE49-F238E27FC236}">
                <a16:creationId xmlns:a16="http://schemas.microsoft.com/office/drawing/2014/main" id="{8670528E-CBD8-208E-0A3D-BBF24B5D36C1}"/>
              </a:ext>
            </a:extLst>
          </p:cNvPr>
          <p:cNvCxnSpPr>
            <a:cxnSpLocks/>
          </p:cNvCxnSpPr>
          <p:nvPr/>
        </p:nvCxnSpPr>
        <p:spPr>
          <a:xfrm flipV="1">
            <a:off x="1443888" y="2246208"/>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CA9506BE-576B-8F22-3C51-2192D2ABE532}"/>
              </a:ext>
            </a:extLst>
          </p:cNvPr>
          <p:cNvCxnSpPr>
            <a:cxnSpLocks/>
          </p:cNvCxnSpPr>
          <p:nvPr/>
        </p:nvCxnSpPr>
        <p:spPr>
          <a:xfrm flipV="1">
            <a:off x="1443888" y="3237275"/>
            <a:ext cx="316496" cy="11321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E560D199-FBA5-F2F2-6B48-E9B4F10EA28F}"/>
              </a:ext>
            </a:extLst>
          </p:cNvPr>
          <p:cNvCxnSpPr>
            <a:cxnSpLocks/>
          </p:cNvCxnSpPr>
          <p:nvPr/>
        </p:nvCxnSpPr>
        <p:spPr>
          <a:xfrm flipV="1">
            <a:off x="1457912" y="4144195"/>
            <a:ext cx="297797" cy="38435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DF360746-7270-8638-E7E9-BAE72B842A04}"/>
              </a:ext>
            </a:extLst>
          </p:cNvPr>
          <p:cNvCxnSpPr>
            <a:cxnSpLocks/>
          </p:cNvCxnSpPr>
          <p:nvPr/>
        </p:nvCxnSpPr>
        <p:spPr>
          <a:xfrm flipV="1">
            <a:off x="2902440" y="3270000"/>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B1A019F1-F121-7466-E1AE-4798466F8553}"/>
              </a:ext>
            </a:extLst>
          </p:cNvPr>
          <p:cNvCxnSpPr>
            <a:cxnSpLocks/>
          </p:cNvCxnSpPr>
          <p:nvPr/>
        </p:nvCxnSpPr>
        <p:spPr>
          <a:xfrm flipV="1">
            <a:off x="8957526" y="4661033"/>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C2F7043F-4278-2616-7CD6-C5FF9ACA6659}"/>
              </a:ext>
            </a:extLst>
          </p:cNvPr>
          <p:cNvCxnSpPr>
            <a:cxnSpLocks/>
          </p:cNvCxnSpPr>
          <p:nvPr/>
        </p:nvCxnSpPr>
        <p:spPr>
          <a:xfrm flipV="1">
            <a:off x="6910855" y="512530"/>
            <a:ext cx="853035" cy="229724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C6570C50-52DC-865D-E8CC-D2004966F3E1}"/>
              </a:ext>
            </a:extLst>
          </p:cNvPr>
          <p:cNvCxnSpPr>
            <a:cxnSpLocks/>
          </p:cNvCxnSpPr>
          <p:nvPr/>
        </p:nvCxnSpPr>
        <p:spPr>
          <a:xfrm>
            <a:off x="7345552" y="4062733"/>
            <a:ext cx="423451" cy="34162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E1EFA5A8-19DD-0A0D-7A34-3180792C2F69}"/>
              </a:ext>
            </a:extLst>
          </p:cNvPr>
          <p:cNvCxnSpPr>
            <a:cxnSpLocks/>
          </p:cNvCxnSpPr>
          <p:nvPr/>
        </p:nvCxnSpPr>
        <p:spPr>
          <a:xfrm>
            <a:off x="7120531" y="4083189"/>
            <a:ext cx="648471" cy="130818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FC6C7EA8-DFA2-3A61-C6CA-550AC4F32044}"/>
              </a:ext>
            </a:extLst>
          </p:cNvPr>
          <p:cNvCxnSpPr>
            <a:cxnSpLocks/>
          </p:cNvCxnSpPr>
          <p:nvPr/>
        </p:nvCxnSpPr>
        <p:spPr>
          <a:xfrm>
            <a:off x="6905738" y="4062732"/>
            <a:ext cx="853035" cy="229009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BB38AAFF-8190-9800-56D3-2EB1AAD4F2B6}"/>
              </a:ext>
            </a:extLst>
          </p:cNvPr>
          <p:cNvCxnSpPr>
            <a:cxnSpLocks/>
          </p:cNvCxnSpPr>
          <p:nvPr/>
        </p:nvCxnSpPr>
        <p:spPr>
          <a:xfrm flipV="1">
            <a:off x="7473404" y="3442905"/>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13B0E1F1-4295-AE25-4B1F-6077F75D1392}"/>
              </a:ext>
            </a:extLst>
          </p:cNvPr>
          <p:cNvCxnSpPr>
            <a:cxnSpLocks/>
          </p:cNvCxnSpPr>
          <p:nvPr/>
        </p:nvCxnSpPr>
        <p:spPr>
          <a:xfrm flipV="1">
            <a:off x="8951377" y="2517253"/>
            <a:ext cx="321170" cy="1021"/>
          </a:xfrm>
          <a:prstGeom prst="straightConnector1">
            <a:avLst/>
          </a:prstGeom>
          <a:ln w="571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9CC05550-86B1-61FB-FB3F-49E89304FDC2}"/>
              </a:ext>
            </a:extLst>
          </p:cNvPr>
          <p:cNvCxnSpPr>
            <a:cxnSpLocks/>
          </p:cNvCxnSpPr>
          <p:nvPr/>
        </p:nvCxnSpPr>
        <p:spPr>
          <a:xfrm flipV="1">
            <a:off x="8951376" y="1545575"/>
            <a:ext cx="321170" cy="1021"/>
          </a:xfrm>
          <a:prstGeom prst="straightConnector1">
            <a:avLst/>
          </a:prstGeom>
          <a:ln w="571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22DF73AD-E857-5A6B-3E51-4C0D7176EFD8}"/>
              </a:ext>
            </a:extLst>
          </p:cNvPr>
          <p:cNvSpPr txBox="1"/>
          <p:nvPr/>
        </p:nvSpPr>
        <p:spPr>
          <a:xfrm>
            <a:off x="9273130" y="257682"/>
            <a:ext cx="2518052"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Animatie 2: een pauze na het uitsteken van de tong</a:t>
            </a:r>
          </a:p>
        </p:txBody>
      </p:sp>
      <p:cxnSp>
        <p:nvCxnSpPr>
          <p:cNvPr id="48" name="Rechte verbindingslijn met pijl 47">
            <a:extLst>
              <a:ext uri="{FF2B5EF4-FFF2-40B4-BE49-F238E27FC236}">
                <a16:creationId xmlns:a16="http://schemas.microsoft.com/office/drawing/2014/main" id="{673ED504-29E7-9251-7C2C-26CAA04D51F0}"/>
              </a:ext>
            </a:extLst>
          </p:cNvPr>
          <p:cNvCxnSpPr/>
          <p:nvPr/>
        </p:nvCxnSpPr>
        <p:spPr>
          <a:xfrm>
            <a:off x="6023955" y="1308655"/>
            <a:ext cx="58749" cy="1882029"/>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E257644A-8E85-82B6-2FA5-504E2A69167E}"/>
              </a:ext>
            </a:extLst>
          </p:cNvPr>
          <p:cNvCxnSpPr>
            <a:cxnSpLocks/>
          </p:cNvCxnSpPr>
          <p:nvPr/>
        </p:nvCxnSpPr>
        <p:spPr>
          <a:xfrm flipH="1">
            <a:off x="5879660" y="3203454"/>
            <a:ext cx="218853" cy="26622"/>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DF75704F-0C1C-5262-3C0C-9A18278D1BEC}"/>
              </a:ext>
            </a:extLst>
          </p:cNvPr>
          <p:cNvCxnSpPr>
            <a:cxnSpLocks/>
          </p:cNvCxnSpPr>
          <p:nvPr/>
        </p:nvCxnSpPr>
        <p:spPr>
          <a:xfrm flipH="1" flipV="1">
            <a:off x="5894037" y="3233670"/>
            <a:ext cx="290741" cy="56049"/>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AD130134-7690-4EA6-E1C5-CFEC9232041A}"/>
              </a:ext>
            </a:extLst>
          </p:cNvPr>
          <p:cNvCxnSpPr>
            <a:cxnSpLocks/>
          </p:cNvCxnSpPr>
          <p:nvPr/>
        </p:nvCxnSpPr>
        <p:spPr>
          <a:xfrm flipH="1">
            <a:off x="6044998" y="3282530"/>
            <a:ext cx="128997" cy="10929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5BA3E342-B6A3-6BEC-6607-C43CE62BB9AC}"/>
              </a:ext>
            </a:extLst>
          </p:cNvPr>
          <p:cNvCxnSpPr>
            <a:cxnSpLocks/>
          </p:cNvCxnSpPr>
          <p:nvPr/>
        </p:nvCxnSpPr>
        <p:spPr>
          <a:xfrm>
            <a:off x="6041003" y="3383172"/>
            <a:ext cx="144175" cy="23024"/>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1B419382-50B9-45F6-9A4F-55A64F8658F2}"/>
              </a:ext>
            </a:extLst>
          </p:cNvPr>
          <p:cNvCxnSpPr>
            <a:cxnSpLocks/>
          </p:cNvCxnSpPr>
          <p:nvPr/>
        </p:nvCxnSpPr>
        <p:spPr>
          <a:xfrm flipH="1">
            <a:off x="5933573" y="3411926"/>
            <a:ext cx="251205" cy="30214"/>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a:extLst>
              <a:ext uri="{FF2B5EF4-FFF2-40B4-BE49-F238E27FC236}">
                <a16:creationId xmlns:a16="http://schemas.microsoft.com/office/drawing/2014/main" id="{6AECDC5F-376D-C62E-ADFD-AEDA7D3BE2DB}"/>
              </a:ext>
            </a:extLst>
          </p:cNvPr>
          <p:cNvCxnSpPr>
            <a:cxnSpLocks/>
          </p:cNvCxnSpPr>
          <p:nvPr/>
        </p:nvCxnSpPr>
        <p:spPr>
          <a:xfrm flipH="1" flipV="1">
            <a:off x="5929979" y="3445734"/>
            <a:ext cx="186506" cy="27296"/>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a:extLst>
              <a:ext uri="{FF2B5EF4-FFF2-40B4-BE49-F238E27FC236}">
                <a16:creationId xmlns:a16="http://schemas.microsoft.com/office/drawing/2014/main" id="{3392E87E-2259-2555-D02F-309B00904C16}"/>
              </a:ext>
            </a:extLst>
          </p:cNvPr>
          <p:cNvCxnSpPr>
            <a:cxnSpLocks/>
          </p:cNvCxnSpPr>
          <p:nvPr/>
        </p:nvCxnSpPr>
        <p:spPr>
          <a:xfrm flipV="1">
            <a:off x="6044621" y="3453070"/>
            <a:ext cx="52460" cy="2096306"/>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5521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animeren met </a:t>
            </a:r>
            <a:r>
              <a:rPr lang="nl-NL" dirty="0" err="1">
                <a:ea typeface="+mj-lt"/>
                <a:cs typeface="+mj-lt"/>
              </a:rPr>
              <a:t>Piskel</a:t>
            </a:r>
            <a:r>
              <a:rPr lang="nl-NL" dirty="0">
                <a:ea typeface="+mj-lt"/>
                <a:cs typeface="+mj-lt"/>
              </a:rPr>
              <a:t> (1/2)</a:t>
            </a:r>
            <a:endParaRPr lang="nl-NL" dirty="0">
              <a:solidFill>
                <a:srgbClr val="FFFFFF"/>
              </a:solidFill>
              <a:ea typeface="+mj-lt"/>
              <a:cs typeface="+mj-lt"/>
            </a:endParaRPr>
          </a:p>
        </p:txBody>
      </p:sp>
      <p:sp>
        <p:nvSpPr>
          <p:cNvPr id="43" name="Tekstvak 42">
            <a:extLst>
              <a:ext uri="{FF2B5EF4-FFF2-40B4-BE49-F238E27FC236}">
                <a16:creationId xmlns:a16="http://schemas.microsoft.com/office/drawing/2014/main" id="{1718CC58-52D1-DCC5-4E01-DDE476617CBD}"/>
              </a:ext>
            </a:extLst>
          </p:cNvPr>
          <p:cNvSpPr txBox="1"/>
          <p:nvPr/>
        </p:nvSpPr>
        <p:spPr>
          <a:xfrm>
            <a:off x="6045136" y="227000"/>
            <a:ext cx="567689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Door je originele tekening (frame 1) te dupliceren maak je een kloon van frame 1. Selecteer de nieuw aangemaakte frame (2) en bewerk de tekening zodat er een beweging ontstaat. </a:t>
            </a:r>
          </a:p>
          <a:p>
            <a:endParaRPr lang="nl-NL" sz="1200" dirty="0">
              <a:solidFill>
                <a:schemeClr val="bg2">
                  <a:lumMod val="10000"/>
                </a:schemeClr>
              </a:solidFill>
              <a:cs typeface="Poppins"/>
            </a:endParaRPr>
          </a:p>
          <a:p>
            <a:r>
              <a:rPr lang="nl-NL" sz="1200" dirty="0">
                <a:solidFill>
                  <a:schemeClr val="bg2">
                    <a:lumMod val="10000"/>
                  </a:schemeClr>
                </a:solidFill>
                <a:cs typeface="Poppins"/>
              </a:rPr>
              <a:t>Voeg jouw frame voor framebewegingen toe om de animatie af te maken. Maak eerst een duplicaat van de laatste frame en bewerk de nieuwe frame (bijv. frame 2 en 3).</a:t>
            </a:r>
          </a:p>
        </p:txBody>
      </p:sp>
      <p:pic>
        <p:nvPicPr>
          <p:cNvPr id="9" name="Afbeelding 8" descr="Afbeelding met tekst, schermopname, Multimediasoftware, Grafische software&#10;&#10;Automatisch gegenereerde beschrijving">
            <a:extLst>
              <a:ext uri="{FF2B5EF4-FFF2-40B4-BE49-F238E27FC236}">
                <a16:creationId xmlns:a16="http://schemas.microsoft.com/office/drawing/2014/main" id="{19EB0797-1842-6B0F-95CD-8EB20158B698}"/>
              </a:ext>
            </a:extLst>
          </p:cNvPr>
          <p:cNvPicPr>
            <a:picLocks noChangeAspect="1"/>
          </p:cNvPicPr>
          <p:nvPr/>
        </p:nvPicPr>
        <p:blipFill>
          <a:blip r:embed="rId3"/>
          <a:stretch>
            <a:fillRect/>
          </a:stretch>
        </p:blipFill>
        <p:spPr>
          <a:xfrm>
            <a:off x="4247256" y="1576017"/>
            <a:ext cx="7476805" cy="4200995"/>
          </a:xfrm>
          <a:prstGeom prst="rect">
            <a:avLst/>
          </a:prstGeom>
        </p:spPr>
      </p:pic>
      <p:cxnSp>
        <p:nvCxnSpPr>
          <p:cNvPr id="14" name="Rechte verbindingslijn met pijl 13">
            <a:extLst>
              <a:ext uri="{FF2B5EF4-FFF2-40B4-BE49-F238E27FC236}">
                <a16:creationId xmlns:a16="http://schemas.microsoft.com/office/drawing/2014/main" id="{672DF68F-29E0-5291-DF18-7F4997EB7688}"/>
              </a:ext>
            </a:extLst>
          </p:cNvPr>
          <p:cNvCxnSpPr>
            <a:cxnSpLocks/>
          </p:cNvCxnSpPr>
          <p:nvPr/>
        </p:nvCxnSpPr>
        <p:spPr>
          <a:xfrm flipV="1">
            <a:off x="3868566" y="1661568"/>
            <a:ext cx="825176" cy="594471"/>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A41B946E-E608-2DCA-09C0-550F9805ABD8}"/>
              </a:ext>
            </a:extLst>
          </p:cNvPr>
          <p:cNvCxnSpPr>
            <a:cxnSpLocks/>
          </p:cNvCxnSpPr>
          <p:nvPr/>
        </p:nvCxnSpPr>
        <p:spPr>
          <a:xfrm flipV="1">
            <a:off x="3910236" y="3436158"/>
            <a:ext cx="740521" cy="2435331"/>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hthoek 15">
            <a:extLst>
              <a:ext uri="{FF2B5EF4-FFF2-40B4-BE49-F238E27FC236}">
                <a16:creationId xmlns:a16="http://schemas.microsoft.com/office/drawing/2014/main" id="{AE3F3657-AD04-3A20-8F63-9C78F4A43E90}"/>
              </a:ext>
            </a:extLst>
          </p:cNvPr>
          <p:cNvSpPr/>
          <p:nvPr/>
        </p:nvSpPr>
        <p:spPr>
          <a:xfrm>
            <a:off x="4693742" y="1661568"/>
            <a:ext cx="542093" cy="1774590"/>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18" name="Afbeelding 17" descr="Afbeelding met schermopname, Kleurrijkheid, tekst, Rechthoek&#10;&#10;Automatisch gegenereerde beschrijving">
            <a:extLst>
              <a:ext uri="{FF2B5EF4-FFF2-40B4-BE49-F238E27FC236}">
                <a16:creationId xmlns:a16="http://schemas.microsoft.com/office/drawing/2014/main" id="{B4DEBB33-723D-1431-97F4-442BD5903B8C}"/>
              </a:ext>
            </a:extLst>
          </p:cNvPr>
          <p:cNvPicPr>
            <a:picLocks noChangeAspect="1"/>
          </p:cNvPicPr>
          <p:nvPr/>
        </p:nvPicPr>
        <p:blipFill>
          <a:blip r:embed="rId4"/>
          <a:stretch>
            <a:fillRect/>
          </a:stretch>
        </p:blipFill>
        <p:spPr>
          <a:xfrm>
            <a:off x="2816870" y="2229744"/>
            <a:ext cx="1060611" cy="3651463"/>
          </a:xfrm>
          <a:prstGeom prst="rect">
            <a:avLst/>
          </a:prstGeom>
        </p:spPr>
      </p:pic>
      <p:pic>
        <p:nvPicPr>
          <p:cNvPr id="27" name="Afbeelding 26" descr="Afbeelding met plein, schermopname, Rechthoek, Kleurrijkheid&#10;&#10;Automatisch gegenereerde beschrijving">
            <a:extLst>
              <a:ext uri="{FF2B5EF4-FFF2-40B4-BE49-F238E27FC236}">
                <a16:creationId xmlns:a16="http://schemas.microsoft.com/office/drawing/2014/main" id="{2BB02657-9EAC-02C6-D716-A08653A71A4A}"/>
              </a:ext>
            </a:extLst>
          </p:cNvPr>
          <p:cNvPicPr>
            <a:picLocks noChangeAspect="1"/>
          </p:cNvPicPr>
          <p:nvPr/>
        </p:nvPicPr>
        <p:blipFill>
          <a:blip r:embed="rId5"/>
          <a:stretch>
            <a:fillRect/>
          </a:stretch>
        </p:blipFill>
        <p:spPr>
          <a:xfrm>
            <a:off x="378443" y="2229745"/>
            <a:ext cx="2171700" cy="2114550"/>
          </a:xfrm>
          <a:prstGeom prst="rect">
            <a:avLst/>
          </a:prstGeom>
        </p:spPr>
      </p:pic>
      <p:cxnSp>
        <p:nvCxnSpPr>
          <p:cNvPr id="45" name="Rechte verbindingslijn met pijl 44">
            <a:extLst>
              <a:ext uri="{FF2B5EF4-FFF2-40B4-BE49-F238E27FC236}">
                <a16:creationId xmlns:a16="http://schemas.microsoft.com/office/drawing/2014/main" id="{169ECA5B-BCDF-5213-87A3-3802084FC4BA}"/>
              </a:ext>
            </a:extLst>
          </p:cNvPr>
          <p:cNvCxnSpPr>
            <a:cxnSpLocks/>
          </p:cNvCxnSpPr>
          <p:nvPr/>
        </p:nvCxnSpPr>
        <p:spPr>
          <a:xfrm flipV="1">
            <a:off x="789284" y="4368556"/>
            <a:ext cx="39895" cy="31298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DB3F8CC3-BADA-FE79-6D5E-41169B2D86DD}"/>
              </a:ext>
            </a:extLst>
          </p:cNvPr>
          <p:cNvCxnSpPr>
            <a:cxnSpLocks/>
          </p:cNvCxnSpPr>
          <p:nvPr/>
        </p:nvCxnSpPr>
        <p:spPr>
          <a:xfrm flipH="1" flipV="1">
            <a:off x="2066789" y="4383898"/>
            <a:ext cx="21476" cy="3078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3A1EC38C-D905-FAB2-E913-23D51CF850BD}"/>
              </a:ext>
            </a:extLst>
          </p:cNvPr>
          <p:cNvCxnSpPr>
            <a:cxnSpLocks/>
          </p:cNvCxnSpPr>
          <p:nvPr/>
        </p:nvCxnSpPr>
        <p:spPr>
          <a:xfrm>
            <a:off x="1781418" y="1843214"/>
            <a:ext cx="224002" cy="3211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B013DAC0-3D53-EB80-641B-4E4F9AB45C1E}"/>
              </a:ext>
            </a:extLst>
          </p:cNvPr>
          <p:cNvSpPr txBox="1"/>
          <p:nvPr/>
        </p:nvSpPr>
        <p:spPr>
          <a:xfrm>
            <a:off x="-19178" y="4681374"/>
            <a:ext cx="154126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Frame verplaatsen</a:t>
            </a:r>
            <a:endParaRPr lang="nl-NL" dirty="0"/>
          </a:p>
        </p:txBody>
      </p:sp>
      <p:sp>
        <p:nvSpPr>
          <p:cNvPr id="50" name="Tekstvak 49">
            <a:extLst>
              <a:ext uri="{FF2B5EF4-FFF2-40B4-BE49-F238E27FC236}">
                <a16:creationId xmlns:a16="http://schemas.microsoft.com/office/drawing/2014/main" id="{60B2E60F-A705-34FB-17FE-C9C18F85526E}"/>
              </a:ext>
            </a:extLst>
          </p:cNvPr>
          <p:cNvSpPr txBox="1"/>
          <p:nvPr/>
        </p:nvSpPr>
        <p:spPr>
          <a:xfrm>
            <a:off x="1259345" y="4681373"/>
            <a:ext cx="154126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Frame dupliceren</a:t>
            </a:r>
          </a:p>
        </p:txBody>
      </p:sp>
      <p:sp>
        <p:nvSpPr>
          <p:cNvPr id="51" name="Tekstvak 50">
            <a:extLst>
              <a:ext uri="{FF2B5EF4-FFF2-40B4-BE49-F238E27FC236}">
                <a16:creationId xmlns:a16="http://schemas.microsoft.com/office/drawing/2014/main" id="{C58170DD-9128-A2B6-AB7B-322472A50D19}"/>
              </a:ext>
            </a:extLst>
          </p:cNvPr>
          <p:cNvSpPr txBox="1"/>
          <p:nvPr/>
        </p:nvSpPr>
        <p:spPr>
          <a:xfrm>
            <a:off x="855332" y="1346984"/>
            <a:ext cx="154126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Frame verwijderen</a:t>
            </a:r>
            <a:endParaRPr lang="nl-NL" dirty="0">
              <a:solidFill>
                <a:schemeClr val="bg2">
                  <a:lumMod val="10000"/>
                </a:schemeClr>
              </a:solidFill>
            </a:endParaRPr>
          </a:p>
        </p:txBody>
      </p:sp>
      <p:cxnSp>
        <p:nvCxnSpPr>
          <p:cNvPr id="52" name="Rechte verbindingslijn met pijl 51">
            <a:extLst>
              <a:ext uri="{FF2B5EF4-FFF2-40B4-BE49-F238E27FC236}">
                <a16:creationId xmlns:a16="http://schemas.microsoft.com/office/drawing/2014/main" id="{2309CC36-3736-C0B8-F093-EBDEE51C59D7}"/>
              </a:ext>
            </a:extLst>
          </p:cNvPr>
          <p:cNvCxnSpPr>
            <a:cxnSpLocks/>
          </p:cNvCxnSpPr>
          <p:nvPr/>
        </p:nvCxnSpPr>
        <p:spPr>
          <a:xfrm flipH="1">
            <a:off x="4799437" y="1080988"/>
            <a:ext cx="1017" cy="38765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190211AD-94F9-8428-504D-049C2543F92F}"/>
              </a:ext>
            </a:extLst>
          </p:cNvPr>
          <p:cNvCxnSpPr>
            <a:cxnSpLocks/>
          </p:cNvCxnSpPr>
          <p:nvPr/>
        </p:nvCxnSpPr>
        <p:spPr>
          <a:xfrm flipH="1" flipV="1">
            <a:off x="4799437" y="1080988"/>
            <a:ext cx="1166861" cy="250"/>
          </a:xfrm>
          <a:prstGeom prst="straightConnector1">
            <a:avLst/>
          </a:prstGeom>
          <a:ln w="571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4803E62A-0F5C-18CF-09EA-94AF90EEE23E}"/>
              </a:ext>
            </a:extLst>
          </p:cNvPr>
          <p:cNvSpPr txBox="1"/>
          <p:nvPr/>
        </p:nvSpPr>
        <p:spPr>
          <a:xfrm>
            <a:off x="144471" y="5187669"/>
            <a:ext cx="244645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b="1" dirty="0">
                <a:solidFill>
                  <a:srgbClr val="FFFFFF"/>
                </a:solidFill>
                <a:cs typeface="Poppins"/>
              </a:rPr>
              <a:t>LET OP! Je moet met de muis op het frame staan om de knoppen te zien.</a:t>
            </a:r>
          </a:p>
        </p:txBody>
      </p:sp>
    </p:spTree>
    <p:extLst>
      <p:ext uri="{BB962C8B-B14F-4D97-AF65-F5344CB8AC3E}">
        <p14:creationId xmlns:p14="http://schemas.microsoft.com/office/powerpoint/2010/main" val="258149368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animeren met </a:t>
            </a:r>
            <a:r>
              <a:rPr lang="nl-NL" dirty="0" err="1">
                <a:ea typeface="+mj-lt"/>
                <a:cs typeface="+mj-lt"/>
              </a:rPr>
              <a:t>Piskel</a:t>
            </a:r>
            <a:r>
              <a:rPr lang="nl-NL" dirty="0">
                <a:ea typeface="+mj-lt"/>
                <a:cs typeface="+mj-lt"/>
              </a:rPr>
              <a:t> (2/2)</a:t>
            </a:r>
            <a:endParaRPr lang="nl-NL" dirty="0">
              <a:solidFill>
                <a:srgbClr val="FFFFFF"/>
              </a:solidFill>
              <a:ea typeface="+mj-lt"/>
              <a:cs typeface="+mj-lt"/>
            </a:endParaRPr>
          </a:p>
        </p:txBody>
      </p:sp>
      <p:pic>
        <p:nvPicPr>
          <p:cNvPr id="9" name="Afbeelding 8" descr="Afbeelding met tekst, schermopname, Multimediasoftware, Grafische software&#10;&#10;Automatisch gegenereerde beschrijving">
            <a:extLst>
              <a:ext uri="{FF2B5EF4-FFF2-40B4-BE49-F238E27FC236}">
                <a16:creationId xmlns:a16="http://schemas.microsoft.com/office/drawing/2014/main" id="{19EB0797-1842-6B0F-95CD-8EB20158B698}"/>
              </a:ext>
            </a:extLst>
          </p:cNvPr>
          <p:cNvPicPr>
            <a:picLocks noChangeAspect="1"/>
          </p:cNvPicPr>
          <p:nvPr/>
        </p:nvPicPr>
        <p:blipFill>
          <a:blip r:embed="rId3"/>
          <a:stretch>
            <a:fillRect/>
          </a:stretch>
        </p:blipFill>
        <p:spPr>
          <a:xfrm>
            <a:off x="1043275" y="1430783"/>
            <a:ext cx="7476805" cy="4200995"/>
          </a:xfrm>
          <a:prstGeom prst="rect">
            <a:avLst/>
          </a:prstGeom>
        </p:spPr>
      </p:pic>
      <p:cxnSp>
        <p:nvCxnSpPr>
          <p:cNvPr id="14" name="Rechte verbindingslijn met pijl 13">
            <a:extLst>
              <a:ext uri="{FF2B5EF4-FFF2-40B4-BE49-F238E27FC236}">
                <a16:creationId xmlns:a16="http://schemas.microsoft.com/office/drawing/2014/main" id="{672DF68F-29E0-5291-DF18-7F4997EB7688}"/>
              </a:ext>
            </a:extLst>
          </p:cNvPr>
          <p:cNvCxnSpPr/>
          <p:nvPr/>
        </p:nvCxnSpPr>
        <p:spPr>
          <a:xfrm flipV="1">
            <a:off x="8354385" y="822856"/>
            <a:ext cx="704722" cy="778365"/>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hthoek 15">
            <a:extLst>
              <a:ext uri="{FF2B5EF4-FFF2-40B4-BE49-F238E27FC236}">
                <a16:creationId xmlns:a16="http://schemas.microsoft.com/office/drawing/2014/main" id="{AE3F3657-AD04-3A20-8F63-9C78F4A43E90}"/>
              </a:ext>
            </a:extLst>
          </p:cNvPr>
          <p:cNvSpPr/>
          <p:nvPr/>
        </p:nvSpPr>
        <p:spPr>
          <a:xfrm>
            <a:off x="7297810" y="1610939"/>
            <a:ext cx="1048388" cy="1073960"/>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51" name="Tekstvak 50">
            <a:extLst>
              <a:ext uri="{FF2B5EF4-FFF2-40B4-BE49-F238E27FC236}">
                <a16:creationId xmlns:a16="http://schemas.microsoft.com/office/drawing/2014/main" id="{C58170DD-9128-A2B6-AB7B-322472A50D19}"/>
              </a:ext>
            </a:extLst>
          </p:cNvPr>
          <p:cNvSpPr txBox="1"/>
          <p:nvPr/>
        </p:nvSpPr>
        <p:spPr>
          <a:xfrm>
            <a:off x="10382890" y="273025"/>
            <a:ext cx="154126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Animatie bekijken</a:t>
            </a:r>
            <a:endParaRPr lang="nl-NL" dirty="0">
              <a:solidFill>
                <a:schemeClr val="bg2">
                  <a:lumMod val="10000"/>
                </a:schemeClr>
              </a:solidFill>
            </a:endParaRPr>
          </a:p>
        </p:txBody>
      </p:sp>
      <p:pic>
        <p:nvPicPr>
          <p:cNvPr id="2" name="Afbeelding 1" descr="Afbeelding met tekst, schermopname, multimedia, Multimediasoftware&#10;&#10;Automatisch gegenereerde beschrijving">
            <a:extLst>
              <a:ext uri="{FF2B5EF4-FFF2-40B4-BE49-F238E27FC236}">
                <a16:creationId xmlns:a16="http://schemas.microsoft.com/office/drawing/2014/main" id="{2ABA4B13-E217-7044-88A3-BDB1516DCB1B}"/>
              </a:ext>
            </a:extLst>
          </p:cNvPr>
          <p:cNvPicPr>
            <a:picLocks noChangeAspect="1"/>
          </p:cNvPicPr>
          <p:nvPr/>
        </p:nvPicPr>
        <p:blipFill>
          <a:blip r:embed="rId4"/>
          <a:stretch>
            <a:fillRect/>
          </a:stretch>
        </p:blipFill>
        <p:spPr>
          <a:xfrm>
            <a:off x="9054823" y="828036"/>
            <a:ext cx="1758610" cy="1985165"/>
          </a:xfrm>
          <a:prstGeom prst="rect">
            <a:avLst/>
          </a:prstGeom>
        </p:spPr>
      </p:pic>
      <p:cxnSp>
        <p:nvCxnSpPr>
          <p:cNvPr id="3" name="Rechte verbindingslijn met pijl 2">
            <a:extLst>
              <a:ext uri="{FF2B5EF4-FFF2-40B4-BE49-F238E27FC236}">
                <a16:creationId xmlns:a16="http://schemas.microsoft.com/office/drawing/2014/main" id="{3A1EC38C-D905-FAB2-E913-23D51CF850BD}"/>
              </a:ext>
            </a:extLst>
          </p:cNvPr>
          <p:cNvCxnSpPr>
            <a:cxnSpLocks/>
          </p:cNvCxnSpPr>
          <p:nvPr/>
        </p:nvCxnSpPr>
        <p:spPr>
          <a:xfrm flipH="1">
            <a:off x="10561299" y="559576"/>
            <a:ext cx="144213" cy="33650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0ECB3B3C-DCD7-4BFB-34E4-686E69D2332A}"/>
              </a:ext>
            </a:extLst>
          </p:cNvPr>
          <p:cNvSpPr txBox="1"/>
          <p:nvPr/>
        </p:nvSpPr>
        <p:spPr>
          <a:xfrm>
            <a:off x="9221989" y="3198286"/>
            <a:ext cx="232371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Snelheid animatie</a:t>
            </a:r>
            <a:br>
              <a:rPr lang="nl-NL" sz="1300" dirty="0">
                <a:solidFill>
                  <a:schemeClr val="bg2">
                    <a:lumMod val="10000"/>
                  </a:schemeClr>
                </a:solidFill>
                <a:cs typeface="Poppins"/>
              </a:rPr>
            </a:br>
            <a:r>
              <a:rPr lang="nl-NL" sz="1300" dirty="0">
                <a:solidFill>
                  <a:schemeClr val="bg2">
                    <a:lumMod val="10000"/>
                  </a:schemeClr>
                </a:solidFill>
                <a:cs typeface="Poppins"/>
              </a:rPr>
              <a:t>Advies: stel in op 4 FPS</a:t>
            </a:r>
            <a:endParaRPr lang="nl-NL" dirty="0">
              <a:solidFill>
                <a:schemeClr val="bg2">
                  <a:lumMod val="10000"/>
                </a:schemeClr>
              </a:solidFill>
            </a:endParaRPr>
          </a:p>
        </p:txBody>
      </p:sp>
      <p:cxnSp>
        <p:nvCxnSpPr>
          <p:cNvPr id="5" name="Rechte verbindingslijn met pijl 4">
            <a:extLst>
              <a:ext uri="{FF2B5EF4-FFF2-40B4-BE49-F238E27FC236}">
                <a16:creationId xmlns:a16="http://schemas.microsoft.com/office/drawing/2014/main" id="{C2CE1B8C-EC83-6A4B-2F68-FBDAB299371D}"/>
              </a:ext>
            </a:extLst>
          </p:cNvPr>
          <p:cNvCxnSpPr>
            <a:cxnSpLocks/>
          </p:cNvCxnSpPr>
          <p:nvPr/>
        </p:nvCxnSpPr>
        <p:spPr>
          <a:xfrm flipH="1" flipV="1">
            <a:off x="10121486" y="2793412"/>
            <a:ext cx="190241" cy="39480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B1B8A2BD-7239-9F73-72D8-FCBFB046613E}"/>
              </a:ext>
            </a:extLst>
          </p:cNvPr>
          <p:cNvCxnSpPr>
            <a:cxnSpLocks/>
          </p:cNvCxnSpPr>
          <p:nvPr/>
        </p:nvCxnSpPr>
        <p:spPr>
          <a:xfrm>
            <a:off x="8344156" y="2690522"/>
            <a:ext cx="725179" cy="80803"/>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8E6C6CA8-5A9D-ADF7-1294-0C4B69CC5C29}"/>
              </a:ext>
            </a:extLst>
          </p:cNvPr>
          <p:cNvSpPr txBox="1"/>
          <p:nvPr/>
        </p:nvSpPr>
        <p:spPr>
          <a:xfrm>
            <a:off x="190500" y="942974"/>
            <a:ext cx="467108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Animatie bekijken en snelheid aanpassen.</a:t>
            </a:r>
            <a:endParaRPr lang="nl-NL" dirty="0"/>
          </a:p>
        </p:txBody>
      </p:sp>
    </p:spTree>
    <p:extLst>
      <p:ext uri="{BB962C8B-B14F-4D97-AF65-F5344CB8AC3E}">
        <p14:creationId xmlns:p14="http://schemas.microsoft.com/office/powerpoint/2010/main" val="2136402023"/>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Bewegende pixels, aan de slag!</a:t>
            </a:r>
            <a:endParaRPr lang="nl-NL" dirty="0">
              <a:solidFill>
                <a:srgbClr val="FFFFFF"/>
              </a:solidFill>
              <a:ea typeface="+mj-lt"/>
              <a:cs typeface="+mj-lt"/>
            </a:endParaRPr>
          </a:p>
        </p:txBody>
      </p:sp>
      <p:sp>
        <p:nvSpPr>
          <p:cNvPr id="4" name="Tekstvak 3">
            <a:extLst>
              <a:ext uri="{FF2B5EF4-FFF2-40B4-BE49-F238E27FC236}">
                <a16:creationId xmlns:a16="http://schemas.microsoft.com/office/drawing/2014/main" id="{99CC299C-71A2-F975-1641-B2EB17904A98}"/>
              </a:ext>
            </a:extLst>
          </p:cNvPr>
          <p:cNvSpPr txBox="1"/>
          <p:nvPr/>
        </p:nvSpPr>
        <p:spPr>
          <a:xfrm>
            <a:off x="190500" y="942974"/>
            <a:ext cx="715064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Maak nu jouw eigen animatie! Vergeet deze niet op te slaan als je klaar bent!</a:t>
            </a:r>
            <a:endParaRPr lang="nl-NL" dirty="0"/>
          </a:p>
        </p:txBody>
      </p:sp>
      <p:pic>
        <p:nvPicPr>
          <p:cNvPr id="14" name="Afbeelding 13" descr="Afbeelding met Kleurrijkheid, Graphics, diagram, pixel&#10;&#10;Automatisch gegenereerde beschrijving">
            <a:extLst>
              <a:ext uri="{FF2B5EF4-FFF2-40B4-BE49-F238E27FC236}">
                <a16:creationId xmlns:a16="http://schemas.microsoft.com/office/drawing/2014/main" id="{795A7B80-56FF-A09A-37B8-E1ABF8D42571}"/>
              </a:ext>
            </a:extLst>
          </p:cNvPr>
          <p:cNvPicPr>
            <a:picLocks noChangeAspect="1"/>
          </p:cNvPicPr>
          <p:nvPr/>
        </p:nvPicPr>
        <p:blipFill>
          <a:blip r:embed="rId3"/>
          <a:stretch>
            <a:fillRect/>
          </a:stretch>
        </p:blipFill>
        <p:spPr>
          <a:xfrm>
            <a:off x="1835959" y="1917785"/>
            <a:ext cx="3048000" cy="3048000"/>
          </a:xfrm>
          <a:prstGeom prst="rect">
            <a:avLst/>
          </a:prstGeom>
        </p:spPr>
      </p:pic>
      <p:pic>
        <p:nvPicPr>
          <p:cNvPr id="15" name="Afbeelding 14" descr="Afbeelding met Kleurrijkheid, Graphics, diagram, pixel&#10;&#10;Automatisch gegenereerde beschrijving">
            <a:extLst>
              <a:ext uri="{FF2B5EF4-FFF2-40B4-BE49-F238E27FC236}">
                <a16:creationId xmlns:a16="http://schemas.microsoft.com/office/drawing/2014/main" id="{98BB6B4D-A66E-E6CC-C7FB-A61F0C50B3F3}"/>
              </a:ext>
            </a:extLst>
          </p:cNvPr>
          <p:cNvPicPr>
            <a:picLocks noChangeAspect="1"/>
          </p:cNvPicPr>
          <p:nvPr/>
        </p:nvPicPr>
        <p:blipFill>
          <a:blip r:embed="rId4"/>
          <a:stretch>
            <a:fillRect/>
          </a:stretch>
        </p:blipFill>
        <p:spPr>
          <a:xfrm>
            <a:off x="6882036" y="1920087"/>
            <a:ext cx="3048000" cy="3048000"/>
          </a:xfrm>
          <a:prstGeom prst="rect">
            <a:avLst/>
          </a:prstGeom>
        </p:spPr>
      </p:pic>
    </p:spTree>
    <p:extLst>
      <p:ext uri="{BB962C8B-B14F-4D97-AF65-F5344CB8AC3E}">
        <p14:creationId xmlns:p14="http://schemas.microsoft.com/office/powerpoint/2010/main" val="3871581345"/>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293757"/>
          </a:xfrm>
          <a:prstGeom prst="rect">
            <a:avLst/>
          </a:prstGeom>
          <a:noFill/>
        </p:spPr>
        <p:txBody>
          <a:bodyPr wrap="square" lIns="91440" tIns="45720" rIns="91440" bIns="45720" rtlCol="0" anchor="t">
            <a:spAutoFit/>
          </a:bodyPr>
          <a:lstStyle/>
          <a:p>
            <a:r>
              <a:rPr lang="nl-NL" sz="1300" dirty="0" err="1">
                <a:solidFill>
                  <a:srgbClr val="030202"/>
                </a:solidFill>
                <a:latin typeface="Poppins"/>
                <a:ea typeface="+mn-lt"/>
                <a:cs typeface="+mn-lt"/>
              </a:rPr>
              <a:t>Halloootjes</a:t>
            </a:r>
            <a:r>
              <a:rPr lang="nl-NL" sz="1300" dirty="0">
                <a:solidFill>
                  <a:srgbClr val="030202"/>
                </a:solidFill>
                <a:latin typeface="Poppins"/>
                <a:ea typeface="+mn-lt"/>
                <a:cs typeface="+mn-lt"/>
              </a:rPr>
              <a:t>,</a:t>
            </a:r>
          </a:p>
          <a:p>
            <a:endParaRPr lang="nl-NL" sz="1300" dirty="0">
              <a:solidFill>
                <a:srgbClr val="030202"/>
              </a:solidFill>
              <a:latin typeface="Poppins"/>
              <a:ea typeface="+mn-lt"/>
              <a:cs typeface="+mn-lt"/>
            </a:endParaRPr>
          </a:p>
          <a:p>
            <a:r>
              <a:rPr lang="nl-NL" sz="1300" dirty="0">
                <a:solidFill>
                  <a:srgbClr val="030202"/>
                </a:solidFill>
                <a:cs typeface="Poppins"/>
              </a:rPr>
              <a:t>Ik ben reuzenieuwsgierig naar de foto's die jullie vorige week hebben gemaakt. Zelf </a:t>
            </a:r>
            <a:r>
              <a:rPr lang="nl-NL" sz="1300">
                <a:solidFill>
                  <a:srgbClr val="030202"/>
                </a:solidFill>
                <a:cs typeface="Poppins"/>
              </a:rPr>
              <a:t>heb ik de </a:t>
            </a:r>
            <a:r>
              <a:rPr lang="nl-NL" sz="1300" dirty="0">
                <a:solidFill>
                  <a:srgbClr val="030202"/>
                </a:solidFill>
                <a:cs typeface="Poppins"/>
              </a:rPr>
              <a:t>afgelopen week geen nieuwe foto's gemaakt, het was veel te slecht weer om naar buiten te gaan. Eigenlijk vond ik dat helemaal niet zo erg. Ik had lekker veel tijd om oude foto's te bewerken met de tips die ik vorige week heb gekregen. Zo heb ik toch heel snel veel oude foto's mooier gemaakt :)</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Creatief bezig zijn vind ik sowieso altijd heel erg leuk. Eén van mijn grootste inspiratiebronnen is Vincent van Gogh. Hij schildert op een bijzondere manier en hij gebruikt geweldig mooie kleuren. Nu las ik van de week dat ik niet de enige ben die fan is van Vincent van Gogh. Er blijkt zelfs een gekko te zijn die vernoemd is naar hem, omdat zijn huid op een beroemd van Gogh schilderij lijkt. Wie weet moet ik ook wel aan het schilderen gaan… Het lijkt mij supergaaf als mijn naam gebruikt wordt voor een dier. Dan kan iedereen mijn kunst bewonderen in de natuur.</a:t>
            </a:r>
            <a:endParaRPr lang="nl-NL" dirty="0">
              <a:cs typeface="Poppins"/>
            </a:endParaRP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Omdat ik toch binnen zat ben ik meteen begonnen met mijn kunstenaarsavontuur. Er zijn online veel programma's waarmee je kunt tekenen en schilderen. Zelf wist ik niet zo goed hoe deze programma's werken, maar dit blijkt supermakkelijk te zijn. Niet alles is even mooi geworden, maar er zitten wel al een paar pareltjes tussen. Ik zal nog wel flink moeten oefenen om net zo goed als Vincent van Gogh te worden. </a:t>
            </a:r>
            <a:br>
              <a:rPr lang="nl-NL" sz="1300" dirty="0">
                <a:solidFill>
                  <a:srgbClr val="030202"/>
                </a:solidFill>
                <a:latin typeface="Poppins"/>
                <a:ea typeface="+mn-lt"/>
                <a:cs typeface="+mn-lt"/>
              </a:rPr>
            </a:br>
            <a:br>
              <a:rPr lang="nl-NL" sz="1300" dirty="0">
                <a:solidFill>
                  <a:srgbClr val="030202"/>
                </a:solidFill>
                <a:latin typeface="Poppins"/>
                <a:ea typeface="+mn-lt"/>
                <a:cs typeface="+mn-lt"/>
              </a:rPr>
            </a:br>
            <a:r>
              <a:rPr lang="nl-NL" sz="1300" dirty="0">
                <a:solidFill>
                  <a:srgbClr val="030202"/>
                </a:solidFill>
                <a:latin typeface="Poppins"/>
                <a:ea typeface="+mn-lt"/>
                <a:cs typeface="+mn-lt"/>
              </a:rPr>
              <a:t>Maken jullie weleens een digitale tekening of schilderij? Waarmee doen jullie dat dan? </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kan alle tips gebruiken!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Eigendommen</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842051" cy="4154984"/>
          </a:xfrm>
          <a:prstGeom prst="rect">
            <a:avLst/>
          </a:prstGeom>
          <a:noFill/>
        </p:spPr>
        <p:txBody>
          <a:bodyPr wrap="square" lIns="91440" tIns="45720" rIns="91440" bIns="45720" rtlCol="0" anchor="t">
            <a:spAutoFit/>
          </a:bodyPr>
          <a:lstStyle/>
          <a:p>
            <a:r>
              <a:rPr lang="nl-NL" sz="1200" dirty="0">
                <a:solidFill>
                  <a:schemeClr val="bg1"/>
                </a:solidFill>
                <a:cs typeface="Poppins"/>
              </a:rPr>
              <a:t>Je hebt vandaag een eigen kunststuk gemaakt. Omdat jij de maker bent heb je ook het eigendomsrecht, of met een beter woord het auteursrecht. </a:t>
            </a:r>
          </a:p>
          <a:p>
            <a:endParaRPr lang="nl-NL" sz="1200" dirty="0">
              <a:solidFill>
                <a:schemeClr val="bg1"/>
              </a:solidFill>
              <a:cs typeface="Poppins"/>
            </a:endParaRPr>
          </a:p>
          <a:p>
            <a:r>
              <a:rPr lang="nl-NL" sz="1200" dirty="0">
                <a:solidFill>
                  <a:schemeClr val="bg1"/>
                </a:solidFill>
                <a:cs typeface="Poppins"/>
              </a:rPr>
              <a:t>Er zijn veel verschillende eigendomsrechten, bijvoorbeeld een patent. Een patent kun je aanvragen wanneer je een unieke uitvinding hebt ontwikkeld. Er komt dan een commissie die beoordeelt of jouw uitvinding uniek is en een eigen patent verdient. Zodra het patent toegekend wordt mag niemand er zomaar met jouw uitvinding vandoor. </a:t>
            </a:r>
          </a:p>
          <a:p>
            <a:endParaRPr lang="nl-NL" sz="1200" dirty="0">
              <a:solidFill>
                <a:schemeClr val="bg1"/>
              </a:solidFill>
              <a:cs typeface="Poppins"/>
            </a:endParaRPr>
          </a:p>
          <a:p>
            <a:r>
              <a:rPr lang="nl-NL" sz="1200" dirty="0">
                <a:solidFill>
                  <a:schemeClr val="bg1"/>
                </a:solidFill>
                <a:cs typeface="Poppins"/>
              </a:rPr>
              <a:t>Voor het maken van creatieve uitingen heeft de maker automatisch het auteursrecht. De maker kan dan beslissen hoe ermee om te gaan. De maker wil misschien juist dat iedereen het kunstwerk mag gebruiken en/of aanpassen. In dat geval plaatst de maker een CC-licentie (Creative </a:t>
            </a:r>
            <a:r>
              <a:rPr lang="nl-NL" sz="1200" dirty="0" err="1">
                <a:solidFill>
                  <a:schemeClr val="bg1"/>
                </a:solidFill>
                <a:cs typeface="Poppins"/>
              </a:rPr>
              <a:t>Commons</a:t>
            </a:r>
            <a:r>
              <a:rPr lang="nl-NL" sz="1200" dirty="0">
                <a:solidFill>
                  <a:schemeClr val="bg1"/>
                </a:solidFill>
                <a:cs typeface="Poppins"/>
              </a:rPr>
              <a:t>-licentie) bij het gemaakte werk.</a:t>
            </a:r>
          </a:p>
          <a:p>
            <a:endParaRPr lang="nl-NL" sz="1200" dirty="0">
              <a:solidFill>
                <a:schemeClr val="bg1"/>
              </a:solidFill>
              <a:cs typeface="Poppins"/>
            </a:endParaRPr>
          </a:p>
          <a:p>
            <a:r>
              <a:rPr lang="nl-NL" sz="1200" dirty="0">
                <a:solidFill>
                  <a:schemeClr val="bg1"/>
                </a:solidFill>
                <a:cs typeface="Poppins"/>
              </a:rPr>
              <a:t>Het is belangrijk om goed om te gaan met het eigenaarschap van een creatief werk. Er zijn tal van websites die gebruik maken van afbeeldingen die ze eigenlijk niet mogen gebruiken. </a:t>
            </a:r>
          </a:p>
          <a:p>
            <a:endParaRPr lang="nl-NL" sz="1200" dirty="0">
              <a:solidFill>
                <a:schemeClr val="bg1"/>
              </a:solidFill>
              <a:cs typeface="Poppins"/>
            </a:endParaRPr>
          </a:p>
          <a:p>
            <a:r>
              <a:rPr lang="nl-NL" sz="1200" dirty="0">
                <a:solidFill>
                  <a:schemeClr val="bg1"/>
                </a:solidFill>
                <a:cs typeface="Poppins"/>
              </a:rPr>
              <a:t>Hoe ga jij om met afbeeldingen die jij op internet hebt gevonden? Gebruik jij afbeeldingen zonder te controleren in een werkstuk? </a:t>
            </a:r>
            <a:br>
              <a:rPr lang="nl-NL" sz="1200" dirty="0">
                <a:solidFill>
                  <a:schemeClr val="bg1"/>
                </a:solidFill>
                <a:cs typeface="Poppins"/>
              </a:rPr>
            </a:br>
            <a:r>
              <a:rPr lang="nl-NL" sz="1200" dirty="0">
                <a:solidFill>
                  <a:schemeClr val="bg1"/>
                </a:solidFill>
                <a:cs typeface="Poppins"/>
              </a:rPr>
              <a:t>Waar vind jij dat de grens ligt voor het gebruik maken van afbeeldingen die je online gevonden hebt?</a:t>
            </a:r>
          </a:p>
        </p:txBody>
      </p:sp>
      <p:pic>
        <p:nvPicPr>
          <p:cNvPr id="4" name="Afbeelding 3">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77030" y="1005557"/>
            <a:ext cx="4491376" cy="3471193"/>
          </a:xfrm>
          <a:prstGeom prst="rect">
            <a:avLst/>
          </a:prstGeom>
        </p:spPr>
      </p:pic>
      <p:sp>
        <p:nvSpPr>
          <p:cNvPr id="3" name="Tekstvak 2">
            <a:extLst>
              <a:ext uri="{FF2B5EF4-FFF2-40B4-BE49-F238E27FC236}">
                <a16:creationId xmlns:a16="http://schemas.microsoft.com/office/drawing/2014/main" id="{1351364C-8790-A737-2CC0-992FC6817AE8}"/>
              </a:ext>
            </a:extLst>
          </p:cNvPr>
          <p:cNvSpPr txBox="1"/>
          <p:nvPr/>
        </p:nvSpPr>
        <p:spPr>
          <a:xfrm>
            <a:off x="7223733" y="4584167"/>
            <a:ext cx="4449570"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29804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117257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Nieuw ontdekte blauw-gele gekko vernoemd naar Vincent van Gogh</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296866" cy="3879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100" dirty="0">
                <a:solidFill>
                  <a:srgbClr val="1E1F20"/>
                </a:solidFill>
                <a:latin typeface="Poppins"/>
                <a:ea typeface="+mn-lt"/>
                <a:cs typeface="+mn-lt"/>
              </a:rPr>
            </a:br>
            <a:r>
              <a:rPr lang="nl-NL" sz="1100" dirty="0">
                <a:solidFill>
                  <a:srgbClr val="1E1F20"/>
                </a:solidFill>
                <a:latin typeface="Poppins"/>
                <a:ea typeface="+mn-lt"/>
                <a:cs typeface="+mn-lt"/>
              </a:rPr>
              <a:t>Duizenden kilometers verderop en 133 jaar nadat Vincent van Gogh ’</a:t>
            </a:r>
            <a:r>
              <a:rPr lang="nl-NL" sz="1100" i="1" dirty="0">
                <a:solidFill>
                  <a:srgbClr val="1E1F20"/>
                </a:solidFill>
                <a:latin typeface="Poppins"/>
                <a:ea typeface="+mn-lt"/>
                <a:cs typeface="+mn-lt"/>
              </a:rPr>
              <a:t>De Sterrennacht’</a:t>
            </a:r>
            <a:r>
              <a:rPr lang="nl-NL" sz="1100" dirty="0">
                <a:solidFill>
                  <a:srgbClr val="1E1F20"/>
                </a:solidFill>
                <a:latin typeface="Poppins"/>
                <a:ea typeface="+mn-lt"/>
                <a:cs typeface="+mn-lt"/>
              </a:rPr>
              <a:t> schilderde, is er een pas ontdekte gekko vernoemd naar de wereldberoemde kunstschilder. In een onlangs gepubliceerde studie in vakblad </a:t>
            </a:r>
            <a:r>
              <a:rPr lang="nl-NL" sz="1100" i="1" dirty="0" err="1">
                <a:solidFill>
                  <a:srgbClr val="1E1F20"/>
                </a:solidFill>
                <a:latin typeface="Poppins"/>
                <a:ea typeface="+mn-lt"/>
                <a:cs typeface="+mn-lt"/>
              </a:rPr>
              <a:t>ZooKeys</a:t>
            </a:r>
            <a:r>
              <a:rPr lang="nl-NL" sz="1100" dirty="0">
                <a:solidFill>
                  <a:srgbClr val="1E1F20"/>
                </a:solidFill>
                <a:latin typeface="Poppins"/>
                <a:ea typeface="+mn-lt"/>
                <a:cs typeface="+mn-lt"/>
              </a:rPr>
              <a:t> beschrijft </a:t>
            </a:r>
            <a:r>
              <a:rPr lang="nl-NL" sz="1100" dirty="0">
                <a:solidFill>
                  <a:srgbClr val="1E1F20"/>
                </a:solidFill>
                <a:latin typeface="Poppins"/>
                <a:cs typeface="Poppins"/>
              </a:rPr>
              <a:t>bioloog </a:t>
            </a:r>
            <a:r>
              <a:rPr lang="nl-NL" sz="1100" dirty="0" err="1">
                <a:solidFill>
                  <a:srgbClr val="1E1F20"/>
                </a:solidFill>
                <a:latin typeface="Poppins"/>
                <a:cs typeface="Poppins"/>
              </a:rPr>
              <a:t>Ishan</a:t>
            </a:r>
            <a:r>
              <a:rPr lang="nl-NL" sz="1100" dirty="0">
                <a:solidFill>
                  <a:srgbClr val="1E1F20"/>
                </a:solidFill>
                <a:latin typeface="Poppins"/>
                <a:cs typeface="Poppins"/>
              </a:rPr>
              <a:t> </a:t>
            </a:r>
            <a:r>
              <a:rPr lang="nl-NL" sz="1100" dirty="0" err="1">
                <a:solidFill>
                  <a:srgbClr val="1E1F20"/>
                </a:solidFill>
                <a:latin typeface="Poppins"/>
                <a:cs typeface="Poppins"/>
              </a:rPr>
              <a:t>Agarwal</a:t>
            </a:r>
            <a:r>
              <a:rPr lang="nl-NL" sz="1100" dirty="0">
                <a:solidFill>
                  <a:srgbClr val="1E1F20"/>
                </a:solidFill>
                <a:latin typeface="Poppins"/>
                <a:cs typeface="Poppins"/>
              </a:rPr>
              <a:t> </a:t>
            </a:r>
            <a:r>
              <a:rPr lang="nl-NL" sz="1100" dirty="0">
                <a:solidFill>
                  <a:srgbClr val="1E1F20"/>
                </a:solidFill>
                <a:latin typeface="Poppins"/>
                <a:ea typeface="+mn-lt"/>
                <a:cs typeface="+mn-lt"/>
              </a:rPr>
              <a:t>de </a:t>
            </a:r>
            <a:r>
              <a:rPr lang="nl-NL" sz="1100" dirty="0">
                <a:solidFill>
                  <a:srgbClr val="1E1F20"/>
                </a:solidFill>
                <a:latin typeface="Poppins"/>
                <a:cs typeface="Poppins"/>
              </a:rPr>
              <a:t>vondst</a:t>
            </a:r>
            <a:r>
              <a:rPr lang="nl-NL" sz="1100" dirty="0">
                <a:solidFill>
                  <a:srgbClr val="1E1F20"/>
                </a:solidFill>
                <a:latin typeface="Poppins"/>
                <a:ea typeface="+mn-lt"/>
                <a:cs typeface="+mn-lt"/>
              </a:rPr>
              <a:t> van de Van Gogh-gekko. </a:t>
            </a:r>
            <a:endParaRPr lang="nl-NL" sz="1100" dirty="0">
              <a:solidFill>
                <a:srgbClr val="3F506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In het artikel van National </a:t>
            </a:r>
            <a:r>
              <a:rPr lang="nl-NL" sz="1100" dirty="0" err="1">
                <a:solidFill>
                  <a:srgbClr val="1E1F20"/>
                </a:solidFill>
                <a:latin typeface="Poppins"/>
                <a:ea typeface="+mn-lt"/>
                <a:cs typeface="+mn-lt"/>
              </a:rPr>
              <a:t>Geographic</a:t>
            </a:r>
            <a:r>
              <a:rPr lang="nl-NL" sz="1100" dirty="0">
                <a:solidFill>
                  <a:srgbClr val="1E1F20"/>
                </a:solidFill>
                <a:latin typeface="Poppins"/>
                <a:ea typeface="+mn-lt"/>
                <a:cs typeface="+mn-lt"/>
              </a:rPr>
              <a:t> lees je dat er een nieuwe gekko is ontdekt. Toen de ontdekker de gekko voor het eerst zag moest hij meteen denken aan het beroemde kunstwerk 'De Sterrennacht' van </a:t>
            </a:r>
            <a:r>
              <a:rPr lang="nl-NL" sz="1100" dirty="0" err="1">
                <a:solidFill>
                  <a:srgbClr val="1E1F20"/>
                </a:solidFill>
                <a:latin typeface="Poppins"/>
                <a:ea typeface="+mn-lt"/>
                <a:cs typeface="+mn-lt"/>
              </a:rPr>
              <a:t>Van</a:t>
            </a:r>
            <a:r>
              <a:rPr lang="nl-NL" sz="1100" dirty="0">
                <a:solidFill>
                  <a:srgbClr val="1E1F20"/>
                </a:solidFill>
                <a:latin typeface="Poppins"/>
                <a:ea typeface="+mn-lt"/>
                <a:cs typeface="+mn-lt"/>
              </a:rPr>
              <a:t> Gogh. Op het patroon van de gekko zit een duidelijke gele cirkel rond de nek en is de rest van de huid donker met lichte stippen. Net zoals ‘De Sterrennacht’; er is een grote gele maan zichtbaar met daaromheen een grote donkere lucht met kleine en grote sterren.</a:t>
            </a:r>
          </a:p>
          <a:p>
            <a:pPr>
              <a:lnSpc>
                <a:spcPct val="150000"/>
              </a:lnSpc>
              <a:spcBef>
                <a:spcPts val="1000"/>
              </a:spcBef>
            </a:pPr>
            <a:endParaRPr lang="nl-NL" sz="1100" dirty="0">
              <a:solidFill>
                <a:srgbClr val="1E1F20"/>
              </a:solidFill>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National </a:t>
            </a:r>
            <a:r>
              <a:rPr lang="nl-NL" sz="1200" b="1" i="1" dirty="0" err="1">
                <a:solidFill>
                  <a:srgbClr val="000000"/>
                </a:solidFill>
              </a:rPr>
              <a:t>Geographic</a:t>
            </a:r>
            <a:endParaRPr lang="nl-NL" sz="1200" i="1" dirty="0" err="1">
              <a:solidFill>
                <a:srgbClr val="000000"/>
              </a:solidFill>
            </a:endParaRPr>
          </a:p>
          <a:p>
            <a:pPr>
              <a:spcBef>
                <a:spcPts val="0"/>
              </a:spcBef>
            </a:pPr>
            <a:r>
              <a:rPr lang="nl-NL" sz="1200" dirty="0">
                <a:solidFill>
                  <a:srgbClr val="000000"/>
                </a:solidFill>
                <a:ea typeface="+mn-lt"/>
                <a:cs typeface="+mn-lt"/>
                <a:hlinkClick r:id="rId2"/>
              </a:rPr>
              <a:t>https://www.nationalgeographic.nl/wetenschap/a60403499/gekko-vernoemd-naar-vincent-van-gogh</a:t>
            </a:r>
            <a:endParaRPr lang="nl-NL"/>
          </a:p>
        </p:txBody>
      </p:sp>
      <p:pic>
        <p:nvPicPr>
          <p:cNvPr id="2" name="Afbeelding 1" descr="Chanthaburi rock gecko (Cnemaspis chanthaburiensis)">
            <a:extLst>
              <a:ext uri="{FF2B5EF4-FFF2-40B4-BE49-F238E27FC236}">
                <a16:creationId xmlns:a16="http://schemas.microsoft.com/office/drawing/2014/main" id="{D398FB5A-90D1-BE16-B19D-57B6C4ABE299}"/>
              </a:ext>
            </a:extLst>
          </p:cNvPr>
          <p:cNvPicPr>
            <a:picLocks noChangeAspect="1"/>
          </p:cNvPicPr>
          <p:nvPr/>
        </p:nvPicPr>
        <p:blipFill>
          <a:blip r:embed="rId3"/>
          <a:stretch>
            <a:fillRect/>
          </a:stretch>
        </p:blipFill>
        <p:spPr>
          <a:xfrm>
            <a:off x="6659904" y="2436063"/>
            <a:ext cx="5080702" cy="3387135"/>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‘Vroeger werd er in het latijn verwezen naar de plek waar het dier gevonden werd of naar het uiterlijk’, </a:t>
            </a:r>
            <a:r>
              <a:rPr lang="nl-NL" sz="1300" dirty="0">
                <a:solidFill>
                  <a:schemeClr val="bg2">
                    <a:lumMod val="25000"/>
                  </a:schemeClr>
                </a:solidFill>
                <a:cs typeface="Poppins"/>
                <a:hlinkClick r:id="rId2">
                  <a:extLst>
                    <a:ext uri="{A12FA001-AC4F-418D-AE19-62706E023703}">
                      <ahyp:hlinkClr xmlns:ahyp="http://schemas.microsoft.com/office/drawing/2018/hyperlinkcolor" val="tx"/>
                    </a:ext>
                  </a:extLst>
                </a:hlinkClick>
              </a:rPr>
              <a:t>zegt bioloog Kees </a:t>
            </a:r>
            <a:r>
              <a:rPr lang="nl-NL" sz="1300" dirty="0" err="1">
                <a:solidFill>
                  <a:schemeClr val="bg2">
                    <a:lumMod val="25000"/>
                  </a:schemeClr>
                </a:solidFill>
                <a:cs typeface="Poppins"/>
                <a:hlinkClick r:id="rId2">
                  <a:extLst>
                    <a:ext uri="{A12FA001-AC4F-418D-AE19-62706E023703}">
                      <ahyp:hlinkClr xmlns:ahyp="http://schemas.microsoft.com/office/drawing/2018/hyperlinkcolor" val="tx"/>
                    </a:ext>
                  </a:extLst>
                </a:hlinkClick>
              </a:rPr>
              <a:t>Moeliker</a:t>
            </a:r>
            <a:r>
              <a:rPr lang="nl-NL" sz="1300" dirty="0">
                <a:solidFill>
                  <a:srgbClr val="1E1F20"/>
                </a:solidFill>
                <a:ea typeface="+mn-lt"/>
                <a:cs typeface="+mn-lt"/>
              </a:rPr>
              <a:t>.</a:t>
            </a:r>
            <a:r>
              <a:rPr lang="nl-NL" sz="1300" dirty="0">
                <a:ea typeface="+mn-lt"/>
                <a:cs typeface="+mn-lt"/>
              </a:rPr>
              <a:t> </a:t>
            </a:r>
            <a:r>
              <a:rPr lang="nl-NL" sz="1300" dirty="0">
                <a:solidFill>
                  <a:srgbClr val="1E1F20"/>
                </a:solidFill>
                <a:ea typeface="+mn-lt"/>
                <a:cs typeface="+mn-lt"/>
              </a:rPr>
              <a:t>‘In uitzonderlijke gevallen werd er bijvoorbeeld naar je geliefde of moeder verwezen.’</a:t>
            </a:r>
            <a:endParaRPr lang="nl-NL" sz="1300" dirty="0">
              <a:solidFill>
                <a:srgbClr val="1E1F20"/>
              </a:solidFill>
              <a:cs typeface="Poppins"/>
            </a:endParaRPr>
          </a:p>
          <a:p>
            <a:endParaRPr lang="nl-NL" sz="1300" dirty="0">
              <a:solidFill>
                <a:srgbClr val="1E1F20"/>
              </a:solidFill>
              <a:cs typeface="Poppins"/>
            </a:endParaRPr>
          </a:p>
          <a:p>
            <a:r>
              <a:rPr lang="nl-NL" sz="1300" dirty="0">
                <a:solidFill>
                  <a:srgbClr val="1E1F20"/>
                </a:solidFill>
                <a:cs typeface="Poppins"/>
              </a:rPr>
              <a:t>Het blijkt dat er tegenwoordig steeds vaker dieren vernoemd worden naar een beroemd persoon. Zo bestaat er een paardenvlieg met de naam </a:t>
            </a:r>
            <a:r>
              <a:rPr lang="nl-NL" sz="1300" dirty="0">
                <a:solidFill>
                  <a:schemeClr val="bg2">
                    <a:lumMod val="25000"/>
                  </a:schemeClr>
                </a:solidFill>
                <a:cs typeface="Poppins"/>
                <a:hlinkClick r:id="rId3">
                  <a:extLst>
                    <a:ext uri="{A12FA001-AC4F-418D-AE19-62706E023703}">
                      <ahyp:hlinkClr xmlns:ahyp="http://schemas.microsoft.com/office/drawing/2018/hyperlinkcolor" val="tx"/>
                    </a:ext>
                  </a:extLst>
                </a:hlinkClick>
              </a:rPr>
              <a:t>Beyoncé</a:t>
            </a:r>
            <a:r>
              <a:rPr lang="nl-NL" sz="1300" dirty="0">
                <a:solidFill>
                  <a:schemeClr val="bg2">
                    <a:lumMod val="25000"/>
                  </a:schemeClr>
                </a:solidFill>
                <a:cs typeface="Poppins"/>
              </a:rPr>
              <a:t> </a:t>
            </a:r>
            <a:r>
              <a:rPr lang="nl-NL" sz="1300" dirty="0">
                <a:solidFill>
                  <a:srgbClr val="1E1F20"/>
                </a:solidFill>
                <a:cs typeface="Poppins"/>
              </a:rPr>
              <a:t>en is er een heuse </a:t>
            </a:r>
            <a:r>
              <a:rPr lang="nl-NL" sz="1300" dirty="0" err="1">
                <a:solidFill>
                  <a:schemeClr val="bg2">
                    <a:lumMod val="25000"/>
                  </a:schemeClr>
                </a:solidFill>
                <a:cs typeface="Poppins"/>
                <a:hlinkClick r:id="rId4">
                  <a:extLst>
                    <a:ext uri="{A12FA001-AC4F-418D-AE19-62706E023703}">
                      <ahyp:hlinkClr xmlns:ahyp="http://schemas.microsoft.com/office/drawing/2018/hyperlinkcolor" val="tx"/>
                    </a:ext>
                  </a:extLst>
                </a:hlinkClick>
              </a:rPr>
              <a:t>Skywalker</a:t>
            </a:r>
            <a:r>
              <a:rPr lang="nl-NL" sz="1300" dirty="0">
                <a:solidFill>
                  <a:schemeClr val="bg2">
                    <a:lumMod val="25000"/>
                  </a:schemeClr>
                </a:solidFill>
                <a:cs typeface="Poppins"/>
                <a:hlinkClick r:id="rId4">
                  <a:extLst>
                    <a:ext uri="{A12FA001-AC4F-418D-AE19-62706E023703}">
                      <ahyp:hlinkClr xmlns:ahyp="http://schemas.microsoft.com/office/drawing/2018/hyperlinkcolor" val="tx"/>
                    </a:ext>
                  </a:extLst>
                </a:hlinkClick>
              </a:rPr>
              <a:t>-aap</a:t>
            </a:r>
            <a:r>
              <a:rPr lang="nl-NL" sz="1300" dirty="0">
                <a:solidFill>
                  <a:schemeClr val="bg2">
                    <a:lumMod val="25000"/>
                  </a:schemeClr>
                </a:solidFill>
                <a:cs typeface="Poppins"/>
              </a:rPr>
              <a:t>. </a:t>
            </a:r>
          </a:p>
          <a:p>
            <a:endParaRPr lang="nl-NL" sz="1300" dirty="0">
              <a:solidFill>
                <a:srgbClr val="1E1F20"/>
              </a:solidFill>
              <a:cs typeface="Poppins"/>
            </a:endParaRPr>
          </a:p>
          <a:p>
            <a:r>
              <a:rPr lang="nl-NL" sz="1300" dirty="0">
                <a:solidFill>
                  <a:srgbClr val="1E1F20"/>
                </a:solidFill>
                <a:cs typeface="Poppins"/>
              </a:rPr>
              <a:t>Om levende dieren in kaart te brengen geven biologen alle diersoorten een eigen naam. De persoon die dit doet noemen wij een taxonoom. </a:t>
            </a:r>
            <a:br>
              <a:rPr lang="nl-NL" sz="1300" dirty="0">
                <a:solidFill>
                  <a:srgbClr val="1E1F20"/>
                </a:solidFill>
                <a:cs typeface="Poppins"/>
              </a:rPr>
            </a:br>
            <a:r>
              <a:rPr lang="nl-NL" sz="1300" dirty="0">
                <a:solidFill>
                  <a:srgbClr val="1E1F20"/>
                </a:solidFill>
                <a:cs typeface="Poppins"/>
              </a:rPr>
              <a:t>Het vak van de taxonoom is een uitstervend beroep en hierdoor krijgen dieren steeds modernere en creatievere namen.</a:t>
            </a: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6267647" cy="45964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Beyoncévlieg?!</a:t>
            </a:r>
            <a:endParaRPr lang="nl-NL" dirty="0"/>
          </a:p>
        </p:txBody>
      </p:sp>
      <p:pic>
        <p:nvPicPr>
          <p:cNvPr id="5" name="Tijdelijke aanduiding voor afbeelding 4" descr="Afbeelding met tekening, Kinderkunst, clipart, illustratie&#10;&#10;Automatisch gegenereerde beschrijving">
            <a:extLst>
              <a:ext uri="{FF2B5EF4-FFF2-40B4-BE49-F238E27FC236}">
                <a16:creationId xmlns:a16="http://schemas.microsoft.com/office/drawing/2014/main" id="{B46D8DFD-16BE-6FBB-2298-D1E4DB2A8AF6}"/>
              </a:ext>
            </a:extLst>
          </p:cNvPr>
          <p:cNvPicPr>
            <a:picLocks noGrp="1" noChangeAspect="1"/>
          </p:cNvPicPr>
          <p:nvPr>
            <p:ph type="pic" sz="quarter" idx="12"/>
          </p:nvPr>
        </p:nvPicPr>
        <p:blipFill rotWithShape="1">
          <a:blip r:embed="rId5">
            <a:extLst>
              <a:ext uri="{837473B0-CC2E-450A-ABE3-18F120FF3D39}">
                <a1611:picAttrSrcUrl xmlns:a1611="http://schemas.microsoft.com/office/drawing/2016/11/main" r:id="rId6"/>
              </a:ext>
            </a:extLst>
          </a:blip>
          <a:srcRect l="-788" t="20035" r="709" b="3001"/>
          <a:stretch/>
        </p:blipFill>
        <p:spPr>
          <a:xfrm>
            <a:off x="5692552" y="946485"/>
            <a:ext cx="6504583" cy="4461378"/>
          </a:xfrm>
        </p:spPr>
      </p:pic>
      <p:sp>
        <p:nvSpPr>
          <p:cNvPr id="6" name="Tekstvak 5">
            <a:extLst>
              <a:ext uri="{FF2B5EF4-FFF2-40B4-BE49-F238E27FC236}">
                <a16:creationId xmlns:a16="http://schemas.microsoft.com/office/drawing/2014/main" id="{08DBC46B-66A3-3566-30FB-9506DBCD2762}"/>
              </a:ext>
            </a:extLst>
          </p:cNvPr>
          <p:cNvSpPr txBox="1"/>
          <p:nvPr/>
        </p:nvSpPr>
        <p:spPr>
          <a:xfrm>
            <a:off x="5692775" y="5403850"/>
            <a:ext cx="6499225" cy="317500"/>
          </a:xfrm>
          <a:prstGeom prst="rect">
            <a:avLst/>
          </a:prstGeom>
        </p:spPr>
        <p:txBody>
          <a:bodyPr>
            <a:normAutofit fontScale="85000" lnSpcReduction="10000"/>
          </a:bodyPr>
          <a:lstStyle/>
          <a:p>
            <a:r>
              <a:rPr lang="en-US">
                <a:hlinkClick r:id="rId6"/>
              </a:rPr>
              <a:t>Deze foto</a:t>
            </a:r>
            <a:r>
              <a:rPr lang="en-US"/>
              <a:t> van Onbekende auteur is gelicentieerd onder </a:t>
            </a:r>
            <a:r>
              <a:rPr lang="en-US">
                <a:hlinkClick r:id="rId7"/>
              </a:rPr>
              <a:t>CC BY</a:t>
            </a:r>
            <a:r>
              <a:rPr lang="en-US"/>
              <a:t>.</a:t>
            </a:r>
          </a:p>
        </p:txBody>
      </p:sp>
    </p:spTree>
    <p:extLst>
      <p:ext uri="{BB962C8B-B14F-4D97-AF65-F5344CB8AC3E}">
        <p14:creationId xmlns:p14="http://schemas.microsoft.com/office/powerpoint/2010/main" val="316179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4"/>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Ontwerp jouw eigen dierenvacht</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671085"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Je gaat straks (in pixel art) een eigen dierenvacht ontwerpen. Dit ga je doen door een bekend dierenvachtpatroon met de eigenschap van jouw favoriete bekende persoon/land/product/... te combineren. </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Een eigenschap kan bijvoorbeeld de kleur of vorm zijn (bijv. de kleuren van The Joker, groen/paars, of het silhouet van Nederland).</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doet eerst onderzoek en verzamelt inspiratie:</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Kies een bekend dierenvachtpatroon.</a:t>
            </a:r>
          </a:p>
          <a:p>
            <a:pPr marL="342900" indent="-342900">
              <a:buAutoNum type="arabicPeriod"/>
            </a:pPr>
            <a:r>
              <a:rPr lang="nl-NL" sz="1300" dirty="0">
                <a:solidFill>
                  <a:schemeClr val="bg2">
                    <a:lumMod val="10000"/>
                  </a:schemeClr>
                </a:solidFill>
                <a:cs typeface="Poppins"/>
              </a:rPr>
              <a:t>Zoek op internet naar afbeeldingen van jouw favoriete bekende …..</a:t>
            </a:r>
          </a:p>
          <a:p>
            <a:pPr marL="342900" indent="-342900">
              <a:buAutoNum type="arabicPeriod"/>
            </a:pPr>
            <a:r>
              <a:rPr lang="nl-NL" sz="1300" dirty="0">
                <a:solidFill>
                  <a:schemeClr val="bg2">
                    <a:lumMod val="10000"/>
                  </a:schemeClr>
                </a:solidFill>
                <a:cs typeface="Poppins"/>
              </a:rPr>
              <a:t>Bekijk enkele voorbeelden.</a:t>
            </a:r>
          </a:p>
          <a:p>
            <a:pPr marL="342900" indent="-342900">
              <a:buAutoNum type="arabicPeriod"/>
            </a:pPr>
            <a:endParaRPr lang="nl-NL" sz="1300" dirty="0">
              <a:solidFill>
                <a:schemeClr val="bg2">
                  <a:lumMod val="10000"/>
                </a:schemeClr>
              </a:solidFill>
              <a:cs typeface="Poppins"/>
            </a:endParaRPr>
          </a:p>
          <a:p>
            <a:r>
              <a:rPr lang="nl-NL" sz="1300" dirty="0">
                <a:solidFill>
                  <a:schemeClr val="bg2">
                    <a:lumMod val="10000"/>
                  </a:schemeClr>
                </a:solidFill>
                <a:cs typeface="Poppins"/>
              </a:rPr>
              <a:t>Daarna ga je aan de slag…</a:t>
            </a:r>
          </a:p>
          <a:p>
            <a:endParaRPr lang="nl-NL" sz="1300" dirty="0">
              <a:solidFill>
                <a:schemeClr val="bg2">
                  <a:lumMod val="10000"/>
                </a:schemeClr>
              </a:solidFill>
              <a:cs typeface="Poppins"/>
            </a:endParaRPr>
          </a:p>
          <a:p>
            <a:r>
              <a:rPr lang="nl-NL" sz="1300" dirty="0">
                <a:solidFill>
                  <a:schemeClr val="bg2">
                    <a:lumMod val="10000"/>
                  </a:schemeClr>
                </a:solidFill>
                <a:cs typeface="Poppins"/>
              </a:rPr>
              <a:t>Teken jouw unieke dierenvacht in pixel art.</a:t>
            </a:r>
          </a:p>
          <a:p>
            <a:pPr marL="285750" indent="-285750">
              <a:buAutoNum type="arabicPeriod"/>
            </a:pPr>
            <a:endParaRPr lang="nl-NL" sz="1300" dirty="0">
              <a:solidFill>
                <a:schemeClr val="bg2">
                  <a:lumMod val="10000"/>
                </a:schemeClr>
              </a:solidFill>
              <a:cs typeface="Poppins"/>
            </a:endParaRPr>
          </a:p>
        </p:txBody>
      </p:sp>
      <p:pic>
        <p:nvPicPr>
          <p:cNvPr id="4" name="Tijdelijke aanduiding voor afbeelding 3" descr="Cheetah Spots Free Stock Photo - Public Domain Pictures">
            <a:extLst>
              <a:ext uri="{FF2B5EF4-FFF2-40B4-BE49-F238E27FC236}">
                <a16:creationId xmlns:a16="http://schemas.microsoft.com/office/drawing/2014/main" id="{D0A86BF0-D9BC-6466-C9F6-A6B04A51AFD4}"/>
              </a:ext>
            </a:extLst>
          </p:cNvPr>
          <p:cNvPicPr>
            <a:picLocks noGrp="1" noChangeAspect="1"/>
          </p:cNvPicPr>
          <p:nvPr>
            <p:ph type="pic" sz="quarter" idx="12"/>
          </p:nvPr>
        </p:nvPicPr>
        <p:blipFill>
          <a:blip r:embed="rId2"/>
          <a:srcRect t="4250" b="4250"/>
          <a:stretch/>
        </p:blipFill>
        <p:spPr/>
      </p:pic>
    </p:spTree>
    <p:extLst>
      <p:ext uri="{BB962C8B-B14F-4D97-AF65-F5344CB8AC3E}">
        <p14:creationId xmlns:p14="http://schemas.microsoft.com/office/powerpoint/2010/main" val="249218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4"/>
            <a:ext cx="7899043" cy="42030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Ontwerp jouw eigen dierenvacht</a:t>
            </a:r>
            <a:endParaRPr lang="nl-NL" dirty="0"/>
          </a:p>
        </p:txBody>
      </p:sp>
      <p:sp>
        <p:nvSpPr>
          <p:cNvPr id="9" name="Tekstvak 8">
            <a:extLst>
              <a:ext uri="{FF2B5EF4-FFF2-40B4-BE49-F238E27FC236}">
                <a16:creationId xmlns:a16="http://schemas.microsoft.com/office/drawing/2014/main" id="{3DBF5DA8-1990-97D2-C342-56CA876247E9}"/>
              </a:ext>
            </a:extLst>
          </p:cNvPr>
          <p:cNvSpPr txBox="1"/>
          <p:nvPr/>
        </p:nvSpPr>
        <p:spPr>
          <a:xfrm>
            <a:off x="190500" y="942974"/>
            <a:ext cx="752029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Je gaat straks een unieke dierenvacht ontwerpen. Hieronder een voorbeeld ter inspiratie:</a:t>
            </a:r>
          </a:p>
          <a:p>
            <a:pPr marL="285750" indent="-285750">
              <a:buAutoNum type="arabicPeriod"/>
            </a:pPr>
            <a:endParaRPr lang="nl-NL" sz="1300" dirty="0">
              <a:solidFill>
                <a:schemeClr val="bg2">
                  <a:lumMod val="10000"/>
                </a:schemeClr>
              </a:solidFill>
              <a:cs typeface="Poppins"/>
            </a:endParaRPr>
          </a:p>
        </p:txBody>
      </p:sp>
      <p:pic>
        <p:nvPicPr>
          <p:cNvPr id="2" name="Afbeelding 1" descr="Afbeelding met Kleurrijkheid, patroon, pixel, schermopname&#10;&#10;Automatisch gegenereerde beschrijving">
            <a:extLst>
              <a:ext uri="{FF2B5EF4-FFF2-40B4-BE49-F238E27FC236}">
                <a16:creationId xmlns:a16="http://schemas.microsoft.com/office/drawing/2014/main" id="{72353FD4-B2D0-2148-59B1-1A162AE818E6}"/>
              </a:ext>
            </a:extLst>
          </p:cNvPr>
          <p:cNvPicPr>
            <a:picLocks noChangeAspect="1"/>
          </p:cNvPicPr>
          <p:nvPr/>
        </p:nvPicPr>
        <p:blipFill>
          <a:blip r:embed="rId2"/>
          <a:stretch>
            <a:fillRect/>
          </a:stretch>
        </p:blipFill>
        <p:spPr>
          <a:xfrm>
            <a:off x="7531348" y="1549571"/>
            <a:ext cx="3378729" cy="3370189"/>
          </a:xfrm>
          <a:prstGeom prst="rect">
            <a:avLst/>
          </a:prstGeom>
        </p:spPr>
      </p:pic>
      <p:pic>
        <p:nvPicPr>
          <p:cNvPr id="3" name="Afbeelding 2" descr="Afbeelding met tekenfilm, Fictief personage, Spider-man&#10;&#10;Automatisch gegenereerde beschrijving">
            <a:extLst>
              <a:ext uri="{FF2B5EF4-FFF2-40B4-BE49-F238E27FC236}">
                <a16:creationId xmlns:a16="http://schemas.microsoft.com/office/drawing/2014/main" id="{DA55FCC7-4685-2E8C-A2A0-C37059428B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75393" y="1841330"/>
            <a:ext cx="3795966" cy="2786671"/>
          </a:xfrm>
          <a:prstGeom prst="rect">
            <a:avLst/>
          </a:prstGeom>
        </p:spPr>
      </p:pic>
      <p:sp>
        <p:nvSpPr>
          <p:cNvPr id="4" name="Tekstvak 3">
            <a:extLst>
              <a:ext uri="{FF2B5EF4-FFF2-40B4-BE49-F238E27FC236}">
                <a16:creationId xmlns:a16="http://schemas.microsoft.com/office/drawing/2014/main" id="{7E66E00D-B5D9-921D-B575-6381480BC585}"/>
              </a:ext>
            </a:extLst>
          </p:cNvPr>
          <p:cNvSpPr txBox="1"/>
          <p:nvPr/>
        </p:nvSpPr>
        <p:spPr>
          <a:xfrm>
            <a:off x="1233817" y="5318402"/>
            <a:ext cx="2840795" cy="143622"/>
          </a:xfrm>
          <a:prstGeom prst="rect">
            <a:avLst/>
          </a:prstGeom>
        </p:spPr>
        <p:txBody>
          <a:bodyPr>
            <a:normAutofit fontScale="25000" lnSpcReduction="20000"/>
          </a:bodyPr>
          <a:lstStyle/>
          <a:p>
            <a:r>
              <a:rPr lang="en-US">
                <a:hlinkClick r:id="rId4"/>
              </a:rPr>
              <a:t>Deze foto</a:t>
            </a:r>
            <a:r>
              <a:rPr lang="en-US"/>
              <a:t> van Onbekende auteur is gelicentieerd onder </a:t>
            </a:r>
            <a:r>
              <a:rPr lang="en-US">
                <a:hlinkClick r:id="rId5"/>
              </a:rPr>
              <a:t>CC BY-NC-ND</a:t>
            </a:r>
            <a:r>
              <a:rPr lang="en-US"/>
              <a:t>.</a:t>
            </a:r>
          </a:p>
        </p:txBody>
      </p:sp>
      <p:pic>
        <p:nvPicPr>
          <p:cNvPr id="11" name="Afbeelding 10"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EAFA7806-479E-EAE4-1EF4-92CC9ED3D9BD}"/>
              </a:ext>
            </a:extLst>
          </p:cNvPr>
          <p:cNvPicPr>
            <a:picLocks noChangeAspect="1"/>
          </p:cNvPicPr>
          <p:nvPr/>
        </p:nvPicPr>
        <p:blipFill rotWithShape="1">
          <a:blip r:embed="rId6"/>
          <a:srcRect l="50512" t="577" r="25161" b="66743"/>
          <a:stretch/>
        </p:blipFill>
        <p:spPr>
          <a:xfrm>
            <a:off x="601322" y="2434708"/>
            <a:ext cx="1578569" cy="1602252"/>
          </a:xfrm>
          <a:prstGeom prst="rect">
            <a:avLst/>
          </a:prstGeom>
        </p:spPr>
      </p:pic>
      <p:sp>
        <p:nvSpPr>
          <p:cNvPr id="12" name="Plusteken 11">
            <a:extLst>
              <a:ext uri="{FF2B5EF4-FFF2-40B4-BE49-F238E27FC236}">
                <a16:creationId xmlns:a16="http://schemas.microsoft.com/office/drawing/2014/main" id="{082C9FB6-37AA-0762-7352-C7A091A03120}"/>
              </a:ext>
            </a:extLst>
          </p:cNvPr>
          <p:cNvSpPr/>
          <p:nvPr/>
        </p:nvSpPr>
        <p:spPr>
          <a:xfrm>
            <a:off x="2417495" y="3007726"/>
            <a:ext cx="480724" cy="450040"/>
          </a:xfrm>
          <a:prstGeom prst="mathPlu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Is gelijk aan 12">
            <a:extLst>
              <a:ext uri="{FF2B5EF4-FFF2-40B4-BE49-F238E27FC236}">
                <a16:creationId xmlns:a16="http://schemas.microsoft.com/office/drawing/2014/main" id="{00130354-D5AF-A265-5A31-D723B76816E1}"/>
              </a:ext>
            </a:extLst>
          </p:cNvPr>
          <p:cNvSpPr/>
          <p:nvPr/>
        </p:nvSpPr>
        <p:spPr>
          <a:xfrm>
            <a:off x="6238043" y="2972502"/>
            <a:ext cx="639261" cy="516523"/>
          </a:xfrm>
          <a:prstGeom prst="mathEqual">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Tekstvak 13">
            <a:extLst>
              <a:ext uri="{FF2B5EF4-FFF2-40B4-BE49-F238E27FC236}">
                <a16:creationId xmlns:a16="http://schemas.microsoft.com/office/drawing/2014/main" id="{FC89ADF1-98D0-2A1D-6EFA-26409185E503}"/>
              </a:ext>
            </a:extLst>
          </p:cNvPr>
          <p:cNvSpPr txBox="1"/>
          <p:nvPr/>
        </p:nvSpPr>
        <p:spPr>
          <a:xfrm>
            <a:off x="579170" y="4113712"/>
            <a:ext cx="167934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Bestaande vacht</a:t>
            </a:r>
            <a:endParaRPr lang="nl-NL" dirty="0"/>
          </a:p>
        </p:txBody>
      </p:sp>
      <p:sp>
        <p:nvSpPr>
          <p:cNvPr id="15" name="Tekstvak 14">
            <a:extLst>
              <a:ext uri="{FF2B5EF4-FFF2-40B4-BE49-F238E27FC236}">
                <a16:creationId xmlns:a16="http://schemas.microsoft.com/office/drawing/2014/main" id="{D92BF92B-50BE-4712-F223-C420D3D289BC}"/>
              </a:ext>
            </a:extLst>
          </p:cNvPr>
          <p:cNvSpPr txBox="1"/>
          <p:nvPr/>
        </p:nvSpPr>
        <p:spPr>
          <a:xfrm>
            <a:off x="4077211" y="4625120"/>
            <a:ext cx="140829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Spiderman</a:t>
            </a:r>
            <a:endParaRPr lang="nl-NL" dirty="0"/>
          </a:p>
        </p:txBody>
      </p:sp>
    </p:spTree>
    <p:extLst>
      <p:ext uri="{BB962C8B-B14F-4D97-AF65-F5344CB8AC3E}">
        <p14:creationId xmlns:p14="http://schemas.microsoft.com/office/powerpoint/2010/main" val="139523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Onderzoek en verzamel</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51151"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Voer onderstaande stappen uit:</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Kies een dierenvachtpatroon (zie afbeelding hiernaast).</a:t>
            </a:r>
            <a:endParaRPr lang="nl-NL" dirty="0">
              <a:solidFill>
                <a:schemeClr val="bg2">
                  <a:lumMod val="10000"/>
                </a:schemeClr>
              </a:solidFill>
            </a:endParaRP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Zoek online naar afbeeldingen van jouw favoriete bekende ….</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Open enkele inspirerende afbeeldingen op nieuwe tabbladen of sla deze op.</a:t>
            </a:r>
          </a:p>
          <a:p>
            <a:pPr marL="342900" indent="-342900">
              <a:buAutoNum type="arabicPeriod"/>
            </a:pPr>
            <a:endParaRPr lang="nl-NL" sz="1300" dirty="0">
              <a:solidFill>
                <a:schemeClr val="bg2">
                  <a:lumMod val="10000"/>
                </a:schemeClr>
              </a:solidFill>
              <a:cs typeface="Poppins"/>
            </a:endParaRPr>
          </a:p>
        </p:txBody>
      </p:sp>
      <p:pic>
        <p:nvPicPr>
          <p:cNvPr id="7" name="Tijdelijke aanduiding voor afbeelding 6"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211F7AEB-72B9-1A9B-45BD-8A30906A4D3C}"/>
              </a:ext>
            </a:extLst>
          </p:cNvPr>
          <p:cNvPicPr>
            <a:picLocks noGrp="1" noChangeAspect="1"/>
          </p:cNvPicPr>
          <p:nvPr>
            <p:ph type="pic" sz="quarter" idx="12"/>
          </p:nvPr>
        </p:nvPicPr>
        <p:blipFill>
          <a:blip r:embed="rId2"/>
          <a:srcRect t="4275" b="4275"/>
          <a:stretch/>
        </p:blipFill>
        <p:spPr>
          <a:xfrm>
            <a:off x="5693449" y="818633"/>
            <a:ext cx="6497654" cy="4626092"/>
          </a:xfrm>
        </p:spPr>
      </p:pic>
      <p:pic>
        <p:nvPicPr>
          <p:cNvPr id="8" name="Afbeelding 7" descr="Animal fur texture nature abstract wildlife background wild furry hair  seamless pattern natural material africa striped textile vector  illustration Stock Vector | Adobe Stock">
            <a:extLst>
              <a:ext uri="{FF2B5EF4-FFF2-40B4-BE49-F238E27FC236}">
                <a16:creationId xmlns:a16="http://schemas.microsoft.com/office/drawing/2014/main" id="{43E645E7-DAAB-0287-151F-8AAEF387894E}"/>
              </a:ext>
            </a:extLst>
          </p:cNvPr>
          <p:cNvPicPr>
            <a:picLocks noChangeAspect="1"/>
          </p:cNvPicPr>
          <p:nvPr/>
        </p:nvPicPr>
        <p:blipFill>
          <a:blip r:embed="rId2"/>
          <a:stretch>
            <a:fillRect/>
          </a:stretch>
        </p:blipFill>
        <p:spPr>
          <a:xfrm>
            <a:off x="5710301" y="680942"/>
            <a:ext cx="6488954" cy="4902881"/>
          </a:xfrm>
          <a:prstGeom prst="rect">
            <a:avLst/>
          </a:prstGeom>
        </p:spPr>
      </p:pic>
    </p:spTree>
    <p:extLst>
      <p:ext uri="{BB962C8B-B14F-4D97-AF65-F5344CB8AC3E}">
        <p14:creationId xmlns:p14="http://schemas.microsoft.com/office/powerpoint/2010/main" val="264013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407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ontwerpen met </a:t>
            </a:r>
            <a:r>
              <a:rPr lang="nl-NL" dirty="0" err="1">
                <a:ea typeface="+mj-lt"/>
                <a:cs typeface="+mj-lt"/>
              </a:rPr>
              <a:t>Piskel</a:t>
            </a:r>
            <a:r>
              <a:rPr lang="nl-NL" dirty="0">
                <a:ea typeface="+mj-lt"/>
                <a:cs typeface="+mj-lt"/>
              </a:rPr>
              <a:t> (1/3)</a:t>
            </a:r>
            <a:endParaRPr lang="nl-NL" b="0" dirty="0">
              <a:solidFill>
                <a:srgbClr val="000000"/>
              </a:solidFill>
              <a:ea typeface="+mj-lt"/>
              <a:cs typeface="+mj-lt"/>
            </a:endParaRPr>
          </a:p>
        </p:txBody>
      </p:sp>
      <p:pic>
        <p:nvPicPr>
          <p:cNvPr id="2" name="Afbeelding 1" descr="Afbeelding met tekst, schermopname, software, Multimediasoftware&#10;&#10;Automatisch gegenereerde beschrijving">
            <a:extLst>
              <a:ext uri="{FF2B5EF4-FFF2-40B4-BE49-F238E27FC236}">
                <a16:creationId xmlns:a16="http://schemas.microsoft.com/office/drawing/2014/main" id="{1E09C32F-9439-BB3C-78B7-8E797010C9C8}"/>
              </a:ext>
            </a:extLst>
          </p:cNvPr>
          <p:cNvPicPr>
            <a:picLocks noChangeAspect="1"/>
          </p:cNvPicPr>
          <p:nvPr/>
        </p:nvPicPr>
        <p:blipFill>
          <a:blip r:embed="rId2"/>
          <a:stretch>
            <a:fillRect/>
          </a:stretch>
        </p:blipFill>
        <p:spPr>
          <a:xfrm>
            <a:off x="3048000" y="1327962"/>
            <a:ext cx="7487034" cy="4207191"/>
          </a:xfrm>
          <a:prstGeom prst="rect">
            <a:avLst/>
          </a:prstGeom>
        </p:spPr>
      </p:pic>
      <p:sp>
        <p:nvSpPr>
          <p:cNvPr id="4" name="Tekstvak 3">
            <a:extLst>
              <a:ext uri="{FF2B5EF4-FFF2-40B4-BE49-F238E27FC236}">
                <a16:creationId xmlns:a16="http://schemas.microsoft.com/office/drawing/2014/main" id="{6D770EE5-F0A7-DDA6-8AA0-A30EA6E48667}"/>
              </a:ext>
            </a:extLst>
          </p:cNvPr>
          <p:cNvSpPr txBox="1"/>
          <p:nvPr/>
        </p:nvSpPr>
        <p:spPr>
          <a:xfrm>
            <a:off x="190500" y="942974"/>
            <a:ext cx="467108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chemeClr val="bg2">
                    <a:lumMod val="10000"/>
                  </a:schemeClr>
                </a:solidFill>
                <a:cs typeface="Poppins"/>
              </a:rPr>
              <a:t>Ga naar </a:t>
            </a:r>
            <a:r>
              <a:rPr lang="nl-NL" sz="1300" dirty="0">
                <a:solidFill>
                  <a:schemeClr val="bg2">
                    <a:lumMod val="10000"/>
                  </a:schemeClr>
                </a:solidFill>
                <a:cs typeface="Poppins"/>
                <a:hlinkClick r:id="rId3">
                  <a:extLst>
                    <a:ext uri="{A12FA001-AC4F-418D-AE19-62706E023703}">
                      <ahyp:hlinkClr xmlns:ahyp="http://schemas.microsoft.com/office/drawing/2018/hyperlinkcolor" val="tx"/>
                    </a:ext>
                  </a:extLst>
                </a:hlinkClick>
              </a:rPr>
              <a:t>Piskelapp.com</a:t>
            </a:r>
            <a:r>
              <a:rPr lang="nl-NL" sz="1300" dirty="0">
                <a:solidFill>
                  <a:schemeClr val="bg2">
                    <a:lumMod val="10000"/>
                  </a:schemeClr>
                </a:solidFill>
                <a:cs typeface="Poppins"/>
              </a:rPr>
              <a:t>.</a:t>
            </a:r>
            <a:endParaRPr lang="nl-NL" dirty="0">
              <a:solidFill>
                <a:schemeClr val="bg2">
                  <a:lumMod val="10000"/>
                </a:schemeClr>
              </a:solidFill>
              <a:cs typeface="Poppins"/>
            </a:endParaRP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Klik op '</a:t>
            </a:r>
            <a:r>
              <a:rPr lang="nl-NL" sz="1300" dirty="0" err="1">
                <a:solidFill>
                  <a:schemeClr val="bg2">
                    <a:lumMod val="10000"/>
                  </a:schemeClr>
                </a:solidFill>
                <a:cs typeface="Poppins"/>
              </a:rPr>
              <a:t>Create</a:t>
            </a:r>
            <a:r>
              <a:rPr lang="nl-NL" sz="1300" dirty="0">
                <a:solidFill>
                  <a:schemeClr val="bg2">
                    <a:lumMod val="10000"/>
                  </a:schemeClr>
                </a:solidFill>
                <a:cs typeface="Poppins"/>
              </a:rPr>
              <a:t> Sprite’.</a:t>
            </a:r>
          </a:p>
        </p:txBody>
      </p:sp>
      <p:cxnSp>
        <p:nvCxnSpPr>
          <p:cNvPr id="5" name="Rechte verbindingslijn met pijl 4">
            <a:extLst>
              <a:ext uri="{FF2B5EF4-FFF2-40B4-BE49-F238E27FC236}">
                <a16:creationId xmlns:a16="http://schemas.microsoft.com/office/drawing/2014/main" id="{0F8E6EAD-1261-A461-AC3B-8D1FA9D4BDF4}"/>
              </a:ext>
            </a:extLst>
          </p:cNvPr>
          <p:cNvCxnSpPr/>
          <p:nvPr/>
        </p:nvCxnSpPr>
        <p:spPr>
          <a:xfrm>
            <a:off x="2416921" y="1478485"/>
            <a:ext cx="3072548" cy="147695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60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Uitleg ontwerpen met </a:t>
            </a:r>
            <a:r>
              <a:rPr lang="nl-NL" dirty="0" err="1">
                <a:ea typeface="+mj-lt"/>
                <a:cs typeface="+mj-lt"/>
              </a:rPr>
              <a:t>Piskel</a:t>
            </a:r>
            <a:r>
              <a:rPr lang="nl-NL" dirty="0">
                <a:ea typeface="+mj-lt"/>
                <a:cs typeface="+mj-lt"/>
              </a:rPr>
              <a:t> (2/3)</a:t>
            </a:r>
            <a:endParaRPr lang="nl-NL" b="0" dirty="0">
              <a:solidFill>
                <a:srgbClr val="000000"/>
              </a:solidFill>
              <a:ea typeface="+mj-lt"/>
              <a:cs typeface="+mj-lt"/>
            </a:endParaRPr>
          </a:p>
        </p:txBody>
      </p:sp>
      <p:pic>
        <p:nvPicPr>
          <p:cNvPr id="3" name="Afbeelding 2" descr="Afbeelding met tekst, schermopname, Multimediasoftware, software&#10;&#10;Automatisch gegenereerde beschrijving">
            <a:extLst>
              <a:ext uri="{FF2B5EF4-FFF2-40B4-BE49-F238E27FC236}">
                <a16:creationId xmlns:a16="http://schemas.microsoft.com/office/drawing/2014/main" id="{B836AAA0-42F1-6BA3-CAA6-855359BB1E7C}"/>
              </a:ext>
            </a:extLst>
          </p:cNvPr>
          <p:cNvPicPr>
            <a:picLocks noChangeAspect="1"/>
          </p:cNvPicPr>
          <p:nvPr/>
        </p:nvPicPr>
        <p:blipFill>
          <a:blip r:embed="rId2"/>
          <a:stretch>
            <a:fillRect/>
          </a:stretch>
        </p:blipFill>
        <p:spPr>
          <a:xfrm>
            <a:off x="4096388" y="1289085"/>
            <a:ext cx="7481921" cy="4198004"/>
          </a:xfrm>
          <a:prstGeom prst="rect">
            <a:avLst/>
          </a:prstGeom>
        </p:spPr>
      </p:pic>
      <p:cxnSp>
        <p:nvCxnSpPr>
          <p:cNvPr id="7" name="Rechte verbindingslijn met pijl 6">
            <a:extLst>
              <a:ext uri="{FF2B5EF4-FFF2-40B4-BE49-F238E27FC236}">
                <a16:creationId xmlns:a16="http://schemas.microsoft.com/office/drawing/2014/main" id="{A852B09B-640F-FDBB-6366-FFAEE4B13FC0}"/>
              </a:ext>
            </a:extLst>
          </p:cNvPr>
          <p:cNvCxnSpPr>
            <a:cxnSpLocks/>
          </p:cNvCxnSpPr>
          <p:nvPr/>
        </p:nvCxnSpPr>
        <p:spPr>
          <a:xfrm flipH="1">
            <a:off x="8199937" y="706257"/>
            <a:ext cx="328323" cy="186562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Afbeelding 8" descr="Afbeelding met tekst, schermopname, ontwerp&#10;&#10;Automatisch gegenereerde beschrijving">
            <a:extLst>
              <a:ext uri="{FF2B5EF4-FFF2-40B4-BE49-F238E27FC236}">
                <a16:creationId xmlns:a16="http://schemas.microsoft.com/office/drawing/2014/main" id="{6233F515-814B-B0EA-92D7-2132CCE3D22F}"/>
              </a:ext>
            </a:extLst>
          </p:cNvPr>
          <p:cNvPicPr>
            <a:picLocks noChangeAspect="1"/>
          </p:cNvPicPr>
          <p:nvPr/>
        </p:nvPicPr>
        <p:blipFill>
          <a:blip r:embed="rId3"/>
          <a:stretch>
            <a:fillRect/>
          </a:stretch>
        </p:blipFill>
        <p:spPr>
          <a:xfrm>
            <a:off x="1895074" y="1038160"/>
            <a:ext cx="1052902" cy="4786793"/>
          </a:xfrm>
          <a:prstGeom prst="rect">
            <a:avLst/>
          </a:prstGeom>
        </p:spPr>
      </p:pic>
      <p:cxnSp>
        <p:nvCxnSpPr>
          <p:cNvPr id="10" name="Rechte verbindingslijn met pijl 9">
            <a:extLst>
              <a:ext uri="{FF2B5EF4-FFF2-40B4-BE49-F238E27FC236}">
                <a16:creationId xmlns:a16="http://schemas.microsoft.com/office/drawing/2014/main" id="{672DF68F-29E0-5291-DF18-7F4997EB7688}"/>
              </a:ext>
            </a:extLst>
          </p:cNvPr>
          <p:cNvCxnSpPr/>
          <p:nvPr/>
        </p:nvCxnSpPr>
        <p:spPr>
          <a:xfrm>
            <a:off x="2979472" y="1054015"/>
            <a:ext cx="1144534" cy="1297957"/>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A41B946E-E608-2DCA-09C0-550F9805ABD8}"/>
              </a:ext>
            </a:extLst>
          </p:cNvPr>
          <p:cNvCxnSpPr>
            <a:cxnSpLocks/>
          </p:cNvCxnSpPr>
          <p:nvPr/>
        </p:nvCxnSpPr>
        <p:spPr>
          <a:xfrm flipV="1">
            <a:off x="2989700" y="4648199"/>
            <a:ext cx="1144534" cy="1167036"/>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AE3F3657-AD04-3A20-8F63-9C78F4A43E90}"/>
              </a:ext>
            </a:extLst>
          </p:cNvPr>
          <p:cNvSpPr/>
          <p:nvPr/>
        </p:nvSpPr>
        <p:spPr>
          <a:xfrm>
            <a:off x="4050361" y="2332027"/>
            <a:ext cx="490953" cy="2321798"/>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met pijl 12">
            <a:extLst>
              <a:ext uri="{FF2B5EF4-FFF2-40B4-BE49-F238E27FC236}">
                <a16:creationId xmlns:a16="http://schemas.microsoft.com/office/drawing/2014/main" id="{4407A0AE-1563-3CAB-5034-C4A3A6BED1E8}"/>
              </a:ext>
            </a:extLst>
          </p:cNvPr>
          <p:cNvCxnSpPr>
            <a:cxnSpLocks/>
          </p:cNvCxnSpPr>
          <p:nvPr/>
        </p:nvCxnSpPr>
        <p:spPr>
          <a:xfrm flipV="1">
            <a:off x="1481036" y="1610429"/>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66FCB5A1-46FE-EA38-FEE1-C394F7A4637E}"/>
              </a:ext>
            </a:extLst>
          </p:cNvPr>
          <p:cNvSpPr/>
          <p:nvPr/>
        </p:nvSpPr>
        <p:spPr>
          <a:xfrm>
            <a:off x="1897327" y="1380805"/>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258A1B5A-1609-2CF9-DF2B-DD404E86EB0D}"/>
              </a:ext>
            </a:extLst>
          </p:cNvPr>
          <p:cNvSpPr/>
          <p:nvPr/>
        </p:nvSpPr>
        <p:spPr>
          <a:xfrm>
            <a:off x="1897326" y="1820616"/>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E3EFE281-761F-F514-3C92-D9EF82DC35D4}"/>
              </a:ext>
            </a:extLst>
          </p:cNvPr>
          <p:cNvSpPr/>
          <p:nvPr/>
        </p:nvSpPr>
        <p:spPr>
          <a:xfrm>
            <a:off x="1897327" y="2260429"/>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152DB02D-60D6-5496-A4AB-740F9D87A939}"/>
              </a:ext>
            </a:extLst>
          </p:cNvPr>
          <p:cNvSpPr/>
          <p:nvPr/>
        </p:nvSpPr>
        <p:spPr>
          <a:xfrm>
            <a:off x="1897326" y="2720696"/>
            <a:ext cx="869396" cy="419356"/>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7BF6A3E0-2690-8F5C-2C95-DB21C7EE14D1}"/>
              </a:ext>
            </a:extLst>
          </p:cNvPr>
          <p:cNvSpPr/>
          <p:nvPr/>
        </p:nvSpPr>
        <p:spPr>
          <a:xfrm>
            <a:off x="1897327" y="4495288"/>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met pijl 25">
            <a:extLst>
              <a:ext uri="{FF2B5EF4-FFF2-40B4-BE49-F238E27FC236}">
                <a16:creationId xmlns:a16="http://schemas.microsoft.com/office/drawing/2014/main" id="{2DE7D24F-8A33-D6D4-D9CE-43DC3169032F}"/>
              </a:ext>
            </a:extLst>
          </p:cNvPr>
          <p:cNvCxnSpPr>
            <a:cxnSpLocks/>
          </p:cNvCxnSpPr>
          <p:nvPr/>
        </p:nvCxnSpPr>
        <p:spPr>
          <a:xfrm flipV="1">
            <a:off x="2918096" y="2469596"/>
            <a:ext cx="331398" cy="1021"/>
          </a:xfrm>
          <a:prstGeom prst="straightConnector1">
            <a:avLst/>
          </a:prstGeom>
          <a:ln w="571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71735295-9F4D-F2B2-54A6-3FBF503CAEC5}"/>
              </a:ext>
            </a:extLst>
          </p:cNvPr>
          <p:cNvSpPr txBox="1"/>
          <p:nvPr/>
        </p:nvSpPr>
        <p:spPr>
          <a:xfrm>
            <a:off x="195614" y="1454384"/>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Tekenen</a:t>
            </a:r>
            <a:endParaRPr lang="nl-NL" dirty="0"/>
          </a:p>
        </p:txBody>
      </p:sp>
      <p:cxnSp>
        <p:nvCxnSpPr>
          <p:cNvPr id="29" name="Rechte verbindingslijn met pijl 28">
            <a:extLst>
              <a:ext uri="{FF2B5EF4-FFF2-40B4-BE49-F238E27FC236}">
                <a16:creationId xmlns:a16="http://schemas.microsoft.com/office/drawing/2014/main" id="{CAF68A88-9784-BB78-F823-3E96B5712D1F}"/>
              </a:ext>
            </a:extLst>
          </p:cNvPr>
          <p:cNvCxnSpPr>
            <a:cxnSpLocks/>
          </p:cNvCxnSpPr>
          <p:nvPr/>
        </p:nvCxnSpPr>
        <p:spPr>
          <a:xfrm flipV="1">
            <a:off x="1465693" y="2040012"/>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E9CAA34E-6652-5D52-3590-70C55FACC894}"/>
              </a:ext>
            </a:extLst>
          </p:cNvPr>
          <p:cNvSpPr txBox="1"/>
          <p:nvPr/>
        </p:nvSpPr>
        <p:spPr>
          <a:xfrm>
            <a:off x="180271" y="1883967"/>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Vlak vullen</a:t>
            </a:r>
          </a:p>
        </p:txBody>
      </p:sp>
      <p:cxnSp>
        <p:nvCxnSpPr>
          <p:cNvPr id="31" name="Rechte verbindingslijn met pijl 30">
            <a:extLst>
              <a:ext uri="{FF2B5EF4-FFF2-40B4-BE49-F238E27FC236}">
                <a16:creationId xmlns:a16="http://schemas.microsoft.com/office/drawing/2014/main" id="{B7097E55-1F97-41B7-7DB4-256D5691DD50}"/>
              </a:ext>
            </a:extLst>
          </p:cNvPr>
          <p:cNvCxnSpPr>
            <a:cxnSpLocks/>
          </p:cNvCxnSpPr>
          <p:nvPr/>
        </p:nvCxnSpPr>
        <p:spPr>
          <a:xfrm flipV="1">
            <a:off x="1465693" y="2469597"/>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369FC572-529E-B24D-E58B-AD9BD0377F2F}"/>
              </a:ext>
            </a:extLst>
          </p:cNvPr>
          <p:cNvSpPr txBox="1"/>
          <p:nvPr/>
        </p:nvSpPr>
        <p:spPr>
          <a:xfrm>
            <a:off x="180271" y="2313552"/>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Gummen</a:t>
            </a:r>
            <a:endParaRPr lang="nl-NL" dirty="0"/>
          </a:p>
        </p:txBody>
      </p:sp>
      <p:cxnSp>
        <p:nvCxnSpPr>
          <p:cNvPr id="33" name="Rechte verbindingslijn met pijl 32">
            <a:extLst>
              <a:ext uri="{FF2B5EF4-FFF2-40B4-BE49-F238E27FC236}">
                <a16:creationId xmlns:a16="http://schemas.microsoft.com/office/drawing/2014/main" id="{DAAB489E-6FF2-E179-FF42-E7F0B79A3DA4}"/>
              </a:ext>
            </a:extLst>
          </p:cNvPr>
          <p:cNvCxnSpPr>
            <a:cxnSpLocks/>
          </p:cNvCxnSpPr>
          <p:nvPr/>
        </p:nvCxnSpPr>
        <p:spPr>
          <a:xfrm flipV="1">
            <a:off x="1465693" y="2909408"/>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B64213BB-025A-3A0E-50ED-B29A22F1C84C}"/>
              </a:ext>
            </a:extLst>
          </p:cNvPr>
          <p:cNvSpPr txBox="1"/>
          <p:nvPr/>
        </p:nvSpPr>
        <p:spPr>
          <a:xfrm>
            <a:off x="180271" y="2753363"/>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Vorm</a:t>
            </a:r>
            <a:endParaRPr lang="nl-NL" dirty="0"/>
          </a:p>
        </p:txBody>
      </p:sp>
      <p:cxnSp>
        <p:nvCxnSpPr>
          <p:cNvPr id="37" name="Rechte verbindingslijn met pijl 36">
            <a:extLst>
              <a:ext uri="{FF2B5EF4-FFF2-40B4-BE49-F238E27FC236}">
                <a16:creationId xmlns:a16="http://schemas.microsoft.com/office/drawing/2014/main" id="{45FF7224-FB3F-78E8-E563-337E1F8DB390}"/>
              </a:ext>
            </a:extLst>
          </p:cNvPr>
          <p:cNvCxnSpPr>
            <a:cxnSpLocks/>
          </p:cNvCxnSpPr>
          <p:nvPr/>
        </p:nvCxnSpPr>
        <p:spPr>
          <a:xfrm flipV="1">
            <a:off x="1465694" y="4699342"/>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C77B2036-81FD-E1E0-12C3-ECB18B304DA1}"/>
              </a:ext>
            </a:extLst>
          </p:cNvPr>
          <p:cNvSpPr txBox="1"/>
          <p:nvPr/>
        </p:nvSpPr>
        <p:spPr>
          <a:xfrm>
            <a:off x="154701" y="4476814"/>
            <a:ext cx="1254871" cy="502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Kleur selecteren</a:t>
            </a:r>
            <a:endParaRPr lang="nl-NL" dirty="0"/>
          </a:p>
        </p:txBody>
      </p:sp>
      <p:cxnSp>
        <p:nvCxnSpPr>
          <p:cNvPr id="39" name="Rechte verbindingslijn met pijl 38">
            <a:extLst>
              <a:ext uri="{FF2B5EF4-FFF2-40B4-BE49-F238E27FC236}">
                <a16:creationId xmlns:a16="http://schemas.microsoft.com/office/drawing/2014/main" id="{1DDC6FE3-74EC-1368-9E5B-25A431206A8D}"/>
              </a:ext>
            </a:extLst>
          </p:cNvPr>
          <p:cNvCxnSpPr>
            <a:cxnSpLocks/>
          </p:cNvCxnSpPr>
          <p:nvPr/>
        </p:nvCxnSpPr>
        <p:spPr>
          <a:xfrm flipV="1">
            <a:off x="1460579" y="5256777"/>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kstvak 39">
            <a:extLst>
              <a:ext uri="{FF2B5EF4-FFF2-40B4-BE49-F238E27FC236}">
                <a16:creationId xmlns:a16="http://schemas.microsoft.com/office/drawing/2014/main" id="{84F165F9-792B-34DC-219A-81047C438F33}"/>
              </a:ext>
            </a:extLst>
          </p:cNvPr>
          <p:cNvSpPr txBox="1"/>
          <p:nvPr/>
        </p:nvSpPr>
        <p:spPr>
          <a:xfrm>
            <a:off x="175157" y="5100732"/>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Kleur kiezen</a:t>
            </a:r>
            <a:endParaRPr lang="nl-NL" dirty="0"/>
          </a:p>
        </p:txBody>
      </p:sp>
      <p:sp>
        <p:nvSpPr>
          <p:cNvPr id="41" name="Rechthoek 40">
            <a:extLst>
              <a:ext uri="{FF2B5EF4-FFF2-40B4-BE49-F238E27FC236}">
                <a16:creationId xmlns:a16="http://schemas.microsoft.com/office/drawing/2014/main" id="{501653E2-8363-00AC-FC0F-C055D7F8180C}"/>
              </a:ext>
            </a:extLst>
          </p:cNvPr>
          <p:cNvSpPr/>
          <p:nvPr/>
        </p:nvSpPr>
        <p:spPr>
          <a:xfrm>
            <a:off x="2332024" y="2260428"/>
            <a:ext cx="434698" cy="4398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a:extLst>
              <a:ext uri="{FF2B5EF4-FFF2-40B4-BE49-F238E27FC236}">
                <a16:creationId xmlns:a16="http://schemas.microsoft.com/office/drawing/2014/main" id="{A58C4362-E345-1DE1-67BD-203444689578}"/>
              </a:ext>
            </a:extLst>
          </p:cNvPr>
          <p:cNvSpPr txBox="1"/>
          <p:nvPr/>
        </p:nvSpPr>
        <p:spPr>
          <a:xfrm>
            <a:off x="3243613" y="2247068"/>
            <a:ext cx="896884"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Lijn </a:t>
            </a:r>
            <a:endParaRPr lang="nl-NL" dirty="0">
              <a:solidFill>
                <a:schemeClr val="bg2">
                  <a:lumMod val="10000"/>
                </a:schemeClr>
              </a:solidFill>
              <a:cs typeface="Poppins"/>
            </a:endParaRPr>
          </a:p>
          <a:p>
            <a:r>
              <a:rPr lang="nl-NL" sz="1300" dirty="0">
                <a:solidFill>
                  <a:schemeClr val="bg2">
                    <a:lumMod val="10000"/>
                  </a:schemeClr>
                </a:solidFill>
                <a:cs typeface="Poppins"/>
              </a:rPr>
              <a:t>tekenen</a:t>
            </a:r>
            <a:endParaRPr lang="nl-NL" dirty="0">
              <a:solidFill>
                <a:schemeClr val="bg2">
                  <a:lumMod val="10000"/>
                </a:schemeClr>
              </a:solidFill>
              <a:cs typeface="Poppins"/>
            </a:endParaRPr>
          </a:p>
        </p:txBody>
      </p:sp>
      <p:sp>
        <p:nvSpPr>
          <p:cNvPr id="43" name="Tekstvak 42">
            <a:extLst>
              <a:ext uri="{FF2B5EF4-FFF2-40B4-BE49-F238E27FC236}">
                <a16:creationId xmlns:a16="http://schemas.microsoft.com/office/drawing/2014/main" id="{1718CC58-52D1-DCC5-4E01-DDE476617CBD}"/>
              </a:ext>
            </a:extLst>
          </p:cNvPr>
          <p:cNvSpPr txBox="1"/>
          <p:nvPr/>
        </p:nvSpPr>
        <p:spPr>
          <a:xfrm>
            <a:off x="7836070" y="349739"/>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'Tekenveld'</a:t>
            </a:r>
            <a:endParaRPr lang="nl-NL" dirty="0">
              <a:solidFill>
                <a:schemeClr val="bg2">
                  <a:lumMod val="10000"/>
                </a:schemeClr>
              </a:solidFill>
            </a:endParaRPr>
          </a:p>
        </p:txBody>
      </p:sp>
      <p:sp>
        <p:nvSpPr>
          <p:cNvPr id="44" name="Rechthoek 43">
            <a:extLst>
              <a:ext uri="{FF2B5EF4-FFF2-40B4-BE49-F238E27FC236}">
                <a16:creationId xmlns:a16="http://schemas.microsoft.com/office/drawing/2014/main" id="{4163A7FE-C67D-EC93-1E7F-5E13BDDB145B}"/>
              </a:ext>
            </a:extLst>
          </p:cNvPr>
          <p:cNvSpPr/>
          <p:nvPr/>
        </p:nvSpPr>
        <p:spPr>
          <a:xfrm>
            <a:off x="1897325" y="3145166"/>
            <a:ext cx="450040" cy="444926"/>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5" name="Rechte verbindingslijn met pijl 44">
            <a:extLst>
              <a:ext uri="{FF2B5EF4-FFF2-40B4-BE49-F238E27FC236}">
                <a16:creationId xmlns:a16="http://schemas.microsoft.com/office/drawing/2014/main" id="{7AF8D44E-6FC7-3002-A330-6D79CC75B875}"/>
              </a:ext>
            </a:extLst>
          </p:cNvPr>
          <p:cNvCxnSpPr>
            <a:cxnSpLocks/>
          </p:cNvCxnSpPr>
          <p:nvPr/>
        </p:nvCxnSpPr>
        <p:spPr>
          <a:xfrm flipV="1">
            <a:off x="1465692" y="3359448"/>
            <a:ext cx="321170" cy="102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2C751D07-EADD-8F78-DF7E-6EE9D04B4378}"/>
              </a:ext>
            </a:extLst>
          </p:cNvPr>
          <p:cNvSpPr txBox="1"/>
          <p:nvPr/>
        </p:nvSpPr>
        <p:spPr>
          <a:xfrm>
            <a:off x="180270" y="3203403"/>
            <a:ext cx="12344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300" dirty="0">
                <a:solidFill>
                  <a:schemeClr val="bg2">
                    <a:lumMod val="10000"/>
                  </a:schemeClr>
                </a:solidFill>
                <a:cs typeface="Poppins"/>
              </a:rPr>
              <a:t>Verplaats</a:t>
            </a:r>
            <a:endParaRPr lang="nl-NL" dirty="0"/>
          </a:p>
        </p:txBody>
      </p:sp>
    </p:spTree>
    <p:extLst>
      <p:ext uri="{BB962C8B-B14F-4D97-AF65-F5344CB8AC3E}">
        <p14:creationId xmlns:p14="http://schemas.microsoft.com/office/powerpoint/2010/main" val="185730961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275</TotalTime>
  <Words>1542</Words>
  <Application>Microsoft Macintosh PowerPoint</Application>
  <PresentationFormat>Breedbeeld</PresentationFormat>
  <Paragraphs>129</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4303</cp:revision>
  <dcterms:created xsi:type="dcterms:W3CDTF">2022-01-30T11:55:21Z</dcterms:created>
  <dcterms:modified xsi:type="dcterms:W3CDTF">2024-04-08T12:02:56Z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