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268" r:id="rId5"/>
    <p:sldId id="336" r:id="rId6"/>
    <p:sldId id="386" r:id="rId7"/>
    <p:sldId id="396" r:id="rId8"/>
    <p:sldId id="397" r:id="rId9"/>
    <p:sldId id="404" r:id="rId10"/>
    <p:sldId id="398" r:id="rId11"/>
    <p:sldId id="358" r:id="rId12"/>
    <p:sldId id="400" r:id="rId13"/>
    <p:sldId id="401" r:id="rId14"/>
    <p:sldId id="402" r:id="rId15"/>
    <p:sldId id="403" r:id="rId16"/>
    <p:sldId id="391" r:id="rId17"/>
    <p:sldId id="405" r:id="rId18"/>
    <p:sldId id="390" r:id="rId19"/>
    <p:sldId id="409" r:id="rId20"/>
    <p:sldId id="410" r:id="rId21"/>
    <p:sldId id="408" r:id="rId22"/>
    <p:sldId id="406" r:id="rId23"/>
    <p:sldId id="407" r:id="rId24"/>
    <p:sldId id="280" r:id="rId25"/>
    <p:sldId id="389" r:id="rId26"/>
  </p:sldIdLst>
  <p:sldSz cx="12192000" cy="6858000"/>
  <p:notesSz cx="6858000" cy="9144000"/>
  <p:embeddedFontLst>
    <p:embeddedFont>
      <p:font typeface="Poppins" pitchFamily="2" charset="77"/>
      <p:regular r:id="rId28"/>
      <p:bold r:id="rId29"/>
      <p:italic r:id="rId30"/>
      <p:boldItalic r:id="rId3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0"/>
    <p:restoredTop sz="94667"/>
  </p:normalViewPr>
  <p:slideViewPr>
    <p:cSldViewPr snapToGrid="0">
      <p:cViewPr varScale="1">
        <p:scale>
          <a:sx n="171" d="100"/>
          <a:sy n="17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ux.stackexchange.com/questions/88755/what-is-golden-ratio-and-how-do-we-implement-it-in-designs/88761" TargetMode="External"/><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y-lovely-sister.blogspot.com/2014/02/photography-exercises-2-komposisi-rule.html" TargetMode="External"/><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hyperlink" Target="https://fotografiaparaprincipianntes.blogspot.com/2015/10/las-5-leyes-o-reglas-basicas-en.html" TargetMode="External"/><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focusday.ru/pobediteli-fotokonkursa-the-british-wildlife-photography-awards-2013/" TargetMode="External"/><Relationship Id="rId3" Type="http://schemas.openxmlformats.org/officeDocument/2006/relationships/hyperlink" Target="https://www.tasnimnews.com/fa/news/1398/03/21/2028198/%D8%B9%DA%A9%D8%B3-%D9%87%D8%A7%DB%8C-%D8%A8%D8%B1%DA%AF%D8%B2%DB%8C%D8%AF%D9%87-%D9%85%D8%B3%D8%A7%D8%A8%D9%82%D9%87-%D8%AC%D9%87%D8%A7%D9%86-%D8%B7%D8%A8%DB%8C%D8%B9%D8%AA-%D8%AF%D8%B1-%D8%B3%D8%A7%D9%84-2019-%D9%85%D9%86%D8%AA%D8%B4%D8%B1-%D8%B4%D8%AF" TargetMode="External"/><Relationship Id="rId7" Type="http://schemas.openxmlformats.org/officeDocument/2006/relationships/hyperlink" Target="https://lacanciondelasirena.wordpress.com/2016/03/03/marcianos-roland-barthes/" TargetMode="External"/><Relationship Id="rId12"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8.xml"/><Relationship Id="rId6" Type="http://schemas.openxmlformats.org/officeDocument/2006/relationships/image" Target="../media/image41.jpeg"/><Relationship Id="rId11" Type="http://schemas.openxmlformats.org/officeDocument/2006/relationships/hyperlink" Target="https://www.czechphoto.org/news/" TargetMode="External"/><Relationship Id="rId5" Type="http://schemas.openxmlformats.org/officeDocument/2006/relationships/hyperlink" Target="https://lacanciondelasirena.wordpress.com/2012/11/25/guillaume-cornelis-van-beverloo/" TargetMode="External"/><Relationship Id="rId15" Type="http://schemas.openxmlformats.org/officeDocument/2006/relationships/hyperlink" Target="https://www.czechphoto.org/en/cnp-en/" TargetMode="External"/><Relationship Id="rId10" Type="http://schemas.openxmlformats.org/officeDocument/2006/relationships/image" Target="../media/image43.jpeg"/><Relationship Id="rId4" Type="http://schemas.openxmlformats.org/officeDocument/2006/relationships/image" Target="../media/image40.jpeg"/><Relationship Id="rId9" Type="http://schemas.openxmlformats.org/officeDocument/2006/relationships/hyperlink" Target="https://www.czechphoto.org/detail-news/527-112/nominated-czech-nature-photo-2017-pictures/" TargetMode="External"/><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link.springer.com/article/10.1186/s40410-018-0091-7" TargetMode="External"/><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ijsschouten.com/nieuws/world-nature-photographer-of-the-year-202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eYwbGUbnoos?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ldnaturephotographyawards.com/winners-2022" TargetMode="External"/><Relationship Id="rId2" Type="http://schemas.openxmlformats.org/officeDocument/2006/relationships/hyperlink" Target="https://www.worldnaturephotographyawards.com/winners-2021"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https://www.worldnaturephotographyawards.com/winners-202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ofspevack.com/gdprinciples1/course-documents/projects/project-2/rule-of-thirds-still-life/" TargetMode="External"/><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 klik, flits! Klik, flits!</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14 2024</a:t>
            </a:r>
          </a:p>
        </p:txBody>
      </p:sp>
      <p:pic>
        <p:nvPicPr>
          <p:cNvPr id="6" name="Tijdelijke aanduiding voor afbeelding 5" descr="Smartphone Taking Pictures · Free Stock Photo">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0871" r="20871"/>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85297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rechts / kijkt terug.</a:t>
            </a:r>
            <a:endParaRPr lang="nl-NL" i="1" dirty="0"/>
          </a:p>
        </p:txBody>
      </p:sp>
      <p:pic>
        <p:nvPicPr>
          <p:cNvPr id="5" name="Afbeelding 4" descr="Photography &amp; Camera's(Compilation of Tips and Review from Professional) -  10 Top Photography Composition Rules">
            <a:extLst>
              <a:ext uri="{FF2B5EF4-FFF2-40B4-BE49-F238E27FC236}">
                <a16:creationId xmlns:a16="http://schemas.microsoft.com/office/drawing/2014/main" id="{55A7CF55-ADBC-D396-56AF-F85CC565220F}"/>
              </a:ext>
            </a:extLst>
          </p:cNvPr>
          <p:cNvPicPr>
            <a:picLocks noChangeAspect="1"/>
          </p:cNvPicPr>
          <p:nvPr/>
        </p:nvPicPr>
        <p:blipFill>
          <a:blip r:embed="rId2"/>
          <a:stretch>
            <a:fillRect/>
          </a:stretch>
        </p:blipFill>
        <p:spPr>
          <a:xfrm>
            <a:off x="5900642" y="614547"/>
            <a:ext cx="5412756" cy="3399161"/>
          </a:xfrm>
          <a:prstGeom prst="rect">
            <a:avLst/>
          </a:prstGeom>
        </p:spPr>
      </p:pic>
      <p:pic>
        <p:nvPicPr>
          <p:cNvPr id="6" name="Afbeelding 5" descr="Secrets of Digital Bird Photography">
            <a:extLst>
              <a:ext uri="{FF2B5EF4-FFF2-40B4-BE49-F238E27FC236}">
                <a16:creationId xmlns:a16="http://schemas.microsoft.com/office/drawing/2014/main" id="{DF5B2387-E7C5-7383-49B2-F0B36D44A302}"/>
              </a:ext>
            </a:extLst>
          </p:cNvPr>
          <p:cNvPicPr>
            <a:picLocks noChangeAspect="1"/>
          </p:cNvPicPr>
          <p:nvPr/>
        </p:nvPicPr>
        <p:blipFill>
          <a:blip r:embed="rId3"/>
          <a:stretch>
            <a:fillRect/>
          </a:stretch>
        </p:blipFill>
        <p:spPr>
          <a:xfrm>
            <a:off x="445208" y="1662062"/>
            <a:ext cx="5157051" cy="3395340"/>
          </a:xfrm>
          <a:prstGeom prst="rect">
            <a:avLst/>
          </a:prstGeom>
        </p:spPr>
      </p:pic>
      <p:cxnSp>
        <p:nvCxnSpPr>
          <p:cNvPr id="4" name="Rechte verbindingslijn met pijl 3">
            <a:extLst>
              <a:ext uri="{FF2B5EF4-FFF2-40B4-BE49-F238E27FC236}">
                <a16:creationId xmlns:a16="http://schemas.microsoft.com/office/drawing/2014/main" id="{532EBD7A-C26A-0924-876F-881116D08F72}"/>
              </a:ext>
            </a:extLst>
          </p:cNvPr>
          <p:cNvCxnSpPr>
            <a:cxnSpLocks/>
          </p:cNvCxnSpPr>
          <p:nvPr/>
        </p:nvCxnSpPr>
        <p:spPr>
          <a:xfrm flipH="1" flipV="1">
            <a:off x="9519373" y="406007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0097998A-12F4-E615-FC86-42A4E4C0C6D1}"/>
              </a:ext>
            </a:extLst>
          </p:cNvPr>
          <p:cNvCxnSpPr>
            <a:cxnSpLocks/>
          </p:cNvCxnSpPr>
          <p:nvPr/>
        </p:nvCxnSpPr>
        <p:spPr>
          <a:xfrm flipH="1" flipV="1">
            <a:off x="3842728" y="5164723"/>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794610"/>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links / kijkt vooruit.</a:t>
            </a:r>
            <a:endParaRPr lang="nl-NL" i="1" dirty="0"/>
          </a:p>
        </p:txBody>
      </p:sp>
      <p:pic>
        <p:nvPicPr>
          <p:cNvPr id="4" name="Afbeelding 3" descr="Afbeelding met zoogdier, cheetah, buitenshuis, Landdier&#10;&#10;Automatisch gegenereerde beschrijving">
            <a:extLst>
              <a:ext uri="{FF2B5EF4-FFF2-40B4-BE49-F238E27FC236}">
                <a16:creationId xmlns:a16="http://schemas.microsoft.com/office/drawing/2014/main" id="{E5FD1333-51C1-6D88-AD66-674D5B07A2E4}"/>
              </a:ext>
            </a:extLst>
          </p:cNvPr>
          <p:cNvPicPr>
            <a:picLocks noChangeAspect="1"/>
          </p:cNvPicPr>
          <p:nvPr/>
        </p:nvPicPr>
        <p:blipFill>
          <a:blip r:embed="rId2"/>
          <a:stretch>
            <a:fillRect/>
          </a:stretch>
        </p:blipFill>
        <p:spPr>
          <a:xfrm>
            <a:off x="551299" y="1624750"/>
            <a:ext cx="5197964" cy="3465308"/>
          </a:xfrm>
          <a:prstGeom prst="rect">
            <a:avLst/>
          </a:prstGeom>
        </p:spPr>
      </p:pic>
      <p:pic>
        <p:nvPicPr>
          <p:cNvPr id="5" name="Afbeelding 4" descr="What is the rule of thirds in photography composition (how to use it) | Rule  of thirds, Composition photography, Rule of thirds photography">
            <a:extLst>
              <a:ext uri="{FF2B5EF4-FFF2-40B4-BE49-F238E27FC236}">
                <a16:creationId xmlns:a16="http://schemas.microsoft.com/office/drawing/2014/main" id="{D03C41D1-7F38-8A41-5694-EA73AB235889}"/>
              </a:ext>
            </a:extLst>
          </p:cNvPr>
          <p:cNvPicPr>
            <a:picLocks noChangeAspect="1"/>
          </p:cNvPicPr>
          <p:nvPr/>
        </p:nvPicPr>
        <p:blipFill>
          <a:blip r:embed="rId3"/>
          <a:stretch>
            <a:fillRect/>
          </a:stretch>
        </p:blipFill>
        <p:spPr>
          <a:xfrm>
            <a:off x="6094977" y="571245"/>
            <a:ext cx="5274676" cy="3516451"/>
          </a:xfrm>
          <a:prstGeom prst="rect">
            <a:avLst/>
          </a:prstGeom>
        </p:spPr>
      </p:pic>
      <p:cxnSp>
        <p:nvCxnSpPr>
          <p:cNvPr id="6" name="Rechte verbindingslijn met pijl 5">
            <a:extLst>
              <a:ext uri="{FF2B5EF4-FFF2-40B4-BE49-F238E27FC236}">
                <a16:creationId xmlns:a16="http://schemas.microsoft.com/office/drawing/2014/main" id="{A03DB7F7-C2F3-C58D-9ED3-053DB3E7BCF3}"/>
              </a:ext>
            </a:extLst>
          </p:cNvPr>
          <p:cNvCxnSpPr>
            <a:cxnSpLocks/>
          </p:cNvCxnSpPr>
          <p:nvPr/>
        </p:nvCxnSpPr>
        <p:spPr>
          <a:xfrm flipH="1" flipV="1">
            <a:off x="7903319" y="412144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A8BC2EA2-5217-424B-2214-0D4CF3038CA2}"/>
              </a:ext>
            </a:extLst>
          </p:cNvPr>
          <p:cNvCxnSpPr>
            <a:cxnSpLocks/>
          </p:cNvCxnSpPr>
          <p:nvPr/>
        </p:nvCxnSpPr>
        <p:spPr>
          <a:xfrm flipH="1" flipV="1">
            <a:off x="2328957" y="510846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05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312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33547"/>
            <a:ext cx="7899043" cy="6595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Kruispunt – beweging.</a:t>
            </a:r>
            <a:endParaRPr lang="nl-NL" i="1" dirty="0"/>
          </a:p>
        </p:txBody>
      </p:sp>
      <p:pic>
        <p:nvPicPr>
          <p:cNvPr id="4" name="Afbeelding 3" descr="Rule of Thirds in Photography: The Essential Guide">
            <a:extLst>
              <a:ext uri="{FF2B5EF4-FFF2-40B4-BE49-F238E27FC236}">
                <a16:creationId xmlns:a16="http://schemas.microsoft.com/office/drawing/2014/main" id="{5A52DFA5-A43A-BA3F-C1BC-44DE7D882510}"/>
              </a:ext>
            </a:extLst>
          </p:cNvPr>
          <p:cNvPicPr>
            <a:picLocks noChangeAspect="1"/>
          </p:cNvPicPr>
          <p:nvPr/>
        </p:nvPicPr>
        <p:blipFill>
          <a:blip r:embed="rId2"/>
          <a:stretch>
            <a:fillRect/>
          </a:stretch>
        </p:blipFill>
        <p:spPr>
          <a:xfrm>
            <a:off x="7025742" y="479191"/>
            <a:ext cx="4599616" cy="3061297"/>
          </a:xfrm>
          <a:prstGeom prst="rect">
            <a:avLst/>
          </a:prstGeom>
        </p:spPr>
      </p:pic>
      <p:pic>
        <p:nvPicPr>
          <p:cNvPr id="5" name="Afbeelding 4" descr="Rule of thirds in sports photography">
            <a:extLst>
              <a:ext uri="{FF2B5EF4-FFF2-40B4-BE49-F238E27FC236}">
                <a16:creationId xmlns:a16="http://schemas.microsoft.com/office/drawing/2014/main" id="{53E5DD21-3112-6812-CA09-0312DCA9D568}"/>
              </a:ext>
            </a:extLst>
          </p:cNvPr>
          <p:cNvPicPr>
            <a:picLocks noChangeAspect="1"/>
          </p:cNvPicPr>
          <p:nvPr/>
        </p:nvPicPr>
        <p:blipFill>
          <a:blip r:embed="rId3"/>
          <a:stretch>
            <a:fillRect/>
          </a:stretch>
        </p:blipFill>
        <p:spPr>
          <a:xfrm>
            <a:off x="489930" y="1839539"/>
            <a:ext cx="4548474" cy="3030611"/>
          </a:xfrm>
          <a:prstGeom prst="rect">
            <a:avLst/>
          </a:prstGeom>
        </p:spPr>
      </p:pic>
      <p:pic>
        <p:nvPicPr>
          <p:cNvPr id="6" name="Afbeelding 5" descr="Rule of Thirds Definition - What is Rule of Thirds by SLR Lounge">
            <a:extLst>
              <a:ext uri="{FF2B5EF4-FFF2-40B4-BE49-F238E27FC236}">
                <a16:creationId xmlns:a16="http://schemas.microsoft.com/office/drawing/2014/main" id="{0E6D3181-B8A7-3523-3381-CFF3975FE0AF}"/>
              </a:ext>
            </a:extLst>
          </p:cNvPr>
          <p:cNvPicPr>
            <a:picLocks noChangeAspect="1"/>
          </p:cNvPicPr>
          <p:nvPr/>
        </p:nvPicPr>
        <p:blipFill>
          <a:blip r:embed="rId4"/>
          <a:stretch>
            <a:fillRect/>
          </a:stretch>
        </p:blipFill>
        <p:spPr>
          <a:xfrm>
            <a:off x="4212991" y="3143348"/>
            <a:ext cx="4671213" cy="3102780"/>
          </a:xfrm>
          <a:prstGeom prst="rect">
            <a:avLst/>
          </a:prstGeom>
        </p:spPr>
      </p:pic>
      <p:cxnSp>
        <p:nvCxnSpPr>
          <p:cNvPr id="7" name="Rechte verbindingslijn met pijl 6">
            <a:extLst>
              <a:ext uri="{FF2B5EF4-FFF2-40B4-BE49-F238E27FC236}">
                <a16:creationId xmlns:a16="http://schemas.microsoft.com/office/drawing/2014/main" id="{03162BE3-5817-14D2-0E0F-29AEE79F66E8}"/>
              </a:ext>
            </a:extLst>
          </p:cNvPr>
          <p:cNvCxnSpPr>
            <a:cxnSpLocks/>
          </p:cNvCxnSpPr>
          <p:nvPr/>
        </p:nvCxnSpPr>
        <p:spPr>
          <a:xfrm flipH="1" flipV="1">
            <a:off x="2022111" y="490901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593267F-89EE-A590-C975-F18E0F043CE8}"/>
              </a:ext>
            </a:extLst>
          </p:cNvPr>
          <p:cNvCxnSpPr>
            <a:cxnSpLocks/>
          </p:cNvCxnSpPr>
          <p:nvPr/>
        </p:nvCxnSpPr>
        <p:spPr>
          <a:xfrm flipV="1">
            <a:off x="-308891" y="284292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202F3386-4428-B679-E88B-6FF752A74461}"/>
              </a:ext>
            </a:extLst>
          </p:cNvPr>
          <p:cNvSpPr/>
          <p:nvPr/>
        </p:nvSpPr>
        <p:spPr>
          <a:xfrm>
            <a:off x="1856416" y="2710469"/>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62A6F641-B603-D037-3389-A30CC875A258}"/>
              </a:ext>
            </a:extLst>
          </p:cNvPr>
          <p:cNvSpPr/>
          <p:nvPr/>
        </p:nvSpPr>
        <p:spPr>
          <a:xfrm>
            <a:off x="5630617" y="4050361"/>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EEA97687-E430-E8C1-2371-8170F7A0E4B3}"/>
              </a:ext>
            </a:extLst>
          </p:cNvPr>
          <p:cNvSpPr/>
          <p:nvPr/>
        </p:nvSpPr>
        <p:spPr>
          <a:xfrm>
            <a:off x="8371771" y="1350120"/>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BA9A0E4D-9DBF-70D1-4DE9-7894E0476C98}"/>
              </a:ext>
            </a:extLst>
          </p:cNvPr>
          <p:cNvSpPr/>
          <p:nvPr/>
        </p:nvSpPr>
        <p:spPr>
          <a:xfrm>
            <a:off x="9916227" y="2372938"/>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794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Onderzoek de regel van derden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946485"/>
            <a:ext cx="4809517"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hebt eerder 3 foto's geselecteerd uit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 2021-2024.</a:t>
            </a:r>
          </a:p>
          <a:p>
            <a:endParaRPr lang="nl-NL" sz="1300" dirty="0">
              <a:solidFill>
                <a:schemeClr val="bg2">
                  <a:lumMod val="10000"/>
                </a:schemeClr>
              </a:solidFill>
              <a:cs typeface="Poppins"/>
            </a:endParaRPr>
          </a:p>
          <a:p>
            <a:r>
              <a:rPr lang="nl-NL" sz="1300" dirty="0">
                <a:solidFill>
                  <a:schemeClr val="bg2">
                    <a:lumMod val="10000"/>
                  </a:schemeClr>
                </a:solidFill>
                <a:cs typeface="Poppins"/>
              </a:rPr>
              <a:t>Is de regel van derden toegepast in deze foto's?</a:t>
            </a:r>
          </a:p>
          <a:p>
            <a:endParaRPr lang="nl-NL" sz="1300" dirty="0">
              <a:solidFill>
                <a:schemeClr val="bg2">
                  <a:lumMod val="10000"/>
                </a:schemeClr>
              </a:solidFill>
              <a:cs typeface="Poppins"/>
            </a:endParaRPr>
          </a:p>
          <a:p>
            <a:pPr marL="342900" indent="-342900">
              <a:buFont typeface="Calibri"/>
              <a:buChar char="-"/>
            </a:pPr>
            <a:r>
              <a:rPr lang="nl-NL" sz="1300" dirty="0">
                <a:solidFill>
                  <a:schemeClr val="bg2">
                    <a:lumMod val="10000"/>
                  </a:schemeClr>
                </a:solidFill>
                <a:cs typeface="Poppins"/>
              </a:rPr>
              <a:t>Pak de geselecteerde foto's erbij: indien mogelijk, print ze uit of open ze in een tekenprogramma;</a:t>
            </a:r>
          </a:p>
          <a:p>
            <a:pPr marL="342900" indent="-342900">
              <a:buFont typeface="Calibri"/>
              <a:buChar char="-"/>
            </a:pPr>
            <a:r>
              <a:rPr lang="nl-NL" sz="1300" dirty="0">
                <a:solidFill>
                  <a:schemeClr val="bg2">
                    <a:lumMod val="10000"/>
                  </a:schemeClr>
                </a:solidFill>
                <a:cs typeface="Poppins"/>
              </a:rPr>
              <a:t>Verdeel de foto in </a:t>
            </a:r>
            <a:r>
              <a:rPr lang="nl-NL" sz="1300" b="1" u="sng" dirty="0">
                <a:solidFill>
                  <a:schemeClr val="bg2">
                    <a:lumMod val="10000"/>
                  </a:schemeClr>
                </a:solidFill>
                <a:cs typeface="Poppins"/>
              </a:rPr>
              <a:t>3 gelijke rijen</a:t>
            </a:r>
            <a:r>
              <a:rPr lang="nl-NL" sz="1300" dirty="0">
                <a:solidFill>
                  <a:schemeClr val="bg2">
                    <a:lumMod val="10000"/>
                  </a:schemeClr>
                </a:solidFill>
                <a:cs typeface="Poppins"/>
              </a:rPr>
              <a:t>: teken of vouw 2 horizontale lijnen;</a:t>
            </a:r>
          </a:p>
          <a:p>
            <a:pPr marL="342900" indent="-342900">
              <a:buFont typeface="Calibri"/>
              <a:buChar char="-"/>
            </a:pPr>
            <a:r>
              <a:rPr lang="nl-NL" sz="1300" dirty="0">
                <a:solidFill>
                  <a:schemeClr val="bg2">
                    <a:lumMod val="10000"/>
                  </a:schemeClr>
                </a:solidFill>
                <a:cs typeface="Poppins"/>
              </a:rPr>
              <a:t>Verdeel de foto in </a:t>
            </a:r>
            <a:r>
              <a:rPr lang="nl-NL" sz="1300" b="1" u="sng" dirty="0">
                <a:solidFill>
                  <a:schemeClr val="bg2">
                    <a:lumMod val="10000"/>
                  </a:schemeClr>
                </a:solidFill>
                <a:cs typeface="Poppins"/>
              </a:rPr>
              <a:t>3 gelijke kolommen</a:t>
            </a:r>
            <a:r>
              <a:rPr lang="nl-NL" sz="1300" dirty="0">
                <a:solidFill>
                  <a:schemeClr val="bg2">
                    <a:lumMod val="10000"/>
                  </a:schemeClr>
                </a:solidFill>
                <a:cs typeface="Poppins"/>
              </a:rPr>
              <a:t>: teken of vouw 2 verticale lijnen.</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Kun jij ontdekken of de regel van derden is gebruikt? Horizontaal? Verticaal? Of een kruispunt?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hebt eerder opgeschreven waarom je de 3 foto’s zo mooi vond.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Denk je dat de compositie ook van invloed was? Vul jouw tekst aan met een opmerking over de toegepaste compositie.</a:t>
            </a:r>
          </a:p>
        </p:txBody>
      </p:sp>
      <p:pic>
        <p:nvPicPr>
          <p:cNvPr id="18" name="Tijdelijke aanduiding voor afbeelding 17" descr="Afbeelding met tekst, schermopname, Lettertype, lijn&#10;&#10;Automatisch gegenereerde beschrijving">
            <a:extLst>
              <a:ext uri="{FF2B5EF4-FFF2-40B4-BE49-F238E27FC236}">
                <a16:creationId xmlns:a16="http://schemas.microsoft.com/office/drawing/2014/main" id="{527B88CA-EDED-7F0C-2272-0C14090990A5}"/>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4275" b="4275"/>
          <a:stretch/>
        </p:blipFill>
        <p:spPr/>
      </p:pic>
      <p:sp>
        <p:nvSpPr>
          <p:cNvPr id="19" name="Tekstvak 18">
            <a:extLst>
              <a:ext uri="{FF2B5EF4-FFF2-40B4-BE49-F238E27FC236}">
                <a16:creationId xmlns:a16="http://schemas.microsoft.com/office/drawing/2014/main" id="{D65F1395-8250-388E-521C-AF405EBFA0DE}"/>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309160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Pas de regel van derden toe</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682094"/>
            <a:ext cx="481836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Jullie gaan nu zelf oefenen met de regel van derden:</a:t>
            </a:r>
          </a:p>
          <a:p>
            <a:pPr marL="285750" indent="-285750">
              <a:buFont typeface="Calibri"/>
              <a:buChar char="-"/>
            </a:pPr>
            <a:r>
              <a:rPr lang="nl-NL" sz="1300" dirty="0">
                <a:solidFill>
                  <a:schemeClr val="bg2">
                    <a:lumMod val="10000"/>
                  </a:schemeClr>
                </a:solidFill>
                <a:cs typeface="Poppins"/>
              </a:rPr>
              <a:t>Maak groepjes van 2–4 leerlingen;</a:t>
            </a:r>
          </a:p>
          <a:p>
            <a:pPr marL="285750" indent="-285750">
              <a:buFont typeface="Calibri"/>
              <a:buChar char="-"/>
            </a:pPr>
            <a:r>
              <a:rPr lang="nl-NL" sz="1300" dirty="0">
                <a:solidFill>
                  <a:schemeClr val="bg2">
                    <a:lumMod val="10000"/>
                  </a:schemeClr>
                </a:solidFill>
                <a:cs typeface="Poppins"/>
              </a:rPr>
              <a:t>Zorg dat elke groep een camera heeft </a:t>
            </a:r>
            <a:br>
              <a:rPr lang="nl-NL" sz="1300" dirty="0">
                <a:solidFill>
                  <a:schemeClr val="bg2">
                    <a:lumMod val="10000"/>
                  </a:schemeClr>
                </a:solidFill>
                <a:cs typeface="Poppins"/>
              </a:rPr>
            </a:br>
            <a:r>
              <a:rPr lang="nl-NL" sz="1300" i="1" dirty="0">
                <a:solidFill>
                  <a:schemeClr val="bg2">
                    <a:lumMod val="10000"/>
                  </a:schemeClr>
                </a:solidFill>
                <a:cs typeface="Poppins"/>
              </a:rPr>
              <a:t>(tablet, telefoon, webcam, etc.);</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Stel indien mogelijk hulplijnen regel van derden in  op de camera </a:t>
            </a:r>
            <a:r>
              <a:rPr lang="nl-NL" sz="1300" i="1" dirty="0">
                <a:solidFill>
                  <a:schemeClr val="bg2">
                    <a:lumMod val="10000"/>
                  </a:schemeClr>
                </a:solidFill>
                <a:cs typeface="Poppins"/>
              </a:rPr>
              <a:t>(instructie volgende dia);</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Zorg voor ruimtes waar gefotografeerd mag/kan worden.* </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Maak 3 foto's en pas de regel van derden toe:</a:t>
            </a:r>
          </a:p>
          <a:p>
            <a:pPr marL="265113" lvl="1" indent="-265113">
              <a:buFont typeface="Courier New"/>
              <a:buChar char="o"/>
            </a:pPr>
            <a:r>
              <a:rPr lang="nl-NL" sz="1300" dirty="0">
                <a:solidFill>
                  <a:schemeClr val="bg2">
                    <a:lumMod val="10000"/>
                  </a:schemeClr>
                </a:solidFill>
                <a:cs typeface="Poppins"/>
              </a:rPr>
              <a:t>Maak 1 foto waarin heel duidelijk de </a:t>
            </a:r>
            <a:r>
              <a:rPr lang="nl-NL" sz="1300" b="1" u="sng" dirty="0">
                <a:solidFill>
                  <a:schemeClr val="bg2">
                    <a:lumMod val="10000"/>
                  </a:schemeClr>
                </a:solidFill>
                <a:cs typeface="Poppins"/>
              </a:rPr>
              <a:t>gehele bovenste horizontale lijn</a:t>
            </a:r>
            <a:r>
              <a:rPr lang="nl-NL" sz="1300" dirty="0">
                <a:solidFill>
                  <a:schemeClr val="bg2">
                    <a:lumMod val="10000"/>
                  </a:schemeClr>
                </a:solidFill>
                <a:cs typeface="Poppins"/>
              </a:rPr>
              <a:t> (ooghoogte) gebruikt wordt als compositielijn;</a:t>
            </a:r>
          </a:p>
          <a:p>
            <a:pPr marL="265113" lvl="1" indent="-265113">
              <a:buFont typeface="Courier New"/>
              <a:buChar char="o"/>
            </a:pPr>
            <a:r>
              <a:rPr lang="nl-NL" sz="1300" dirty="0">
                <a:solidFill>
                  <a:schemeClr val="bg2">
                    <a:lumMod val="10000"/>
                  </a:schemeClr>
                </a:solidFill>
                <a:cs typeface="Poppins"/>
              </a:rPr>
              <a:t>Maak 1 foto waarin heel duidelijk het onderwerp in de </a:t>
            </a:r>
            <a:r>
              <a:rPr lang="nl-NL" sz="1300" b="1" u="sng" dirty="0">
                <a:solidFill>
                  <a:schemeClr val="bg2">
                    <a:lumMod val="10000"/>
                  </a:schemeClr>
                </a:solidFill>
                <a:cs typeface="Poppins"/>
              </a:rPr>
              <a:t>linker verticale lijn</a:t>
            </a:r>
            <a:r>
              <a:rPr lang="nl-NL" sz="1300" dirty="0">
                <a:solidFill>
                  <a:schemeClr val="bg2">
                    <a:lumMod val="10000"/>
                  </a:schemeClr>
                </a:solidFill>
                <a:cs typeface="Poppins"/>
              </a:rPr>
              <a:t> staat;</a:t>
            </a:r>
          </a:p>
          <a:p>
            <a:pPr marL="265113" lvl="1" indent="-265113">
              <a:buFont typeface="Courier New"/>
              <a:buChar char="o"/>
            </a:pPr>
            <a:r>
              <a:rPr lang="nl-NL" sz="1300" dirty="0">
                <a:solidFill>
                  <a:schemeClr val="bg2">
                    <a:lumMod val="10000"/>
                  </a:schemeClr>
                </a:solidFill>
                <a:cs typeface="Poppins"/>
              </a:rPr>
              <a:t>Maak 1 foto waarin heel duidelijk het onderwerp op het </a:t>
            </a:r>
            <a:r>
              <a:rPr lang="nl-NL" sz="1300" b="1" u="sng" dirty="0">
                <a:solidFill>
                  <a:schemeClr val="bg2">
                    <a:lumMod val="10000"/>
                  </a:schemeClr>
                </a:solidFill>
                <a:cs typeface="Poppins"/>
              </a:rPr>
              <a:t>kruispunt linksboven</a:t>
            </a:r>
            <a:r>
              <a:rPr lang="nl-NL" sz="1300" dirty="0">
                <a:solidFill>
                  <a:schemeClr val="bg2">
                    <a:lumMod val="10000"/>
                  </a:schemeClr>
                </a:solidFill>
                <a:cs typeface="Poppins"/>
              </a:rPr>
              <a:t> staat.</a:t>
            </a:r>
          </a:p>
          <a:p>
            <a:pPr marL="265113" lvl="1" indent="-265113">
              <a:buFont typeface="Courier New"/>
              <a:buChar char="o"/>
            </a:pPr>
            <a:endParaRPr lang="nl-NL" sz="1300" dirty="0">
              <a:solidFill>
                <a:schemeClr val="bg2">
                  <a:lumMod val="10000"/>
                </a:schemeClr>
              </a:solidFill>
              <a:cs typeface="Poppins"/>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000" i="1" dirty="0">
              <a:solidFill>
                <a:schemeClr val="bg2">
                  <a:lumMod val="10000"/>
                </a:schemeClr>
              </a:solidFill>
              <a:ea typeface="+mn-lt"/>
              <a:cs typeface="+mn-lt"/>
            </a:endParaRPr>
          </a:p>
          <a:p>
            <a:pPr marL="0" lvl="1">
              <a:tabLst>
                <a:tab pos="180975" algn="l"/>
              </a:tabLst>
            </a:pPr>
            <a:r>
              <a:rPr lang="nl-NL" sz="1000" i="1" dirty="0">
                <a:solidFill>
                  <a:schemeClr val="bg2">
                    <a:lumMod val="10000"/>
                  </a:schemeClr>
                </a:solidFill>
                <a:ea typeface="+mn-lt"/>
                <a:cs typeface="+mn-lt"/>
              </a:rPr>
              <a:t>* 	Het gebruik maken van attributen is toegestaan. Je mag dingen 	verplaatsen/ toevoegen in de ruimte om de regel van derden toe te 	passen.</a:t>
            </a:r>
            <a:endParaRPr lang="nl-NL" sz="1000" dirty="0">
              <a:solidFill>
                <a:schemeClr val="bg2">
                  <a:lumMod val="10000"/>
                </a:schemeClr>
              </a:solidFill>
            </a:endParaRPr>
          </a:p>
        </p:txBody>
      </p:sp>
      <p:pic>
        <p:nvPicPr>
          <p:cNvPr id="7" name="Tijdelijke aanduiding voor afbeelding 6" descr="Afbeelding met bakwaren, nagerecht, voedsel, Snack&#10;&#10;Automatisch gegenereerde beschrijving">
            <a:extLst>
              <a:ext uri="{FF2B5EF4-FFF2-40B4-BE49-F238E27FC236}">
                <a16:creationId xmlns:a16="http://schemas.microsoft.com/office/drawing/2014/main" id="{826B98FE-973E-D5B5-76FB-85B9A849E1FD}"/>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707" b="707"/>
          <a:stretch/>
        </p:blipFill>
        <p:spPr/>
      </p:pic>
      <p:sp>
        <p:nvSpPr>
          <p:cNvPr id="8" name="Tekstvak 7">
            <a:extLst>
              <a:ext uri="{FF2B5EF4-FFF2-40B4-BE49-F238E27FC236}">
                <a16:creationId xmlns:a16="http://schemas.microsoft.com/office/drawing/2014/main" id="{54D2EEA8-A676-C18E-AF1D-E9CBC4C36464}"/>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87806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9267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(Android)</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de richtlijnen in Android systemen doe je het makkelijkst vanuit de camera-app:</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Druk op het tandwieltje in het scherm;</a:t>
            </a:r>
          </a:p>
          <a:p>
            <a:pPr marL="285750" indent="-285750">
              <a:buFont typeface="Arial"/>
              <a:buChar char="•"/>
            </a:pPr>
            <a:r>
              <a:rPr lang="nl-NL" sz="1200" dirty="0">
                <a:solidFill>
                  <a:srgbClr val="1E1F20"/>
                </a:solidFill>
                <a:latin typeface="Poppins"/>
                <a:ea typeface="+mn-lt"/>
                <a:cs typeface="+mn-lt"/>
              </a:rPr>
              <a:t>Druk op het tandwieltje van de uitgevouwen camera-instellingen;</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ea typeface="+mn-lt"/>
                <a:cs typeface="+mn-lt"/>
              </a:rPr>
              <a:t>Druk op het tandwieltje van het instelmenu;</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In het instelmenu zet je de ‘Richtlijnen’ op AAN.</a:t>
            </a:r>
          </a:p>
          <a:p>
            <a:pPr marL="285750" indent="-285750">
              <a:buFont typeface="Arial"/>
              <a:buChar char="•"/>
            </a:pPr>
            <a:endParaRPr lang="nl-NL" sz="1200" dirty="0">
              <a:solidFill>
                <a:srgbClr val="1E1F20"/>
              </a:solidFill>
              <a:cs typeface="Poppins"/>
            </a:endParaRPr>
          </a:p>
          <a:p>
            <a:endParaRPr lang="nl-NL" sz="1200" dirty="0">
              <a:solidFill>
                <a:srgbClr val="1E1F20"/>
              </a:solidFill>
              <a:cs typeface="Poppins"/>
            </a:endParaRPr>
          </a:p>
        </p:txBody>
      </p:sp>
      <p:pic>
        <p:nvPicPr>
          <p:cNvPr id="2" name="Afbeelding 1" descr="Android camera instellingen - Mobielefotografie.nl">
            <a:extLst>
              <a:ext uri="{FF2B5EF4-FFF2-40B4-BE49-F238E27FC236}">
                <a16:creationId xmlns:a16="http://schemas.microsoft.com/office/drawing/2014/main" id="{67BC217D-3639-259D-0E3C-46927ED852F7}"/>
              </a:ext>
            </a:extLst>
          </p:cNvPr>
          <p:cNvPicPr>
            <a:picLocks noChangeAspect="1"/>
          </p:cNvPicPr>
          <p:nvPr/>
        </p:nvPicPr>
        <p:blipFill rotWithShape="1">
          <a:blip r:embed="rId2"/>
          <a:srcRect t="7288" r="414" b="3327"/>
          <a:stretch/>
        </p:blipFill>
        <p:spPr>
          <a:xfrm>
            <a:off x="3889882" y="2105985"/>
            <a:ext cx="2458660" cy="3677961"/>
          </a:xfrm>
          <a:prstGeom prst="rect">
            <a:avLst/>
          </a:prstGeom>
        </p:spPr>
      </p:pic>
      <p:pic>
        <p:nvPicPr>
          <p:cNvPr id="6" name="Afbeelding 5" descr="Hulplijnen aanzetten op je mobiele telefoon">
            <a:extLst>
              <a:ext uri="{FF2B5EF4-FFF2-40B4-BE49-F238E27FC236}">
                <a16:creationId xmlns:a16="http://schemas.microsoft.com/office/drawing/2014/main" id="{412F757B-0434-3F45-4264-0B9274484658}"/>
              </a:ext>
            </a:extLst>
          </p:cNvPr>
          <p:cNvPicPr>
            <a:picLocks noChangeAspect="1"/>
          </p:cNvPicPr>
          <p:nvPr/>
        </p:nvPicPr>
        <p:blipFill rotWithShape="1">
          <a:blip r:embed="rId3"/>
          <a:srcRect t="7261" r="4734" b="3204"/>
          <a:stretch/>
        </p:blipFill>
        <p:spPr>
          <a:xfrm>
            <a:off x="7510616" y="2103811"/>
            <a:ext cx="2469023" cy="3684158"/>
          </a:xfrm>
          <a:prstGeom prst="rect">
            <a:avLst/>
          </a:prstGeom>
        </p:spPr>
      </p:pic>
      <p:pic>
        <p:nvPicPr>
          <p:cNvPr id="9" name="Afbeelding 8" descr="Android telefoon (Samsung): tandwieltje in de uitgevouwen camera-instellingen in de camera app.">
            <a:extLst>
              <a:ext uri="{FF2B5EF4-FFF2-40B4-BE49-F238E27FC236}">
                <a16:creationId xmlns:a16="http://schemas.microsoft.com/office/drawing/2014/main" id="{845CB49B-A6CE-6FA6-D8EF-0ADF2328B9BE}"/>
              </a:ext>
            </a:extLst>
          </p:cNvPr>
          <p:cNvPicPr>
            <a:picLocks noChangeAspect="1"/>
          </p:cNvPicPr>
          <p:nvPr/>
        </p:nvPicPr>
        <p:blipFill rotWithShape="1">
          <a:blip r:embed="rId4"/>
          <a:srcRect t="805" r="225" b="2684"/>
          <a:stretch/>
        </p:blipFill>
        <p:spPr>
          <a:xfrm>
            <a:off x="535658" y="2107008"/>
            <a:ext cx="2268192" cy="3677039"/>
          </a:xfrm>
          <a:prstGeom prst="rect">
            <a:avLst/>
          </a:prstGeom>
        </p:spPr>
      </p:pic>
      <p:cxnSp>
        <p:nvCxnSpPr>
          <p:cNvPr id="12" name="Rechte verbindingslijn met pijl 11">
            <a:extLst>
              <a:ext uri="{FF2B5EF4-FFF2-40B4-BE49-F238E27FC236}">
                <a16:creationId xmlns:a16="http://schemas.microsoft.com/office/drawing/2014/main" id="{1F42D6E5-D2F9-B38E-252B-175262B43E46}"/>
              </a:ext>
            </a:extLst>
          </p:cNvPr>
          <p:cNvCxnSpPr>
            <a:cxnSpLocks/>
          </p:cNvCxnSpPr>
          <p:nvPr/>
        </p:nvCxnSpPr>
        <p:spPr>
          <a:xfrm flipV="1">
            <a:off x="2984586" y="391688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D348185-69E9-E5EA-E91E-057F0FC60945}"/>
              </a:ext>
            </a:extLst>
          </p:cNvPr>
          <p:cNvCxnSpPr>
            <a:cxnSpLocks/>
          </p:cNvCxnSpPr>
          <p:nvPr/>
        </p:nvCxnSpPr>
        <p:spPr>
          <a:xfrm flipV="1">
            <a:off x="6564451" y="3916884"/>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90500" y="230456"/>
            <a:ext cx="7899043" cy="6537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(Apple)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het raster bij een iPhone gaat helemaal buiten de camera-app om:</a:t>
            </a:r>
            <a:endParaRPr lang="nl-NL" sz="1200" dirty="0">
              <a:solidFill>
                <a:srgbClr val="1E1F20"/>
              </a:solidFill>
              <a:latin typeface="Poppins"/>
              <a:cs typeface="Poppins"/>
            </a:endParaRPr>
          </a:p>
          <a:p>
            <a:pPr marL="171450" indent="-171450">
              <a:buFont typeface="Arial"/>
              <a:buChar char="•"/>
            </a:pPr>
            <a:r>
              <a:rPr lang="nl-NL" sz="1200" dirty="0">
                <a:solidFill>
                  <a:srgbClr val="1E1F20"/>
                </a:solidFill>
                <a:latin typeface="Poppins"/>
                <a:cs typeface="Poppins"/>
              </a:rPr>
              <a:t>Ga in Instellingen naar Foto’s en Camera;</a:t>
            </a:r>
          </a:p>
          <a:p>
            <a:pPr marL="171450" indent="-171450">
              <a:buFont typeface="Arial"/>
              <a:buChar char="•"/>
            </a:pPr>
            <a:r>
              <a:rPr lang="nl-NL" sz="1200" dirty="0">
                <a:solidFill>
                  <a:srgbClr val="1E1F20"/>
                </a:solidFill>
                <a:latin typeface="Poppins"/>
                <a:cs typeface="Poppins"/>
              </a:rPr>
              <a:t>Zet ‘Raster’ op AAN.</a:t>
            </a:r>
          </a:p>
          <a:p>
            <a:endParaRPr lang="nl-NL" sz="1200" dirty="0">
              <a:solidFill>
                <a:srgbClr val="1E1F20"/>
              </a:solidFill>
              <a:latin typeface="Poppins"/>
              <a:cs typeface="Poppins"/>
            </a:endParaRPr>
          </a:p>
          <a:p>
            <a:endParaRPr lang="nl-NL" sz="1200" dirty="0">
              <a:solidFill>
                <a:srgbClr val="1E1F20"/>
              </a:solidFill>
              <a:cs typeface="Poppins"/>
            </a:endParaRPr>
          </a:p>
        </p:txBody>
      </p:sp>
      <p:pic>
        <p:nvPicPr>
          <p:cNvPr id="3" name="Afbeelding 2" descr="iPhone (IOS): Foto's en Camera in instellingen.">
            <a:extLst>
              <a:ext uri="{FF2B5EF4-FFF2-40B4-BE49-F238E27FC236}">
                <a16:creationId xmlns:a16="http://schemas.microsoft.com/office/drawing/2014/main" id="{FDAE0E49-5880-A7D5-6E03-E412248E9796}"/>
              </a:ext>
            </a:extLst>
          </p:cNvPr>
          <p:cNvPicPr>
            <a:picLocks noChangeAspect="1"/>
          </p:cNvPicPr>
          <p:nvPr/>
        </p:nvPicPr>
        <p:blipFill>
          <a:blip r:embed="rId2"/>
          <a:stretch>
            <a:fillRect/>
          </a:stretch>
        </p:blipFill>
        <p:spPr>
          <a:xfrm>
            <a:off x="535049" y="1714245"/>
            <a:ext cx="2443286" cy="4123447"/>
          </a:xfrm>
          <a:prstGeom prst="rect">
            <a:avLst/>
          </a:prstGeom>
        </p:spPr>
      </p:pic>
      <p:pic>
        <p:nvPicPr>
          <p:cNvPr id="4" name="Afbeelding 3" descr="iPhone (IOS): Raster aan of uit zetten.">
            <a:extLst>
              <a:ext uri="{FF2B5EF4-FFF2-40B4-BE49-F238E27FC236}">
                <a16:creationId xmlns:a16="http://schemas.microsoft.com/office/drawing/2014/main" id="{97D37355-CFB7-D793-6643-E92B04E2657A}"/>
              </a:ext>
            </a:extLst>
          </p:cNvPr>
          <p:cNvPicPr>
            <a:picLocks noChangeAspect="1"/>
          </p:cNvPicPr>
          <p:nvPr/>
        </p:nvPicPr>
        <p:blipFill>
          <a:blip r:embed="rId3"/>
          <a:stretch>
            <a:fillRect/>
          </a:stretch>
        </p:blipFill>
        <p:spPr>
          <a:xfrm>
            <a:off x="4173224" y="1714244"/>
            <a:ext cx="2413606" cy="4114799"/>
          </a:xfrm>
          <a:prstGeom prst="rect">
            <a:avLst/>
          </a:prstGeom>
        </p:spPr>
      </p:pic>
      <p:cxnSp>
        <p:nvCxnSpPr>
          <p:cNvPr id="7" name="Rechte verbindingslijn met pijl 6">
            <a:extLst>
              <a:ext uri="{FF2B5EF4-FFF2-40B4-BE49-F238E27FC236}">
                <a16:creationId xmlns:a16="http://schemas.microsoft.com/office/drawing/2014/main" id="{C2DBC712-BDA8-6A98-E163-16C3C188645A}"/>
              </a:ext>
            </a:extLst>
          </p:cNvPr>
          <p:cNvCxnSpPr>
            <a:cxnSpLocks/>
          </p:cNvCxnSpPr>
          <p:nvPr/>
        </p:nvCxnSpPr>
        <p:spPr>
          <a:xfrm flipV="1">
            <a:off x="3199377" y="3456616"/>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731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(Overige)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is vaak erg simpel om de instelling te vinden om 'hulplijnen' of 'raster' aan te zetten bij een digitale camera.</a:t>
            </a:r>
            <a:endParaRPr lang="nl-NL" sz="1200" dirty="0">
              <a:solidFill>
                <a:srgbClr val="1E1F20"/>
              </a:solidFill>
              <a:latin typeface="Poppins"/>
              <a:cs typeface="Poppins"/>
            </a:endParaRPr>
          </a:p>
          <a:p>
            <a:pPr marL="285750" indent="-285750">
              <a:buFont typeface="Arial,Sans-Serif"/>
              <a:buChar char="•"/>
            </a:pPr>
            <a:r>
              <a:rPr lang="nl-NL" sz="1200" dirty="0">
                <a:solidFill>
                  <a:srgbClr val="1E1F20"/>
                </a:solidFill>
                <a:latin typeface="Poppins"/>
                <a:cs typeface="Arial"/>
              </a:rPr>
              <a:t>Ga naar Google;</a:t>
            </a:r>
            <a:endParaRPr lang="en-US" sz="1200" dirty="0">
              <a:solidFill>
                <a:srgbClr val="3F5060"/>
              </a:solidFill>
              <a:latin typeface="Poppins"/>
              <a:cs typeface="Arial"/>
            </a:endParaRPr>
          </a:p>
          <a:p>
            <a:pPr marL="285750" indent="-285750">
              <a:buFont typeface="Arial,Sans-Serif"/>
              <a:buChar char="•"/>
            </a:pPr>
            <a:r>
              <a:rPr lang="nl-NL" sz="1200" dirty="0">
                <a:solidFill>
                  <a:srgbClr val="1E1F20"/>
                </a:solidFill>
                <a:latin typeface="Poppins"/>
                <a:cs typeface="Arial"/>
              </a:rPr>
              <a:t>Typ de zoekterm: hulplijnen raster + apparaat type (bijvoorbeeld Canon EOS 2000D).</a:t>
            </a:r>
            <a:endParaRPr lang="en-US" sz="1200" dirty="0">
              <a:solidFill>
                <a:srgbClr val="3F5060"/>
              </a:solidFill>
              <a:latin typeface="Poppins"/>
              <a:cs typeface="Arial"/>
            </a:endParaRPr>
          </a:p>
          <a:p>
            <a:pPr marL="285750" indent="-285750">
              <a:buFont typeface="Arial"/>
              <a:buChar char="•"/>
            </a:pPr>
            <a:endParaRPr lang="nl-NL" sz="1200" dirty="0">
              <a:solidFill>
                <a:srgbClr val="3F5060"/>
              </a:solidFill>
              <a:ea typeface="+mn-lt"/>
              <a:cs typeface="+mn-lt"/>
            </a:endParaRPr>
          </a:p>
          <a:p>
            <a:pPr marL="285750" indent="-285750">
              <a:buFont typeface="Arial"/>
              <a:buChar char="•"/>
            </a:pPr>
            <a:endParaRPr lang="nl-NL" sz="1200" dirty="0">
              <a:solidFill>
                <a:srgbClr val="1E1F20"/>
              </a:solidFill>
              <a:latin typeface="Poppins"/>
              <a:cs typeface="Poppins"/>
            </a:endParaRPr>
          </a:p>
          <a:p>
            <a:endParaRPr lang="nl-NL" sz="1200" dirty="0">
              <a:solidFill>
                <a:srgbClr val="1E1F20"/>
              </a:solidFill>
              <a:cs typeface="Poppins"/>
            </a:endParaRPr>
          </a:p>
        </p:txBody>
      </p:sp>
    </p:spTree>
    <p:extLst>
      <p:ext uri="{BB962C8B-B14F-4D97-AF65-F5344CB8AC3E}">
        <p14:creationId xmlns:p14="http://schemas.microsoft.com/office/powerpoint/2010/main" val="28622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056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gulden snede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116138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Een</a:t>
            </a:r>
            <a:r>
              <a:rPr lang="nl-NL" sz="1200" dirty="0">
                <a:solidFill>
                  <a:schemeClr val="bg2">
                    <a:lumMod val="10000"/>
                  </a:schemeClr>
                </a:solidFill>
                <a:latin typeface="Poppins"/>
                <a:ea typeface="+mn-lt"/>
                <a:cs typeface="Poppins"/>
              </a:rPr>
              <a:t> andere veel gebruikte compositieregel heet 'De gulden snede'. De gulden snede wordt gezien als een schuine lijn of spiraal die van de ene kant in het beeld naar de andere kant van het beeld loopt. </a:t>
            </a:r>
            <a:r>
              <a:rPr lang="nl-NL" sz="1200" dirty="0">
                <a:solidFill>
                  <a:schemeClr val="bg2">
                    <a:lumMod val="10000"/>
                  </a:schemeClr>
                </a:solidFill>
                <a:cs typeface="Poppins"/>
              </a:rPr>
              <a:t>Bij de gulden snede wordt langs de lijn het beeld opgedeeld in 'blokken' van groot naar klein. Bij perfecte toepassing zijn kleuren, licht en onderwerp netjes verdeeld in al deze 'blokken'. Onderstaand enkele afbeeldingen met de gulden snede.</a:t>
            </a:r>
            <a:endParaRPr lang="nl-NL" dirty="0">
              <a:solidFill>
                <a:schemeClr val="bg2">
                  <a:lumMod val="10000"/>
                </a:schemeClr>
              </a:solidFill>
            </a:endParaRPr>
          </a:p>
          <a:p>
            <a:endParaRPr lang="nl-NL" sz="1200" dirty="0">
              <a:solidFill>
                <a:schemeClr val="bg2">
                  <a:lumMod val="10000"/>
                </a:schemeClr>
              </a:solidFill>
              <a:cs typeface="Poppins"/>
            </a:endParaRPr>
          </a:p>
          <a:p>
            <a:r>
              <a:rPr lang="nl-NL" sz="1200" i="1" dirty="0">
                <a:solidFill>
                  <a:schemeClr val="bg2">
                    <a:lumMod val="10000"/>
                  </a:schemeClr>
                </a:solidFill>
                <a:cs typeface="Poppins"/>
              </a:rPr>
              <a:t>Wil je meer of grotere voorbeelden zien? Google dan de term 'gulden snede fotografie' of 'golden ratio </a:t>
            </a:r>
            <a:r>
              <a:rPr lang="nl-NL" sz="1200" i="1" dirty="0" err="1">
                <a:solidFill>
                  <a:schemeClr val="bg2">
                    <a:lumMod val="10000"/>
                  </a:schemeClr>
                </a:solidFill>
                <a:cs typeface="Poppins"/>
              </a:rPr>
              <a:t>photography</a:t>
            </a:r>
            <a:r>
              <a:rPr lang="nl-NL" sz="1200" i="1" dirty="0">
                <a:solidFill>
                  <a:schemeClr val="bg2">
                    <a:lumMod val="10000"/>
                  </a:schemeClr>
                </a:solidFill>
                <a:cs typeface="Poppins"/>
              </a:rPr>
              <a:t>' in Google afbeeldingen.</a:t>
            </a:r>
            <a:endParaRPr lang="nl-NL" i="1" dirty="0">
              <a:solidFill>
                <a:schemeClr val="bg2">
                  <a:lumMod val="10000"/>
                </a:schemeClr>
              </a:solidFill>
              <a:cs typeface="Poppins"/>
            </a:endParaRPr>
          </a:p>
        </p:txBody>
      </p:sp>
      <p:pic>
        <p:nvPicPr>
          <p:cNvPr id="3" name="Afbeelding 2" descr="The GOLDEN SPIRAL in Photography - YouTube">
            <a:extLst>
              <a:ext uri="{FF2B5EF4-FFF2-40B4-BE49-F238E27FC236}">
                <a16:creationId xmlns:a16="http://schemas.microsoft.com/office/drawing/2014/main" id="{00F56E3C-8073-8814-5AE4-CFFE7A0BA361}"/>
              </a:ext>
            </a:extLst>
          </p:cNvPr>
          <p:cNvPicPr>
            <a:picLocks noChangeAspect="1"/>
          </p:cNvPicPr>
          <p:nvPr/>
        </p:nvPicPr>
        <p:blipFill>
          <a:blip r:embed="rId2"/>
          <a:stretch>
            <a:fillRect/>
          </a:stretch>
        </p:blipFill>
        <p:spPr>
          <a:xfrm>
            <a:off x="305823" y="2534737"/>
            <a:ext cx="3945012" cy="2218109"/>
          </a:xfrm>
          <a:prstGeom prst="rect">
            <a:avLst/>
          </a:prstGeom>
        </p:spPr>
      </p:pic>
      <p:pic>
        <p:nvPicPr>
          <p:cNvPr id="4" name="Afbeelding 3" descr="The Golden Ratio Applied to Photographic Composition">
            <a:extLst>
              <a:ext uri="{FF2B5EF4-FFF2-40B4-BE49-F238E27FC236}">
                <a16:creationId xmlns:a16="http://schemas.microsoft.com/office/drawing/2014/main" id="{DDF57FF7-3AC2-23B8-2F7B-5D569756EBC3}"/>
              </a:ext>
            </a:extLst>
          </p:cNvPr>
          <p:cNvPicPr>
            <a:picLocks noChangeAspect="1"/>
          </p:cNvPicPr>
          <p:nvPr/>
        </p:nvPicPr>
        <p:blipFill>
          <a:blip r:embed="rId3"/>
          <a:stretch>
            <a:fillRect/>
          </a:stretch>
        </p:blipFill>
        <p:spPr>
          <a:xfrm>
            <a:off x="4637460" y="2536553"/>
            <a:ext cx="3489857" cy="2209363"/>
          </a:xfrm>
          <a:prstGeom prst="rect">
            <a:avLst/>
          </a:prstGeom>
        </p:spPr>
      </p:pic>
      <p:pic>
        <p:nvPicPr>
          <p:cNvPr id="5" name="Afbeelding 4" descr="How To Use the Golden Ratio To Improve Your Photography - Apogee Photo  Magazine">
            <a:extLst>
              <a:ext uri="{FF2B5EF4-FFF2-40B4-BE49-F238E27FC236}">
                <a16:creationId xmlns:a16="http://schemas.microsoft.com/office/drawing/2014/main" id="{D5C0F5FB-ADA4-E542-2E0C-1884D469B9A0}"/>
              </a:ext>
            </a:extLst>
          </p:cNvPr>
          <p:cNvPicPr>
            <a:picLocks noChangeAspect="1"/>
          </p:cNvPicPr>
          <p:nvPr/>
        </p:nvPicPr>
        <p:blipFill>
          <a:blip r:embed="rId4"/>
          <a:stretch>
            <a:fillRect/>
          </a:stretch>
        </p:blipFill>
        <p:spPr>
          <a:xfrm>
            <a:off x="8473031" y="2536485"/>
            <a:ext cx="3331319" cy="2214613"/>
          </a:xfrm>
          <a:prstGeom prst="rect">
            <a:avLst/>
          </a:prstGeom>
        </p:spPr>
      </p:pic>
    </p:spTree>
    <p:extLst>
      <p:ext uri="{BB962C8B-B14F-4D97-AF65-F5344CB8AC3E}">
        <p14:creationId xmlns:p14="http://schemas.microsoft.com/office/powerpoint/2010/main" val="16742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Pas de gulden snede toe</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De gulden snede is vele malen moeilijker toe te passen dan de regel van derden.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Lukt het jullie om de gulden snede toe te passen?</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Maak met je groep 1 foto waarin je de gulden snede toepast.</a:t>
            </a:r>
          </a:p>
        </p:txBody>
      </p:sp>
      <p:pic>
        <p:nvPicPr>
          <p:cNvPr id="15" name="Tijdelijke aanduiding voor afbeelding 14" descr="Afbeelding met sneeuw, winter, kleding, hemel&#10;&#10;Automatisch gegenereerde beschrijving">
            <a:extLst>
              <a:ext uri="{FF2B5EF4-FFF2-40B4-BE49-F238E27FC236}">
                <a16:creationId xmlns:a16="http://schemas.microsoft.com/office/drawing/2014/main" id="{B47D7F49-C139-367D-B53C-3C85180E9614}"/>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518" r="1518"/>
          <a:stretch/>
        </p:blipFill>
        <p:spPr/>
      </p:pic>
      <p:sp>
        <p:nvSpPr>
          <p:cNvPr id="16" name="Tekstvak 15">
            <a:extLst>
              <a:ext uri="{FF2B5EF4-FFF2-40B4-BE49-F238E27FC236}">
                <a16:creationId xmlns:a16="http://schemas.microsoft.com/office/drawing/2014/main" id="{B55EBFC0-53B4-EDC5-5431-8D12284B8B2E}"/>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35452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893647"/>
          </a:xfrm>
          <a:prstGeom prst="rect">
            <a:avLst/>
          </a:prstGeom>
          <a:noFill/>
        </p:spPr>
        <p:txBody>
          <a:bodyPr wrap="square" lIns="91440" tIns="45720" rIns="91440" bIns="45720" rtlCol="0" anchor="t">
            <a:spAutoFit/>
          </a:bodyPr>
          <a:lstStyle/>
          <a:p>
            <a:r>
              <a:rPr lang="nl-NL" sz="1300" dirty="0">
                <a:solidFill>
                  <a:srgbClr val="030202"/>
                </a:solidFill>
                <a:latin typeface="Poppins"/>
                <a:ea typeface="+mn-lt"/>
                <a:cs typeface="+mn-lt"/>
              </a:rPr>
              <a:t>Hoi allemaal,</a:t>
            </a:r>
          </a:p>
          <a:p>
            <a:endParaRPr lang="nl-NL" sz="1300" dirty="0">
              <a:solidFill>
                <a:srgbClr val="030202"/>
              </a:solidFill>
              <a:latin typeface="Poppins"/>
              <a:ea typeface="+mn-lt"/>
              <a:cs typeface="+mn-lt"/>
            </a:endParaRPr>
          </a:p>
          <a:p>
            <a:r>
              <a:rPr lang="nl-NL" sz="1300" dirty="0">
                <a:solidFill>
                  <a:srgbClr val="030202"/>
                </a:solidFill>
                <a:latin typeface="Poppins"/>
                <a:cs typeface="Poppins"/>
              </a:rPr>
              <a:t>Ik heb supergoed nieuws! Vorige week was ik nog erg aan het twijfelen over welke telefoon ik zou nemen, maar ik heb de knoop doorgehakt. Yeah!!! Ik heb eindelijk mijn eigen mobiele telefoon!! </a:t>
            </a:r>
            <a:r>
              <a:rPr lang="nl-NL" sz="1300" dirty="0" err="1">
                <a:solidFill>
                  <a:srgbClr val="030202"/>
                </a:solidFill>
                <a:latin typeface="Poppins"/>
                <a:cs typeface="Poppins"/>
              </a:rPr>
              <a:t>Sooo</a:t>
            </a:r>
            <a:r>
              <a:rPr lang="nl-NL" sz="1300" dirty="0">
                <a:solidFill>
                  <a:srgbClr val="030202"/>
                </a:solidFill>
                <a:latin typeface="Poppins"/>
                <a:cs typeface="Poppins"/>
              </a:rPr>
              <a:t> </a:t>
            </a:r>
            <a:r>
              <a:rPr lang="nl-NL" sz="1300" dirty="0" err="1">
                <a:solidFill>
                  <a:srgbClr val="030202"/>
                </a:solidFill>
                <a:latin typeface="Poppins"/>
                <a:cs typeface="Poppins"/>
              </a:rPr>
              <a:t>excited</a:t>
            </a:r>
            <a:r>
              <a:rPr lang="nl-NL" sz="1300" dirty="0">
                <a:solidFill>
                  <a:srgbClr val="030202"/>
                </a:solidFill>
                <a:latin typeface="Poppins"/>
                <a:cs typeface="Poppins"/>
              </a:rPr>
              <a:t>!!</a:t>
            </a:r>
            <a:endParaRPr lang="nl-NL" dirty="0"/>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de week heb ik natuurlijk meteen alle features uitgeprobeerd en jeetje, wat is de camera van mijn telefoon geweldig. Er zitten allemaal hulpmiddelen bij die ervoor zorgen dat ik echt heel simpel de mooiste foto's kan maken. Laatst maakte ik mij dus erg zorgen over het maken van foto's in de natuur en dat ik daarvoor moest gaan betalen. Gelukkig was dat niet het geval en kan ik met mijn telefoon lekker veel kiekjes in de natuur maken.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Foto's maken vind ik erg leuk en het was paasweekend, dus had ik extra de tijd voor om op pad te gaan met mijn nieuwe telefoon. Met de superzoom heb ik een prachtige foto gemaakt van een lieveheersbeestje op een nat bloemblad en met de panoramafunctie kon ik de opkomende zon boven het weiland haarscherp vastleggen.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wist eerst eigenlijk helemaal niet waar ik foto's van moest maken, maar ik las dat de winnaars van de World Nature </a:t>
            </a:r>
            <a:r>
              <a:rPr lang="nl-NL" sz="1300" dirty="0" err="1">
                <a:solidFill>
                  <a:srgbClr val="030202"/>
                </a:solidFill>
                <a:latin typeface="Poppins"/>
                <a:ea typeface="+mn-lt"/>
                <a:cs typeface="+mn-lt"/>
              </a:rPr>
              <a:t>Photography</a:t>
            </a:r>
            <a:r>
              <a:rPr lang="nl-NL" sz="1300" dirty="0">
                <a:solidFill>
                  <a:srgbClr val="030202"/>
                </a:solidFill>
                <a:latin typeface="Poppins"/>
                <a:ea typeface="+mn-lt"/>
                <a:cs typeface="+mn-lt"/>
              </a:rPr>
              <a:t> </a:t>
            </a:r>
            <a:r>
              <a:rPr lang="nl-NL" sz="1300" dirty="0" err="1">
                <a:solidFill>
                  <a:srgbClr val="030202"/>
                </a:solidFill>
                <a:latin typeface="Poppins"/>
                <a:ea typeface="+mn-lt"/>
                <a:cs typeface="+mn-lt"/>
              </a:rPr>
              <a:t>Awards</a:t>
            </a:r>
            <a:r>
              <a:rPr lang="nl-NL" sz="1300" dirty="0">
                <a:solidFill>
                  <a:srgbClr val="030202"/>
                </a:solidFill>
                <a:latin typeface="Poppins"/>
                <a:ea typeface="+mn-lt"/>
                <a:cs typeface="+mn-lt"/>
              </a:rPr>
              <a:t> bekend gemaakt waren. Die foto's waren zo mooi dat ik meteen geïnspireerd was om zelf foto's te maken. Ik vind dat altijd superhandig, als ik even niet weet wat ik moet doen dan ga ik altijd kijken naar wat anderen gemaakt hebben. Dan krijg ik vaak ideeën om zelf iets te maken. Doe jij dat ook weleens?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Presenteer de resultaten</a:t>
            </a:r>
            <a:endParaRPr lang="nl-NL" dirty="0"/>
          </a:p>
        </p:txBody>
      </p:sp>
      <p:sp>
        <p:nvSpPr>
          <p:cNvPr id="7" name="Tekstvak 6">
            <a:extLst>
              <a:ext uri="{FF2B5EF4-FFF2-40B4-BE49-F238E27FC236}">
                <a16:creationId xmlns:a16="http://schemas.microsoft.com/office/drawing/2014/main" id="{01040B35-70B7-4C31-6342-08C2BC9A76B7}"/>
              </a:ext>
            </a:extLst>
          </p:cNvPr>
          <p:cNvSpPr txBox="1"/>
          <p:nvPr/>
        </p:nvSpPr>
        <p:spPr>
          <a:xfrm>
            <a:off x="190500" y="942974"/>
            <a:ext cx="944764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Er zijn vast veel mooie foto's gemaakt. Presenteer de gemaakte foto's klassikaal of in kleine groepjes aan elkaar.</a:t>
            </a:r>
          </a:p>
        </p:txBody>
      </p:sp>
      <p:pic>
        <p:nvPicPr>
          <p:cNvPr id="9" name="Afbeelding 8" descr="Afbeelding met vogel, buitenshuis, wolk, hemel&#10;&#10;Automatisch gegenereerde beschrijving">
            <a:extLst>
              <a:ext uri="{FF2B5EF4-FFF2-40B4-BE49-F238E27FC236}">
                <a16:creationId xmlns:a16="http://schemas.microsoft.com/office/drawing/2014/main" id="{B1822DD2-57EF-1B27-63CA-AB84A70CFA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4698" y="1553362"/>
            <a:ext cx="2940606" cy="1948513"/>
          </a:xfrm>
          <a:prstGeom prst="rect">
            <a:avLst/>
          </a:prstGeom>
        </p:spPr>
      </p:pic>
      <p:pic>
        <p:nvPicPr>
          <p:cNvPr id="12" name="Afbeelding 11" descr="Afbeelding met buitenshuis, zoogdier, nijlpaard, water&#10;&#10;Automatisch gegenereerde beschrijving">
            <a:extLst>
              <a:ext uri="{FF2B5EF4-FFF2-40B4-BE49-F238E27FC236}">
                <a16:creationId xmlns:a16="http://schemas.microsoft.com/office/drawing/2014/main" id="{5CD87B77-FD7E-8E6A-0418-9208AE2D7F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5695" y="3419698"/>
            <a:ext cx="2993025" cy="1992644"/>
          </a:xfrm>
          <a:prstGeom prst="rect">
            <a:avLst/>
          </a:prstGeom>
        </p:spPr>
      </p:pic>
      <p:pic>
        <p:nvPicPr>
          <p:cNvPr id="15" name="Afbeelding 14" descr="Afbeelding met zwemmen, Maritieme biologie, onderwater, Zeezoogdier&#10;&#10;Automatisch gegenereerde beschrijving">
            <a:extLst>
              <a:ext uri="{FF2B5EF4-FFF2-40B4-BE49-F238E27FC236}">
                <a16:creationId xmlns:a16="http://schemas.microsoft.com/office/drawing/2014/main" id="{A8A357C1-01BF-6437-D77A-0717FADBA35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40046" y="3699919"/>
            <a:ext cx="3003253" cy="1989640"/>
          </a:xfrm>
          <a:prstGeom prst="rect">
            <a:avLst/>
          </a:prstGeom>
        </p:spPr>
      </p:pic>
      <p:pic>
        <p:nvPicPr>
          <p:cNvPr id="18" name="Afbeelding 17" descr="Afbeelding met boom, landschap, winter, buitenshuis&#10;&#10;Automatisch gegenereerde beschrijving">
            <a:extLst>
              <a:ext uri="{FF2B5EF4-FFF2-40B4-BE49-F238E27FC236}">
                <a16:creationId xmlns:a16="http://schemas.microsoft.com/office/drawing/2014/main" id="{A9C34312-0EE0-2DEA-9E39-383B53D8DB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742737" y="1448056"/>
            <a:ext cx="4096391" cy="2156615"/>
          </a:xfrm>
          <a:prstGeom prst="rect">
            <a:avLst/>
          </a:prstGeom>
        </p:spPr>
      </p:pic>
      <p:pic>
        <p:nvPicPr>
          <p:cNvPr id="21" name="Afbeelding 20" descr="Afbeelding met zoogdier, katachtige, fauna, Katachtigen&#10;&#10;Automatisch gegenereerde beschrijving">
            <a:extLst>
              <a:ext uri="{FF2B5EF4-FFF2-40B4-BE49-F238E27FC236}">
                <a16:creationId xmlns:a16="http://schemas.microsoft.com/office/drawing/2014/main" id="{76F7D61E-31E5-65CC-6B47-CE09033A5DB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558825" y="3007726"/>
            <a:ext cx="3533840" cy="1896051"/>
          </a:xfrm>
          <a:prstGeom prst="rect">
            <a:avLst/>
          </a:prstGeom>
        </p:spPr>
      </p:pic>
      <p:pic>
        <p:nvPicPr>
          <p:cNvPr id="24" name="Afbeelding 23" descr="Afbeelding met vogel, zangvogel, hemel, veer&#10;&#10;Automatisch gegenereerde beschrijving">
            <a:extLst>
              <a:ext uri="{FF2B5EF4-FFF2-40B4-BE49-F238E27FC236}">
                <a16:creationId xmlns:a16="http://schemas.microsoft.com/office/drawing/2014/main" id="{35F15B4B-5B80-FDFA-D0D8-034A348336B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5344" y="1551653"/>
            <a:ext cx="3963424" cy="1678369"/>
          </a:xfrm>
          <a:prstGeom prst="rect">
            <a:avLst/>
          </a:prstGeom>
        </p:spPr>
      </p:pic>
      <p:pic>
        <p:nvPicPr>
          <p:cNvPr id="27" name="Afbeelding 26" descr="Afbeelding met vogel, hemel, buitenshuis, wazig&#10;&#10;Automatisch gegenereerde beschrijving">
            <a:extLst>
              <a:ext uri="{FF2B5EF4-FFF2-40B4-BE49-F238E27FC236}">
                <a16:creationId xmlns:a16="http://schemas.microsoft.com/office/drawing/2014/main" id="{5BE4C49C-EB90-822C-F0F8-9B3AB451F430}"/>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9499428" y="4122599"/>
            <a:ext cx="2679786" cy="1430668"/>
          </a:xfrm>
          <a:prstGeom prst="rect">
            <a:avLst/>
          </a:prstGeom>
        </p:spPr>
      </p:pic>
    </p:spTree>
    <p:extLst>
      <p:ext uri="{BB962C8B-B14F-4D97-AF65-F5344CB8AC3E}">
        <p14:creationId xmlns:p14="http://schemas.microsoft.com/office/powerpoint/2010/main" val="406414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547614"/>
          </a:xfrm>
        </p:spPr>
        <p:txBody>
          <a:bodyPr vert="horz" lIns="91440" tIns="45720" rIns="91440" bIns="45720" rtlCol="0" anchor="t">
            <a:normAutofit/>
          </a:bodyPr>
          <a:lstStyle/>
          <a:p>
            <a:r>
              <a:rPr lang="nl-NL" dirty="0">
                <a:cs typeface="Poppins"/>
              </a:rPr>
              <a:t>Portretrecht</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469317" cy="3754874"/>
          </a:xfrm>
          <a:prstGeom prst="rect">
            <a:avLst/>
          </a:prstGeom>
          <a:noFill/>
        </p:spPr>
        <p:txBody>
          <a:bodyPr wrap="square" lIns="91440" tIns="45720" rIns="91440" bIns="45720" rtlCol="0" anchor="t">
            <a:spAutoFit/>
          </a:bodyPr>
          <a:lstStyle/>
          <a:p>
            <a:r>
              <a:rPr lang="nl-NL" sz="1400" dirty="0">
                <a:solidFill>
                  <a:schemeClr val="bg1"/>
                </a:solidFill>
                <a:cs typeface="Poppins"/>
              </a:rPr>
              <a:t>Iedereen die afgebeeld wordt heeft portretrecht. Portretrecht houdt in dat als jij op een foto of kunstwerk afgebeeld staat, jij toestemming moet geven voor publicatie. Vaak is vooraf toestemming gegeven maar het kan ook zijn dat jij op een openbare plek bent waar foto's gemaakt worden, bijvoorbeeld de straat. </a:t>
            </a:r>
          </a:p>
          <a:p>
            <a:endParaRPr lang="nl-NL" sz="1400" dirty="0">
              <a:solidFill>
                <a:schemeClr val="bg1"/>
              </a:solidFill>
              <a:cs typeface="Poppins"/>
            </a:endParaRPr>
          </a:p>
          <a:p>
            <a:r>
              <a:rPr lang="nl-NL" sz="1400" dirty="0">
                <a:solidFill>
                  <a:schemeClr val="bg1"/>
                </a:solidFill>
                <a:cs typeface="Poppins"/>
              </a:rPr>
              <a:t>Een fotograaf hoeft op openbare plaatsen niet te vragen om toestemming. Jij, als afgebeelde persoon, moet dan zelf aangeven dat je gebruik wilt maken van het portretrecht; je wilt onherkenbaar afgebeeld worden of geeft aan dat niks met jou erop gepubliceerd mag worden. Dit levert soms lastige situaties op. Wat als jij op een </a:t>
            </a:r>
            <a:r>
              <a:rPr lang="nl-NL" sz="1400" dirty="0" err="1">
                <a:solidFill>
                  <a:schemeClr val="bg1"/>
                </a:solidFill>
                <a:cs typeface="Poppins"/>
              </a:rPr>
              <a:t>TikTok</a:t>
            </a:r>
            <a:r>
              <a:rPr lang="nl-NL" sz="1400" dirty="0">
                <a:solidFill>
                  <a:schemeClr val="bg1"/>
                </a:solidFill>
                <a:cs typeface="Poppins"/>
              </a:rPr>
              <a:t> video staat van een Japanse toerist en daar pas achter komt als de video </a:t>
            </a:r>
            <a:r>
              <a:rPr lang="nl-NL" sz="1400" dirty="0" err="1">
                <a:solidFill>
                  <a:schemeClr val="bg1"/>
                </a:solidFill>
                <a:cs typeface="Poppins"/>
              </a:rPr>
              <a:t>viral</a:t>
            </a:r>
            <a:r>
              <a:rPr lang="nl-NL" sz="1400" dirty="0">
                <a:solidFill>
                  <a:schemeClr val="bg1"/>
                </a:solidFill>
                <a:cs typeface="Poppins"/>
              </a:rPr>
              <a:t> gaat?</a:t>
            </a:r>
          </a:p>
          <a:p>
            <a:endParaRPr lang="nl-NL" sz="1400" dirty="0">
              <a:solidFill>
                <a:schemeClr val="bg1"/>
              </a:solidFill>
              <a:cs typeface="Poppins"/>
            </a:endParaRPr>
          </a:p>
          <a:p>
            <a:r>
              <a:rPr lang="nl-NL" sz="1400" dirty="0">
                <a:solidFill>
                  <a:schemeClr val="bg1"/>
                </a:solidFill>
                <a:cs typeface="Poppins"/>
              </a:rPr>
              <a:t>Wat vind jij van het portretrecht? </a:t>
            </a:r>
            <a:br>
              <a:rPr lang="nl-NL" sz="1400" dirty="0">
                <a:solidFill>
                  <a:schemeClr val="bg1"/>
                </a:solidFill>
                <a:cs typeface="Poppins"/>
              </a:rPr>
            </a:br>
            <a:r>
              <a:rPr lang="nl-NL" sz="1400" dirty="0">
                <a:solidFill>
                  <a:schemeClr val="bg1"/>
                </a:solidFill>
                <a:cs typeface="Poppins"/>
              </a:rPr>
              <a:t>Is het goed dat dit bestaat? </a:t>
            </a:r>
            <a:br>
              <a:rPr lang="nl-NL" sz="1400" dirty="0">
                <a:solidFill>
                  <a:schemeClr val="bg1"/>
                </a:solidFill>
                <a:cs typeface="Poppins"/>
              </a:rPr>
            </a:br>
            <a:r>
              <a:rPr lang="nl-NL" sz="1400" dirty="0">
                <a:solidFill>
                  <a:schemeClr val="bg1"/>
                </a:solidFill>
                <a:cs typeface="Poppins"/>
              </a:rPr>
              <a:t>Moet portretrecht strenger worden of is het toch niet te handhaven?</a:t>
            </a:r>
          </a:p>
        </p:txBody>
      </p:sp>
      <p:pic>
        <p:nvPicPr>
          <p:cNvPr id="4" name="Afbeelding 3" descr="Afbeelding met kleding, persoon, top, schouder&#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2656" y="964644"/>
            <a:ext cx="5057841" cy="2842160"/>
          </a:xfrm>
          <a:prstGeom prst="rect">
            <a:avLst/>
          </a:prstGeom>
        </p:spPr>
      </p:pic>
      <p:sp>
        <p:nvSpPr>
          <p:cNvPr id="6" name="Tekstvak 5">
            <a:extLst>
              <a:ext uri="{FF2B5EF4-FFF2-40B4-BE49-F238E27FC236}">
                <a16:creationId xmlns:a16="http://schemas.microsoft.com/office/drawing/2014/main" id="{58FE80CD-8064-25F0-EB85-31ADAD13DA2C}"/>
              </a:ext>
            </a:extLst>
          </p:cNvPr>
          <p:cNvSpPr txBox="1"/>
          <p:nvPr/>
        </p:nvSpPr>
        <p:spPr>
          <a:xfrm>
            <a:off x="6847771" y="3903971"/>
            <a:ext cx="5052726" cy="363528"/>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2980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03638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World Nature </a:t>
            </a:r>
            <a:r>
              <a:rPr lang="nl-NL" dirty="0" err="1">
                <a:solidFill>
                  <a:schemeClr val="accent1"/>
                </a:solidFill>
                <a:ea typeface="+mj-lt"/>
                <a:cs typeface="+mj-lt"/>
              </a:rPr>
              <a:t>Photographer</a:t>
            </a:r>
            <a:r>
              <a:rPr lang="nl-NL" dirty="0">
                <a:solidFill>
                  <a:schemeClr val="accent1"/>
                </a:solidFill>
                <a:ea typeface="+mj-lt"/>
                <a:cs typeface="+mj-lt"/>
              </a:rPr>
              <a:t> of </a:t>
            </a:r>
            <a:r>
              <a:rPr lang="nl-NL" dirty="0" err="1">
                <a:solidFill>
                  <a:schemeClr val="accent1"/>
                </a:solidFill>
                <a:ea typeface="+mj-lt"/>
                <a:cs typeface="+mj-lt"/>
              </a:rPr>
              <a:t>the</a:t>
            </a:r>
            <a:r>
              <a:rPr lang="nl-NL" dirty="0">
                <a:solidFill>
                  <a:schemeClr val="accent1"/>
                </a:solidFill>
                <a:ea typeface="+mj-lt"/>
                <a:cs typeface="+mj-lt"/>
              </a:rPr>
              <a:t> </a:t>
            </a:r>
            <a:r>
              <a:rPr lang="nl-NL" dirty="0" err="1">
                <a:solidFill>
                  <a:schemeClr val="accent1"/>
                </a:solidFill>
                <a:ea typeface="+mj-lt"/>
                <a:cs typeface="+mj-lt"/>
              </a:rPr>
              <a:t>Year</a:t>
            </a:r>
            <a:r>
              <a:rPr lang="nl-NL" dirty="0">
                <a:solidFill>
                  <a:schemeClr val="accent1"/>
                </a:solidFill>
                <a:ea typeface="+mj-lt"/>
                <a:cs typeface="+mj-lt"/>
              </a:rPr>
              <a:t> 2024 (Wereld Natuurfotografie van het jaar 2024)</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rgbClr val="1E1F2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De World Nature </a:t>
            </a:r>
            <a:r>
              <a:rPr lang="nl-NL" sz="1100" dirty="0" err="1">
                <a:solidFill>
                  <a:srgbClr val="1E1F20"/>
                </a:solidFill>
                <a:latin typeface="Poppins"/>
                <a:ea typeface="+mn-lt"/>
                <a:cs typeface="+mn-lt"/>
              </a:rPr>
              <a:t>Photography</a:t>
            </a:r>
            <a:r>
              <a:rPr lang="nl-NL" sz="1100" dirty="0">
                <a:solidFill>
                  <a:srgbClr val="1E1F20"/>
                </a:solidFill>
                <a:latin typeface="Poppins"/>
                <a:ea typeface="+mn-lt"/>
                <a:cs typeface="+mn-lt"/>
              </a:rPr>
              <a:t> </a:t>
            </a:r>
            <a:r>
              <a:rPr lang="nl-NL" sz="1100" dirty="0" err="1">
                <a:solidFill>
                  <a:srgbClr val="1E1F20"/>
                </a:solidFill>
                <a:latin typeface="Poppins"/>
                <a:ea typeface="+mn-lt"/>
                <a:cs typeface="+mn-lt"/>
              </a:rPr>
              <a:t>Awards</a:t>
            </a:r>
            <a:r>
              <a:rPr lang="nl-NL" sz="1100" dirty="0">
                <a:solidFill>
                  <a:srgbClr val="1E1F20"/>
                </a:solidFill>
                <a:latin typeface="Poppins"/>
                <a:ea typeface="+mn-lt"/>
                <a:cs typeface="+mn-lt"/>
              </a:rPr>
              <a:t> is een </a:t>
            </a:r>
            <a:r>
              <a:rPr lang="nl-NL" sz="1100">
                <a:solidFill>
                  <a:srgbClr val="1E1F20"/>
                </a:solidFill>
                <a:latin typeface="Poppins"/>
                <a:ea typeface="+mn-lt"/>
                <a:cs typeface="+mn-lt"/>
              </a:rPr>
              <a:t>natuurfotowedstrijd die sinds </a:t>
            </a:r>
            <a:r>
              <a:rPr lang="nl-NL" sz="1100" dirty="0">
                <a:solidFill>
                  <a:srgbClr val="1E1F20"/>
                </a:solidFill>
                <a:latin typeface="Poppins"/>
                <a:ea typeface="+mn-lt"/>
                <a:cs typeface="+mn-lt"/>
              </a:rPr>
              <a:t>2020 wordt gehouden. De wedstrijd is opgericht om de wereld de schoonheid van de natuur te laten zien én daarmee iedereen bewust te </a:t>
            </a:r>
            <a:r>
              <a:rPr lang="nl-NL" sz="1100" dirty="0">
                <a:solidFill>
                  <a:srgbClr val="1E1F20"/>
                </a:solidFill>
                <a:latin typeface="Poppins"/>
                <a:cs typeface="Poppins"/>
              </a:rPr>
              <a:t>maken dat wij erg zuinig op </a:t>
            </a:r>
            <a:r>
              <a:rPr lang="nl-NL" sz="1100" dirty="0">
                <a:solidFill>
                  <a:srgbClr val="1E1F20"/>
                </a:solidFill>
                <a:latin typeface="Poppins"/>
                <a:ea typeface="+mn-lt"/>
                <a:cs typeface="+mn-lt"/>
              </a:rPr>
              <a:t>de natuur moeten zijn. </a:t>
            </a:r>
            <a:endParaRPr lang="nl-NL" sz="1100" dirty="0">
              <a:solidFill>
                <a:srgbClr val="3F506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Afgelopen week zijn </a:t>
            </a:r>
            <a:r>
              <a:rPr lang="nl-NL" sz="1100" dirty="0">
                <a:solidFill>
                  <a:srgbClr val="1E1F20"/>
                </a:solidFill>
                <a:latin typeface="Poppins"/>
                <a:cs typeface="Poppins"/>
              </a:rPr>
              <a:t>de winnaars van de World Nature </a:t>
            </a:r>
            <a:r>
              <a:rPr lang="nl-NL" sz="1100" dirty="0" err="1">
                <a:solidFill>
                  <a:srgbClr val="1E1F20"/>
                </a:solidFill>
                <a:latin typeface="Poppins"/>
                <a:cs typeface="Poppins"/>
              </a:rPr>
              <a:t>Photography</a:t>
            </a:r>
            <a:r>
              <a:rPr lang="nl-NL" sz="1100" dirty="0">
                <a:solidFill>
                  <a:srgbClr val="1E1F20"/>
                </a:solidFill>
                <a:latin typeface="Poppins"/>
                <a:cs typeface="Poppins"/>
              </a:rPr>
              <a:t> </a:t>
            </a:r>
            <a:r>
              <a:rPr lang="nl-NL" sz="1100" dirty="0" err="1">
                <a:solidFill>
                  <a:srgbClr val="1E1F20"/>
                </a:solidFill>
                <a:latin typeface="Poppins"/>
                <a:cs typeface="Poppins"/>
              </a:rPr>
              <a:t>Awards</a:t>
            </a:r>
            <a:r>
              <a:rPr lang="nl-NL" sz="1100" dirty="0">
                <a:solidFill>
                  <a:srgbClr val="1E1F20"/>
                </a:solidFill>
                <a:latin typeface="Poppins"/>
                <a:cs typeface="Poppins"/>
              </a:rPr>
              <a:t> 2024 bekend gemaakt. In het artikel zie je enkele winnende foto's, een selectie van de schrijver waarmee hij de lezers hoopt te inspireren en wil hij een boodschap meegeven. </a:t>
            </a:r>
            <a:r>
              <a:rPr lang="nl-NL" sz="1100" i="1" dirty="0">
                <a:solidFill>
                  <a:srgbClr val="1E1F20"/>
                </a:solidFill>
                <a:latin typeface="Poppins"/>
                <a:cs typeface="Poppins"/>
              </a:rPr>
              <a:t>“Het laat ook goed zien hoe mooi onze natuur is. Laten wij hier zuinig op zijn!"</a:t>
            </a:r>
            <a:r>
              <a:rPr lang="nl-NL" sz="1100" dirty="0">
                <a:solidFill>
                  <a:srgbClr val="1E1F20"/>
                </a:solidFill>
                <a:latin typeface="Poppins"/>
                <a:cs typeface="Poppins"/>
              </a:rPr>
              <a:t>. </a:t>
            </a:r>
          </a:p>
          <a:p>
            <a:pPr>
              <a:lnSpc>
                <a:spcPct val="150000"/>
              </a:lnSpc>
              <a:spcBef>
                <a:spcPts val="1000"/>
              </a:spcBef>
            </a:pPr>
            <a:r>
              <a:rPr lang="nl-NL" sz="1100" dirty="0">
                <a:solidFill>
                  <a:srgbClr val="1E1F20"/>
                </a:solidFill>
                <a:cs typeface="Poppins"/>
              </a:rPr>
              <a:t>De schrijver vindt het goed dat een (foto)wedstrijd wordt ingezet om een maatschappelijk thema te bespreken. Kennen jullie ook wedstrijden met een maatschappelijk thema? Wat vinden jullie daarvan?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thijsschouten.com</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https://www.thijsschouten.com/nieuws/world-nature-photographer-of-the-year-2024/</a:t>
            </a:r>
            <a:endParaRPr lang="nl-NL" dirty="0">
              <a:ea typeface="+mn-lt"/>
              <a:cs typeface="+mn-lt"/>
            </a:endParaRPr>
          </a:p>
        </p:txBody>
      </p:sp>
      <p:pic>
        <p:nvPicPr>
          <p:cNvPr id="2" name="Afbeelding 1" descr="Imagen gratis: hombre, puesta de sol, los viajes, la cámara de fotos ...">
            <a:extLst>
              <a:ext uri="{FF2B5EF4-FFF2-40B4-BE49-F238E27FC236}">
                <a16:creationId xmlns:a16="http://schemas.microsoft.com/office/drawing/2014/main" id="{D398FB5A-90D1-BE16-B19D-57B6C4ABE299}"/>
              </a:ext>
            </a:extLst>
          </p:cNvPr>
          <p:cNvPicPr>
            <a:picLocks noChangeAspect="1"/>
          </p:cNvPicPr>
          <p:nvPr/>
        </p:nvPicPr>
        <p:blipFill>
          <a:blip r:embed="rId3"/>
          <a:stretch>
            <a:fillRect/>
          </a:stretch>
        </p:blipFill>
        <p:spPr>
          <a:xfrm>
            <a:off x="6658550" y="2436063"/>
            <a:ext cx="5083410" cy="3387135"/>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Natuurfotografie is steeds populairder aan het worden onder jongeren. Steeds meer jongeren doen mee aan fotowedstrijden en fotografieworkshops zitten vaak helemaal vol. Volgens deskundigen maken kinderen ook steeds mooiere natuurfoto's.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In de video ontmoet je Dirk die al vanaf zijn 7e jaar natuurfoto's maakt.</a:t>
            </a:r>
          </a:p>
          <a:p>
            <a:endParaRPr lang="nl-NL" sz="1300" dirty="0">
              <a:solidFill>
                <a:schemeClr val="bg2">
                  <a:lumMod val="10000"/>
                </a:schemeClr>
              </a:solidFill>
              <a:cs typeface="Poppins"/>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7038041" cy="108178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Natuurfotografie steeds populairder onder jongeren</a:t>
            </a:r>
          </a:p>
        </p:txBody>
      </p:sp>
      <p:pic>
        <p:nvPicPr>
          <p:cNvPr id="10" name="Onlinemedia 9" title="Natuurfotografie steeds populairder onder kinderen">
            <a:hlinkClick r:id="" action="ppaction://media"/>
            <a:hlinkHover r:id="" action="ppaction://ole?verb=0"/>
            <a:extLst>
              <a:ext uri="{FF2B5EF4-FFF2-40B4-BE49-F238E27FC236}">
                <a16:creationId xmlns:a16="http://schemas.microsoft.com/office/drawing/2014/main" id="{D989446C-0440-5A3E-AD64-1CB0D250C38E}"/>
              </a:ext>
            </a:extLst>
          </p:cNvPr>
          <p:cNvPicPr>
            <a:picLocks noGrp="1" noRot="1" noChangeAspect="1"/>
          </p:cNvPicPr>
          <p:nvPr>
            <p:ph type="pic" sz="quarter" idx="12"/>
            <a:videoFile r:link="rId1"/>
          </p:nvPr>
        </p:nvPicPr>
        <p:blipFill>
          <a:blip r:embed="rId3"/>
          <a:srcRect t="4275" b="4275"/>
          <a:stretch>
            <a:fillRect/>
          </a:stretch>
        </p:blipFill>
        <p:spPr>
          <a:xfrm>
            <a:off x="5692775" y="1338263"/>
            <a:ext cx="6499225" cy="3671887"/>
          </a:xfrm>
        </p:spPr>
      </p:pic>
    </p:spTree>
    <p:extLst>
      <p:ext uri="{BB962C8B-B14F-4D97-AF65-F5344CB8AC3E}">
        <p14:creationId xmlns:p14="http://schemas.microsoft.com/office/powerpoint/2010/main" val="31617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1600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Fotografen zoals Dirk maken gebruik van handige trucs om ervoor te zorgen dat een foto fijn te bekijken is. Dat klinkt gek, maar dat ga jij straks ook oefenen.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Een foto die fijn is om te bekijken kenmerkt zich vaak door:</a:t>
            </a:r>
          </a:p>
          <a:p>
            <a:pPr marL="285750" indent="-285750">
              <a:buFont typeface="Calibri"/>
              <a:buChar char="-"/>
            </a:pPr>
            <a:r>
              <a:rPr lang="nl-NL" sz="1300" dirty="0">
                <a:solidFill>
                  <a:schemeClr val="bg2">
                    <a:lumMod val="10000"/>
                  </a:schemeClr>
                </a:solidFill>
                <a:cs typeface="Poppins"/>
              </a:rPr>
              <a:t>Kleurgebruik - Kleur zorgt voor sfeer in het beeld. </a:t>
            </a:r>
          </a:p>
          <a:p>
            <a:pPr marL="285750" indent="-285750">
              <a:buFont typeface="Calibri"/>
              <a:buChar char="-"/>
            </a:pPr>
            <a:r>
              <a:rPr lang="nl-NL" sz="1300" dirty="0">
                <a:solidFill>
                  <a:schemeClr val="bg2">
                    <a:lumMod val="10000"/>
                  </a:schemeClr>
                </a:solidFill>
                <a:cs typeface="Poppins"/>
              </a:rPr>
              <a:t>Compositie - Waar staat het onderwerp (hetgeen de fotograaf wil dat de kijker ziet) en wat staat hier omheen? Door een goede compositie wordt jouw oog naar de juiste plek in de foto gebracht.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zie je ook terug in de foto’s van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a:t>
            </a:r>
          </a:p>
        </p:txBody>
      </p:sp>
      <p:pic>
        <p:nvPicPr>
          <p:cNvPr id="13" name="Tijdelijke aanduiding voor afbeelding 12" descr="Ultimate Photographer Fails Compilation Best Hilariously Awkward ...">
            <a:extLst>
              <a:ext uri="{FF2B5EF4-FFF2-40B4-BE49-F238E27FC236}">
                <a16:creationId xmlns:a16="http://schemas.microsoft.com/office/drawing/2014/main" id="{B8A9A71C-18EE-F77A-51A0-87616E166D61}"/>
              </a:ext>
            </a:extLst>
          </p:cNvPr>
          <p:cNvPicPr>
            <a:picLocks noGrp="1" noChangeAspect="1"/>
          </p:cNvPicPr>
          <p:nvPr>
            <p:ph type="pic" sz="quarter" idx="12"/>
          </p:nvPr>
        </p:nvPicPr>
        <p:blipFill>
          <a:blip r:embed="rId2"/>
          <a:srcRect l="8994" r="8994"/>
          <a:stretch/>
        </p:blipFill>
        <p:spPr/>
      </p:pic>
    </p:spTree>
    <p:extLst>
      <p:ext uri="{BB962C8B-B14F-4D97-AF65-F5344CB8AC3E}">
        <p14:creationId xmlns:p14="http://schemas.microsoft.com/office/powerpoint/2010/main" val="24921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solidFill>
                  <a:srgbClr val="FFFFFF"/>
                </a:solidFill>
                <a:cs typeface="Poppins"/>
              </a:rPr>
              <a:t>Opdracht</a:t>
            </a:r>
            <a:r>
              <a:rPr lang="nl-NL" sz="1600" dirty="0">
                <a:solidFill>
                  <a:srgbClr val="FFFFFF"/>
                </a:solidFill>
                <a:cs typeface="Poppins"/>
              </a:rPr>
              <a:t> </a:t>
            </a:r>
            <a:r>
              <a:rPr lang="nl-NL" sz="1300" dirty="0">
                <a:solidFill>
                  <a:schemeClr val="bg2">
                    <a:lumMod val="10000"/>
                  </a:schemeClr>
                </a:solidFill>
                <a:cs typeface="Poppins"/>
              </a:rPr>
              <a:t>(5-10 minuten):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Onderstaande links naar websites tonen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 uit 2021, 2022 en 2024:</a:t>
            </a:r>
          </a:p>
          <a:p>
            <a:endParaRPr lang="nl-NL" sz="1300" dirty="0">
              <a:solidFill>
                <a:schemeClr val="bg2">
                  <a:lumMod val="10000"/>
                </a:schemeClr>
              </a:solidFill>
              <a:cs typeface="Poppins"/>
            </a:endParaRPr>
          </a:p>
          <a:p>
            <a:r>
              <a:rPr lang="nl-NL" sz="1300" dirty="0">
                <a:solidFill>
                  <a:schemeClr val="bg1"/>
                </a:solidFill>
                <a:cs typeface="Poppins"/>
                <a:hlinkClick r:id="rId2">
                  <a:extLst>
                    <a:ext uri="{A12FA001-AC4F-418D-AE19-62706E023703}">
                      <ahyp:hlinkClr xmlns:ahyp="http://schemas.microsoft.com/office/drawing/2018/hyperlinkcolor" val="tx"/>
                    </a:ext>
                  </a:extLst>
                </a:hlinkClick>
              </a:rPr>
              <a:t>Winnaars 2021</a:t>
            </a:r>
            <a:endParaRPr lang="nl-NL" sz="1300" dirty="0">
              <a:solidFill>
                <a:schemeClr val="bg1"/>
              </a:solidFill>
              <a:cs typeface="Poppins"/>
            </a:endParaRPr>
          </a:p>
          <a:p>
            <a:r>
              <a:rPr lang="nl-NL" sz="1300" dirty="0">
                <a:solidFill>
                  <a:schemeClr val="bg1"/>
                </a:solidFill>
                <a:cs typeface="Poppins"/>
                <a:hlinkClick r:id="rId3">
                  <a:extLst>
                    <a:ext uri="{A12FA001-AC4F-418D-AE19-62706E023703}">
                      <ahyp:hlinkClr xmlns:ahyp="http://schemas.microsoft.com/office/drawing/2018/hyperlinkcolor" val="tx"/>
                    </a:ext>
                  </a:extLst>
                </a:hlinkClick>
              </a:rPr>
              <a:t>Winnaars 2022</a:t>
            </a:r>
            <a:endParaRPr lang="nl-NL" sz="1300" dirty="0">
              <a:solidFill>
                <a:schemeClr val="bg1"/>
              </a:solidFill>
              <a:cs typeface="Poppins"/>
            </a:endParaRPr>
          </a:p>
          <a:p>
            <a:r>
              <a:rPr lang="nl-NL" sz="1300" dirty="0">
                <a:solidFill>
                  <a:schemeClr val="bg1"/>
                </a:solidFill>
                <a:ea typeface="+mn-lt"/>
                <a:cs typeface="+mn-lt"/>
                <a:hlinkClick r:id="rId4">
                  <a:extLst>
                    <a:ext uri="{A12FA001-AC4F-418D-AE19-62706E023703}">
                      <ahyp:hlinkClr xmlns:ahyp="http://schemas.microsoft.com/office/drawing/2018/hyperlinkcolor" val="tx"/>
                    </a:ext>
                  </a:extLst>
                </a:hlinkClick>
              </a:rPr>
              <a:t>Winnaars 2024</a:t>
            </a:r>
            <a:endParaRPr lang="nl-NL" sz="1300" dirty="0">
              <a:solidFill>
                <a:schemeClr val="bg1"/>
              </a:solidFill>
              <a:cs typeface="Poppins"/>
              <a:hlinkClick r:id="rId4">
                <a:extLst>
                  <a:ext uri="{A12FA001-AC4F-418D-AE19-62706E023703}">
                    <ahyp:hlinkClr xmlns:ahyp="http://schemas.microsoft.com/office/drawing/2018/hyperlinkcolor" val="tx"/>
                  </a:ext>
                </a:extLst>
              </a:hlinkClick>
            </a:endParaRP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Bekijk alle foto's</a:t>
            </a:r>
          </a:p>
          <a:p>
            <a:pPr marL="285750" indent="-285750">
              <a:buFont typeface="Calibri"/>
              <a:buChar char="-"/>
            </a:pPr>
            <a:r>
              <a:rPr lang="nl-NL" sz="1300" dirty="0">
                <a:solidFill>
                  <a:schemeClr val="bg2">
                    <a:lumMod val="10000"/>
                  </a:schemeClr>
                </a:solidFill>
                <a:cs typeface="Poppins"/>
              </a:rPr>
              <a:t>Maak een selectie van 3 foto's, welke 3 vind jij de allerbeste? </a:t>
            </a:r>
          </a:p>
          <a:p>
            <a:pPr marL="285750" indent="-285750">
              <a:buFont typeface="Calibri"/>
              <a:buChar char="-"/>
            </a:pPr>
            <a:r>
              <a:rPr lang="nl-NL" sz="1300" dirty="0">
                <a:solidFill>
                  <a:schemeClr val="bg2">
                    <a:lumMod val="10000"/>
                  </a:schemeClr>
                </a:solidFill>
                <a:cs typeface="Poppins"/>
              </a:rPr>
              <a:t>Sla de foto's op en verzamel ze in een document of open ze op een extra tabblad, zodat je ze straks makkelijk terug kunt vinden.</a:t>
            </a:r>
            <a:endParaRPr lang="nl-NL" dirty="0">
              <a:solidFill>
                <a:schemeClr val="bg2">
                  <a:lumMod val="10000"/>
                </a:schemeClr>
              </a:solidFill>
            </a:endParaRPr>
          </a:p>
          <a:p>
            <a:pPr marL="285750" indent="-285750">
              <a:buFont typeface="Calibri"/>
              <a:buChar char="-"/>
            </a:pPr>
            <a:r>
              <a:rPr lang="nl-NL" sz="1300" dirty="0">
                <a:solidFill>
                  <a:schemeClr val="bg2">
                    <a:lumMod val="10000"/>
                  </a:schemeClr>
                </a:solidFill>
                <a:cs typeface="Poppins"/>
              </a:rPr>
              <a:t>Schrijf kort op waarom jij deze 3 foto’s zo mooi vindt.</a:t>
            </a:r>
          </a:p>
        </p:txBody>
      </p:sp>
      <p:sp>
        <p:nvSpPr>
          <p:cNvPr id="3" name="Tijdelijke aanduiding voor afbeelding 2">
            <a:extLst>
              <a:ext uri="{FF2B5EF4-FFF2-40B4-BE49-F238E27FC236}">
                <a16:creationId xmlns:a16="http://schemas.microsoft.com/office/drawing/2014/main" id="{7D9D4214-6F00-2019-E7ED-8567CB4EE77A}"/>
              </a:ext>
            </a:extLst>
          </p:cNvPr>
          <p:cNvSpPr>
            <a:spLocks noGrp="1"/>
          </p:cNvSpPr>
          <p:nvPr>
            <p:ph type="pic" sz="quarter" idx="12"/>
          </p:nvPr>
        </p:nvSpPr>
        <p:spPr/>
        <p:txBody>
          <a:bodyPr/>
          <a:lstStyle/>
          <a:p>
            <a:endParaRPr lang="nl-NL"/>
          </a:p>
        </p:txBody>
      </p:sp>
      <p:pic>
        <p:nvPicPr>
          <p:cNvPr id="7" name="Tijdelijke aanduiding voor afbeelding 12" descr="Ultimate Photographer Fails Compilation Best Hilariously Awkward ...">
            <a:extLst>
              <a:ext uri="{FF2B5EF4-FFF2-40B4-BE49-F238E27FC236}">
                <a16:creationId xmlns:a16="http://schemas.microsoft.com/office/drawing/2014/main" id="{152ED28E-ED2F-3E47-88F8-B37174D79AD8}"/>
              </a:ext>
            </a:extLst>
          </p:cNvPr>
          <p:cNvPicPr>
            <a:picLocks noChangeAspect="1"/>
          </p:cNvPicPr>
          <p:nvPr/>
        </p:nvPicPr>
        <p:blipFill>
          <a:blip r:embed="rId5"/>
          <a:srcRect l="8994" r="8994"/>
          <a:stretch/>
        </p:blipFill>
        <p:spPr>
          <a:xfrm>
            <a:off x="5691529" y="9505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86453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regel van derden!?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22480"/>
            <a:ext cx="447675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Zoals je gelezen hebt kenmerken goede foto's zich vaak door het kleurgebruik en de compositie. Het effect van kleurgebruik ken je waarschijnlijk al. Bekende apps zoals Instagram en </a:t>
            </a:r>
            <a:r>
              <a:rPr lang="nl-NL" sz="1200" dirty="0" err="1">
                <a:solidFill>
                  <a:schemeClr val="bg2">
                    <a:lumMod val="10000"/>
                  </a:schemeClr>
                </a:solidFill>
                <a:cs typeface="Poppins"/>
              </a:rPr>
              <a:t>TikTok</a:t>
            </a:r>
            <a:r>
              <a:rPr lang="nl-NL" sz="1200" dirty="0">
                <a:solidFill>
                  <a:schemeClr val="bg2">
                    <a:lumMod val="10000"/>
                  </a:schemeClr>
                </a:solidFill>
                <a:cs typeface="Poppins"/>
              </a:rPr>
              <a:t> hebben handige kleurfilters om foto's en video's mooier te maken. Maar wat is dat gekke woord “compositie” nou eigenlijk?</a:t>
            </a:r>
          </a:p>
          <a:p>
            <a:endParaRPr lang="nl-NL" sz="1200" dirty="0">
              <a:solidFill>
                <a:schemeClr val="bg2">
                  <a:lumMod val="10000"/>
                </a:schemeClr>
              </a:solidFill>
              <a:cs typeface="Poppins"/>
            </a:endParaRPr>
          </a:p>
          <a:p>
            <a:r>
              <a:rPr lang="nl-NL" sz="1200" dirty="0">
                <a:solidFill>
                  <a:schemeClr val="bg2">
                    <a:lumMod val="10000"/>
                  </a:schemeClr>
                </a:solidFill>
                <a:cs typeface="Poppins"/>
              </a:rPr>
              <a:t>Compositie is een moeilijk woord voor 'waar staan de dingen in een afbeelding'. De belangrijkste regel die een fotograaf gebruikt voor de compositie is “de regel van derden”. Door deze regel uit te leggen ontdek je het effect van compositie.</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Bij de regel van derden wordt een afbeelding horizontaal en verticaal opgedeeld in 3 stukken. Zie de afbeelding hiernaast.</a:t>
            </a:r>
          </a:p>
          <a:p>
            <a:endParaRPr lang="nl-NL" sz="1200" dirty="0">
              <a:solidFill>
                <a:schemeClr val="bg2">
                  <a:lumMod val="10000"/>
                </a:schemeClr>
              </a:solidFill>
              <a:cs typeface="Poppins"/>
            </a:endParaRPr>
          </a:p>
          <a:p>
            <a:r>
              <a:rPr lang="nl-NL" sz="1200" dirty="0">
                <a:solidFill>
                  <a:schemeClr val="bg2">
                    <a:lumMod val="10000"/>
                  </a:schemeClr>
                </a:solidFill>
                <a:cs typeface="Poppins"/>
              </a:rPr>
              <a:t>Door 2 horizontale en 2 verticale lijnen te tekenen wordt de foto opgedeeld in 3 gelijke stroken en ontstaan er 9 'blokken'. De getekende lijnen, maar ook de kruispunten van de lijnen zijn hulp voor de fotograaf. De ogen van een kijker gaan altijd naar deze lijnen en kruispunten. Door het onderwerp (de vlinder) op de lijn te zetten wordt de kijker automatisch meegenomen in de foto.</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Bekijk voorbeelden van de regel van derden op de volgende dia's.</a:t>
            </a:r>
          </a:p>
        </p:txBody>
      </p:sp>
      <p:pic>
        <p:nvPicPr>
          <p:cNvPr id="4" name="Tijdelijke aanduiding voor afbeelding 3" descr="Afbeelding met vlinder, ongewerveld dier, Motten en vlinders, insect&#10;&#10;Automatisch gegenereerde beschrijving">
            <a:extLst>
              <a:ext uri="{FF2B5EF4-FFF2-40B4-BE49-F238E27FC236}">
                <a16:creationId xmlns:a16="http://schemas.microsoft.com/office/drawing/2014/main" id="{2FD642B1-ECC2-4297-82B7-F8FCAD28FA3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2327" b="2327"/>
          <a:stretch/>
        </p:blipFill>
        <p:spPr/>
      </p:pic>
      <p:sp>
        <p:nvSpPr>
          <p:cNvPr id="8" name="Tekstvak 7">
            <a:extLst>
              <a:ext uri="{FF2B5EF4-FFF2-40B4-BE49-F238E27FC236}">
                <a16:creationId xmlns:a16="http://schemas.microsoft.com/office/drawing/2014/main" id="{E18A29A4-5442-81F4-74E8-959E1A35AB26}"/>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313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104559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Horizon / ooghoogte.</a:t>
            </a:r>
          </a:p>
        </p:txBody>
      </p:sp>
      <p:pic>
        <p:nvPicPr>
          <p:cNvPr id="3" name="Afbeelding 2" descr="Afbeelding met buitenshuis, hemel, weg, grond&#10;&#10;Automatisch gegenereerde beschrijving">
            <a:extLst>
              <a:ext uri="{FF2B5EF4-FFF2-40B4-BE49-F238E27FC236}">
                <a16:creationId xmlns:a16="http://schemas.microsoft.com/office/drawing/2014/main" id="{F46D98BC-554F-71DB-3F96-385DB81109CA}"/>
              </a:ext>
            </a:extLst>
          </p:cNvPr>
          <p:cNvPicPr>
            <a:picLocks noChangeAspect="1"/>
          </p:cNvPicPr>
          <p:nvPr/>
        </p:nvPicPr>
        <p:blipFill>
          <a:blip r:embed="rId2"/>
          <a:stretch>
            <a:fillRect/>
          </a:stretch>
        </p:blipFill>
        <p:spPr>
          <a:xfrm>
            <a:off x="878601" y="2298274"/>
            <a:ext cx="5484354" cy="2744755"/>
          </a:xfrm>
          <a:prstGeom prst="rect">
            <a:avLst/>
          </a:prstGeom>
        </p:spPr>
      </p:pic>
      <p:pic>
        <p:nvPicPr>
          <p:cNvPr id="5" name="Afbeelding 4" descr="Afbeelding met Menselijk gezicht, persoon, nek, schermopname&#10;&#10;Automatisch gegenereerde beschrijving">
            <a:extLst>
              <a:ext uri="{FF2B5EF4-FFF2-40B4-BE49-F238E27FC236}">
                <a16:creationId xmlns:a16="http://schemas.microsoft.com/office/drawing/2014/main" id="{82C67D07-C8CB-E2C9-5FFE-A89A68B0C91A}"/>
              </a:ext>
            </a:extLst>
          </p:cNvPr>
          <p:cNvPicPr>
            <a:picLocks noChangeAspect="1"/>
          </p:cNvPicPr>
          <p:nvPr/>
        </p:nvPicPr>
        <p:blipFill>
          <a:blip r:embed="rId3"/>
          <a:stretch>
            <a:fillRect/>
          </a:stretch>
        </p:blipFill>
        <p:spPr>
          <a:xfrm>
            <a:off x="6683099" y="537275"/>
            <a:ext cx="5146823" cy="3425842"/>
          </a:xfrm>
          <a:prstGeom prst="rect">
            <a:avLst/>
          </a:prstGeom>
        </p:spPr>
      </p:pic>
      <p:cxnSp>
        <p:nvCxnSpPr>
          <p:cNvPr id="4" name="Rechte verbindingslijn met pijl 3">
            <a:extLst>
              <a:ext uri="{FF2B5EF4-FFF2-40B4-BE49-F238E27FC236}">
                <a16:creationId xmlns:a16="http://schemas.microsoft.com/office/drawing/2014/main" id="{CD5C2199-6708-593A-7820-505B43EE7677}"/>
              </a:ext>
            </a:extLst>
          </p:cNvPr>
          <p:cNvCxnSpPr/>
          <p:nvPr/>
        </p:nvCxnSpPr>
        <p:spPr>
          <a:xfrm flipV="1">
            <a:off x="5863821" y="168714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7CB8E4EF-D57F-860F-694C-FE93522239D4}"/>
              </a:ext>
            </a:extLst>
          </p:cNvPr>
          <p:cNvCxnSpPr>
            <a:cxnSpLocks/>
          </p:cNvCxnSpPr>
          <p:nvPr/>
        </p:nvCxnSpPr>
        <p:spPr>
          <a:xfrm flipV="1">
            <a:off x="95122" y="3211140"/>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7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55092"/>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Lage horizon / diepte.</a:t>
            </a:r>
            <a:endParaRPr lang="nl-NL" i="1" dirty="0"/>
          </a:p>
        </p:txBody>
      </p:sp>
      <p:pic>
        <p:nvPicPr>
          <p:cNvPr id="5" name="Afbeelding 4" descr="The rule of thirds in photography and when it matters. | by SmugMug |  SmugMug">
            <a:extLst>
              <a:ext uri="{FF2B5EF4-FFF2-40B4-BE49-F238E27FC236}">
                <a16:creationId xmlns:a16="http://schemas.microsoft.com/office/drawing/2014/main" id="{44FA59BF-A0B2-3199-6084-131D8563D973}"/>
              </a:ext>
            </a:extLst>
          </p:cNvPr>
          <p:cNvPicPr>
            <a:picLocks noChangeAspect="1"/>
          </p:cNvPicPr>
          <p:nvPr/>
        </p:nvPicPr>
        <p:blipFill>
          <a:blip r:embed="rId2"/>
          <a:stretch>
            <a:fillRect/>
          </a:stretch>
        </p:blipFill>
        <p:spPr>
          <a:xfrm>
            <a:off x="6519448" y="481281"/>
            <a:ext cx="5330930" cy="3348619"/>
          </a:xfrm>
          <a:prstGeom prst="rect">
            <a:avLst/>
          </a:prstGeom>
        </p:spPr>
      </p:pic>
      <p:pic>
        <p:nvPicPr>
          <p:cNvPr id="6" name="Afbeelding 5" descr="Rule of Thirds in Photography (How to Use It &amp; When to Break It) | Rule of  thirds photography, Photography rules, Rule of thirds">
            <a:extLst>
              <a:ext uri="{FF2B5EF4-FFF2-40B4-BE49-F238E27FC236}">
                <a16:creationId xmlns:a16="http://schemas.microsoft.com/office/drawing/2014/main" id="{D1BACAA8-C16A-D35E-C522-0FA0F4AF3A3E}"/>
              </a:ext>
            </a:extLst>
          </p:cNvPr>
          <p:cNvPicPr>
            <a:picLocks noChangeAspect="1"/>
          </p:cNvPicPr>
          <p:nvPr/>
        </p:nvPicPr>
        <p:blipFill>
          <a:blip r:embed="rId3"/>
          <a:stretch>
            <a:fillRect/>
          </a:stretch>
        </p:blipFill>
        <p:spPr>
          <a:xfrm>
            <a:off x="638238" y="1819083"/>
            <a:ext cx="4957602" cy="3296545"/>
          </a:xfrm>
          <a:prstGeom prst="rect">
            <a:avLst/>
          </a:prstGeom>
        </p:spPr>
      </p:pic>
      <p:cxnSp>
        <p:nvCxnSpPr>
          <p:cNvPr id="4" name="Rechte verbindingslijn met pijl 3">
            <a:extLst>
              <a:ext uri="{FF2B5EF4-FFF2-40B4-BE49-F238E27FC236}">
                <a16:creationId xmlns:a16="http://schemas.microsoft.com/office/drawing/2014/main" id="{F8561B37-D4AE-EBCA-7C31-B29887BD3372}"/>
              </a:ext>
            </a:extLst>
          </p:cNvPr>
          <p:cNvCxnSpPr>
            <a:cxnSpLocks/>
          </p:cNvCxnSpPr>
          <p:nvPr/>
        </p:nvCxnSpPr>
        <p:spPr>
          <a:xfrm flipV="1">
            <a:off x="-145240" y="4039623"/>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18F6DA4C-02B2-0780-9D17-C3E4B89305D3}"/>
              </a:ext>
            </a:extLst>
          </p:cNvPr>
          <p:cNvCxnSpPr>
            <a:cxnSpLocks/>
          </p:cNvCxnSpPr>
          <p:nvPr/>
        </p:nvCxnSpPr>
        <p:spPr>
          <a:xfrm flipV="1">
            <a:off x="5725740" y="269973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23621AF-2F85-D420-89BF-FAAC1390AD79}"/>
              </a:ext>
            </a:extLst>
          </p:cNvPr>
          <p:cNvCxnSpPr>
            <a:cxnSpLocks/>
          </p:cNvCxnSpPr>
          <p:nvPr/>
        </p:nvCxnSpPr>
        <p:spPr>
          <a:xfrm flipV="1">
            <a:off x="8277672" y="3886201"/>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70051431-EC4C-B72B-9874-6FFF31B40C53}"/>
              </a:ext>
            </a:extLst>
          </p:cNvPr>
          <p:cNvCxnSpPr>
            <a:cxnSpLocks/>
          </p:cNvCxnSpPr>
          <p:nvPr/>
        </p:nvCxnSpPr>
        <p:spPr>
          <a:xfrm flipV="1">
            <a:off x="3920463" y="5164724"/>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22453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306</TotalTime>
  <Words>1850</Words>
  <Application>Microsoft Macintosh PowerPoint</Application>
  <PresentationFormat>Breedbeeld</PresentationFormat>
  <Paragraphs>134</Paragraphs>
  <Slides>22</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Arial,Sans-Serif</vt: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3022</cp:revision>
  <dcterms:created xsi:type="dcterms:W3CDTF">2022-01-30T11:55:21Z</dcterms:created>
  <dcterms:modified xsi:type="dcterms:W3CDTF">2024-04-02T11:30:41Z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