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5"/>
  </p:notesMasterIdLst>
  <p:sldIdLst>
    <p:sldId id="268" r:id="rId5"/>
    <p:sldId id="336" r:id="rId6"/>
    <p:sldId id="377" r:id="rId7"/>
    <p:sldId id="378" r:id="rId8"/>
    <p:sldId id="379" r:id="rId9"/>
    <p:sldId id="381" r:id="rId10"/>
    <p:sldId id="383" r:id="rId11"/>
    <p:sldId id="384" r:id="rId12"/>
    <p:sldId id="280" r:id="rId13"/>
    <p:sldId id="358" r:id="rId14"/>
  </p:sldIdLst>
  <p:sldSz cx="12192000" cy="6858000"/>
  <p:notesSz cx="6858000" cy="9144000"/>
  <p:embeddedFontLst>
    <p:embeddedFont>
      <p:font typeface="Poppins" pitchFamily="2" charset="77"/>
      <p:regular r:id="rId16"/>
      <p:bold r:id="rId17"/>
      <p:italic r:id="rId18"/>
      <p:boldItalic r:id="rId19"/>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07C4A5-276D-CD5E-41AB-5586DB7791AA}" name="peter van Heuveln" initials="pv" userId="5e6ddf161639f170" providerId="Windows Live"/>
  <p188:author id="{4DBF06C3-06A7-47B8-D723-6C8A6BED412D}" name="TwaanLab .nl" initials="T." userId="1cb02556c8976bfc"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CB60"/>
    <a:srgbClr val="030202"/>
    <a:srgbClr val="35A6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31" autoAdjust="0"/>
    <p:restoredTop sz="94640"/>
  </p:normalViewPr>
  <p:slideViewPr>
    <p:cSldViewPr snapToGrid="0">
      <p:cViewPr varScale="1">
        <p:scale>
          <a:sx n="99" d="100"/>
          <a:sy n="99" d="100"/>
        </p:scale>
        <p:origin x="160" y="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3/18/24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18/03/24</a:t>
            </a:fld>
            <a:endParaRPr lang="en-US"/>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Quiz Vraag</a:t>
              </a:r>
              <a:endParaRPr lang="en-US" sz="2000" b="1">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a:solidFill>
                    <a:schemeClr val="accent2"/>
                  </a:solidFill>
                </a:rPr>
              </a:br>
              <a:r>
                <a:rPr lang="nl-NL" sz="1600" noProof="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18/03/24</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www.rtlnieuws.nl/nieuws/buitenland/artikel/5439490/foto-koningshuis-groot-brittanie-wales-kate" TargetMode="External"/><Relationship Id="rId2" Type="http://schemas.openxmlformats.org/officeDocument/2006/relationships/slideLayout" Target="../slideLayouts/slideLayout13.xml"/><Relationship Id="rId1" Type="http://schemas.openxmlformats.org/officeDocument/2006/relationships/video" Target="https://www.youtube.com/embed/ZiD__GJ8rHA?feature=oembed" TargetMode="Externa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195309" y="2596993"/>
            <a:ext cx="6808507" cy="1060607"/>
          </a:xfrm>
        </p:spPr>
        <p:txBody>
          <a:bodyPr anchor="ctr">
            <a:noAutofit/>
          </a:bodyPr>
          <a:lstStyle/>
          <a:p>
            <a:r>
              <a:rPr lang="nl-NL" dirty="0">
                <a:cs typeface="Poppins"/>
              </a:rPr>
              <a:t>Ben ik bewerkt?!</a:t>
            </a:r>
            <a:endParaRPr lang="nl-NL" dirty="0"/>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195309" y="404209"/>
            <a:ext cx="4287914" cy="1247038"/>
          </a:xfrm>
        </p:spPr>
        <p:txBody>
          <a:bodyPr anchor="t">
            <a:normAutofit/>
          </a:bodyPr>
          <a:lstStyle/>
          <a:p>
            <a:r>
              <a:rPr lang="nl-NL" sz="1200" dirty="0"/>
              <a:t>Mediabegrip week 12 2024</a:t>
            </a:r>
            <a:endParaRPr lang="nl-NL" sz="1200">
              <a:cs typeface="Poppins"/>
            </a:endParaRPr>
          </a:p>
        </p:txBody>
      </p:sp>
      <p:pic>
        <p:nvPicPr>
          <p:cNvPr id="6" name="Tijdelijke aanduiding voor afbeelding 5" descr="Afbeelding met Lettertype, wit, symbool, schets&#10;&#10;Automatisch gegenereerde beschrijving">
            <a:extLst>
              <a:ext uri="{FF2B5EF4-FFF2-40B4-BE49-F238E27FC236}">
                <a16:creationId xmlns:a16="http://schemas.microsoft.com/office/drawing/2014/main" id="{67AB3AE8-81EA-16B8-413B-0C2D93D751D3}"/>
              </a:ext>
            </a:extLst>
          </p:cNvPr>
          <p:cNvPicPr>
            <a:picLocks noGrp="1" noChangeAspect="1"/>
          </p:cNvPicPr>
          <p:nvPr>
            <p:ph type="pic" sz="quarter" idx="13"/>
          </p:nvPr>
        </p:nvPicPr>
        <p:blipFill>
          <a:blip r:embed="rId2"/>
          <a:srcRect l="6306" r="6306"/>
          <a:stretch/>
        </p:blipFill>
        <p:spPr/>
      </p:pic>
    </p:spTree>
    <p:extLst>
      <p:ext uri="{BB962C8B-B14F-4D97-AF65-F5344CB8AC3E}">
        <p14:creationId xmlns:p14="http://schemas.microsoft.com/office/powerpoint/2010/main" val="2623847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0DEC5DA-2497-09C0-A348-176218636689}"/>
              </a:ext>
            </a:extLst>
          </p:cNvPr>
          <p:cNvSpPr>
            <a:spLocks noGrp="1"/>
          </p:cNvSpPr>
          <p:nvPr>
            <p:ph type="body" sz="quarter" idx="11"/>
          </p:nvPr>
        </p:nvSpPr>
        <p:spPr>
          <a:xfrm>
            <a:off x="148894" y="417031"/>
            <a:ext cx="11026902" cy="426034"/>
          </a:xfrm>
        </p:spPr>
        <p:txBody>
          <a:bodyPr vert="horz" lIns="91440" tIns="45720" rIns="91440" bIns="45720" rtlCol="0" anchor="t">
            <a:normAutofit fontScale="92500" lnSpcReduction="10000"/>
          </a:bodyPr>
          <a:lstStyle/>
          <a:p>
            <a:r>
              <a:rPr lang="nl-NL" dirty="0"/>
              <a:t>De beste selfie</a:t>
            </a:r>
          </a:p>
        </p:txBody>
      </p:sp>
      <p:sp>
        <p:nvSpPr>
          <p:cNvPr id="5" name="Tekstvak 4">
            <a:extLst>
              <a:ext uri="{FF2B5EF4-FFF2-40B4-BE49-F238E27FC236}">
                <a16:creationId xmlns:a16="http://schemas.microsoft.com/office/drawing/2014/main" id="{B453A529-1931-A3EC-14DF-8CA0779C8EA3}"/>
              </a:ext>
            </a:extLst>
          </p:cNvPr>
          <p:cNvSpPr txBox="1"/>
          <p:nvPr/>
        </p:nvSpPr>
        <p:spPr>
          <a:xfrm>
            <a:off x="148894" y="946006"/>
            <a:ext cx="5145056" cy="3046988"/>
          </a:xfrm>
          <a:prstGeom prst="rect">
            <a:avLst/>
          </a:prstGeom>
          <a:noFill/>
        </p:spPr>
        <p:txBody>
          <a:bodyPr wrap="square" lIns="91440" tIns="45720" rIns="91440" bIns="45720" rtlCol="0" anchor="t">
            <a:spAutoFit/>
          </a:bodyPr>
          <a:lstStyle/>
          <a:p>
            <a:r>
              <a:rPr lang="nl-NL" sz="1600" dirty="0">
                <a:solidFill>
                  <a:schemeClr val="bg1"/>
                </a:solidFill>
                <a:cs typeface="Poppins"/>
              </a:rPr>
              <a:t>Bijna iedereen die iets plaatst op </a:t>
            </a:r>
            <a:r>
              <a:rPr lang="nl-NL" sz="1600" dirty="0" err="1">
                <a:solidFill>
                  <a:schemeClr val="bg1"/>
                </a:solidFill>
                <a:cs typeface="Poppins"/>
              </a:rPr>
              <a:t>social</a:t>
            </a:r>
            <a:r>
              <a:rPr lang="nl-NL" sz="1600" dirty="0">
                <a:solidFill>
                  <a:schemeClr val="bg1"/>
                </a:solidFill>
                <a:cs typeface="Poppins"/>
              </a:rPr>
              <a:t> media heeft weleens een foto aangepast. Dit vinden wij inmiddels normaal, maar is dat wel zo?</a:t>
            </a:r>
          </a:p>
          <a:p>
            <a:endParaRPr lang="nl-NL" sz="1600" dirty="0">
              <a:solidFill>
                <a:schemeClr val="bg1"/>
              </a:solidFill>
              <a:cs typeface="Poppins"/>
            </a:endParaRPr>
          </a:p>
          <a:p>
            <a:r>
              <a:rPr lang="nl-NL" sz="1600" dirty="0">
                <a:solidFill>
                  <a:schemeClr val="bg1"/>
                </a:solidFill>
                <a:cs typeface="Poppins"/>
              </a:rPr>
              <a:t>Bespreek klassikaal:</a:t>
            </a:r>
          </a:p>
          <a:p>
            <a:pPr marL="285750" indent="-285750">
              <a:buFont typeface="Calibri"/>
              <a:buChar char="-"/>
            </a:pPr>
            <a:r>
              <a:rPr lang="nl-NL" sz="1600" dirty="0">
                <a:solidFill>
                  <a:schemeClr val="bg1"/>
                </a:solidFill>
                <a:cs typeface="Poppins"/>
              </a:rPr>
              <a:t>Heb jij weleens een foto bewerkt? En heb je deze ook ergens (online) gebruikt?</a:t>
            </a:r>
          </a:p>
          <a:p>
            <a:pPr marL="285750" indent="-285750">
              <a:buFont typeface="Calibri"/>
              <a:buChar char="-"/>
            </a:pPr>
            <a:r>
              <a:rPr lang="nl-NL" sz="1600" dirty="0">
                <a:solidFill>
                  <a:schemeClr val="bg1"/>
                </a:solidFill>
                <a:cs typeface="Poppins"/>
              </a:rPr>
              <a:t>Waarom heb je dit gedaan?</a:t>
            </a:r>
          </a:p>
          <a:p>
            <a:pPr marL="285750" indent="-285750">
              <a:buFont typeface="Calibri"/>
              <a:buChar char="-"/>
            </a:pPr>
            <a:r>
              <a:rPr lang="nl-NL" sz="1600" dirty="0">
                <a:solidFill>
                  <a:schemeClr val="bg1"/>
                </a:solidFill>
                <a:cs typeface="Poppins"/>
              </a:rPr>
              <a:t>Zijn er nadelige gevolgen aan al deze bewerkte foto's die het leven mooier doen lijken?</a:t>
            </a:r>
          </a:p>
          <a:p>
            <a:pPr marL="285750" indent="-285750">
              <a:buFont typeface="Calibri"/>
              <a:buChar char="-"/>
            </a:pPr>
            <a:endParaRPr lang="nl-NL" sz="1600" dirty="0">
              <a:solidFill>
                <a:schemeClr val="bg1"/>
              </a:solidFill>
              <a:cs typeface="Poppins"/>
            </a:endParaRPr>
          </a:p>
        </p:txBody>
      </p:sp>
      <p:pic>
        <p:nvPicPr>
          <p:cNvPr id="8" name="Afbeelding 7" descr="13 Amazing Selfie Poses For Girls - Facetune2">
            <a:extLst>
              <a:ext uri="{FF2B5EF4-FFF2-40B4-BE49-F238E27FC236}">
                <a16:creationId xmlns:a16="http://schemas.microsoft.com/office/drawing/2014/main" id="{79A34ACA-7969-B6DE-4E15-31BBC68DF5FB}"/>
              </a:ext>
            </a:extLst>
          </p:cNvPr>
          <p:cNvPicPr>
            <a:picLocks noChangeAspect="1"/>
          </p:cNvPicPr>
          <p:nvPr/>
        </p:nvPicPr>
        <p:blipFill>
          <a:blip r:embed="rId2"/>
          <a:stretch>
            <a:fillRect/>
          </a:stretch>
        </p:blipFill>
        <p:spPr>
          <a:xfrm>
            <a:off x="5625206" y="982561"/>
            <a:ext cx="5953399" cy="3972342"/>
          </a:xfrm>
          <a:prstGeom prst="rect">
            <a:avLst/>
          </a:prstGeom>
        </p:spPr>
      </p:pic>
    </p:spTree>
    <p:extLst>
      <p:ext uri="{BB962C8B-B14F-4D97-AF65-F5344CB8AC3E}">
        <p14:creationId xmlns:p14="http://schemas.microsoft.com/office/powerpoint/2010/main" val="1826372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rot="5400000">
            <a:off x="5854674" y="5225195"/>
            <a:ext cx="11026902" cy="701041"/>
          </a:xfrm>
        </p:spPr>
        <p:txBody>
          <a:bodyPr/>
          <a:lstStyle/>
          <a:p>
            <a:r>
              <a:rPr lang="nl-NL" err="1"/>
              <a:t>Melles</a:t>
            </a:r>
            <a:r>
              <a:rPr lang="nl-NL"/>
              <a:t> media</a:t>
            </a:r>
          </a:p>
        </p:txBody>
      </p:sp>
      <p:sp>
        <p:nvSpPr>
          <p:cNvPr id="4" name="Tekstvak 3">
            <a:extLst>
              <a:ext uri="{FF2B5EF4-FFF2-40B4-BE49-F238E27FC236}">
                <a16:creationId xmlns:a16="http://schemas.microsoft.com/office/drawing/2014/main" id="{2D0C17D3-A990-1C48-3AB0-583F5D45526F}"/>
              </a:ext>
            </a:extLst>
          </p:cNvPr>
          <p:cNvSpPr txBox="1"/>
          <p:nvPr/>
        </p:nvSpPr>
        <p:spPr>
          <a:xfrm>
            <a:off x="143487" y="312736"/>
            <a:ext cx="8157450" cy="5262979"/>
          </a:xfrm>
          <a:prstGeom prst="rect">
            <a:avLst/>
          </a:prstGeom>
          <a:noFill/>
        </p:spPr>
        <p:txBody>
          <a:bodyPr wrap="square" lIns="91440" tIns="45720" rIns="91440" bIns="45720" rtlCol="0" anchor="t">
            <a:spAutoFit/>
          </a:bodyPr>
          <a:lstStyle/>
          <a:p>
            <a:r>
              <a:rPr lang="nl-NL" sz="1400" dirty="0" err="1">
                <a:solidFill>
                  <a:srgbClr val="000000"/>
                </a:solidFill>
                <a:ea typeface="+mn-lt"/>
                <a:cs typeface="+mn-lt"/>
              </a:rPr>
              <a:t>Hoiiiii</a:t>
            </a:r>
            <a:r>
              <a:rPr lang="nl-NL" sz="1400" dirty="0">
                <a:solidFill>
                  <a:srgbClr val="000000"/>
                </a:solidFill>
                <a:ea typeface="+mn-lt"/>
                <a:cs typeface="+mn-lt"/>
              </a:rPr>
              <a:t>!</a:t>
            </a:r>
          </a:p>
          <a:p>
            <a:endParaRPr lang="nl-NL" sz="1400" dirty="0">
              <a:solidFill>
                <a:srgbClr val="000000"/>
              </a:solidFill>
              <a:ea typeface="+mn-lt"/>
              <a:cs typeface="+mn-lt"/>
            </a:endParaRPr>
          </a:p>
          <a:p>
            <a:r>
              <a:rPr lang="nl-NL" sz="1400" dirty="0">
                <a:solidFill>
                  <a:srgbClr val="000000"/>
                </a:solidFill>
                <a:ea typeface="+mn-lt"/>
                <a:cs typeface="+mn-lt"/>
              </a:rPr>
              <a:t>Wat een heerlijk weer was het vorige week hè! Het was bij ons erg vaak zonnig en de planten in de tuin groeiden razendsnel. Binnen een paar dagen hadden we weer heel veel groen en kleur in de tuin. Het was geweldig om in de ochtend wakker te worden en dan de ochtendzon op de verse bladeren te zien met die ene, al wakker geworden, bij! </a:t>
            </a:r>
            <a:br>
              <a:rPr lang="nl-NL" sz="1400" dirty="0">
                <a:solidFill>
                  <a:srgbClr val="000000"/>
                </a:solidFill>
                <a:ea typeface="+mn-lt"/>
                <a:cs typeface="+mn-lt"/>
              </a:rPr>
            </a:br>
            <a:br>
              <a:rPr lang="nl-NL" sz="1400" dirty="0">
                <a:solidFill>
                  <a:srgbClr val="000000"/>
                </a:solidFill>
                <a:ea typeface="+mn-lt"/>
                <a:cs typeface="+mn-lt"/>
              </a:rPr>
            </a:br>
            <a:r>
              <a:rPr lang="nl-NL" sz="1400" dirty="0">
                <a:solidFill>
                  <a:srgbClr val="000000"/>
                </a:solidFill>
                <a:ea typeface="+mn-lt"/>
                <a:cs typeface="+mn-lt"/>
              </a:rPr>
              <a:t>Ik heb daar zoveel foto's van gemaakt dat ik zelfs een keer te laat op school kwam. Oeps!</a:t>
            </a:r>
          </a:p>
          <a:p>
            <a:r>
              <a:rPr lang="nl-NL" sz="1400" dirty="0">
                <a:solidFill>
                  <a:srgbClr val="000000"/>
                </a:solidFill>
                <a:ea typeface="+mn-lt"/>
                <a:cs typeface="+mn-lt"/>
              </a:rPr>
              <a:t>Gelukkig was dit voor de tekenles. Toen de meneer </a:t>
            </a:r>
            <a:r>
              <a:rPr lang="nl-NL" sz="1400" dirty="0" err="1">
                <a:solidFill>
                  <a:srgbClr val="000000"/>
                </a:solidFill>
                <a:ea typeface="+mn-lt"/>
                <a:cs typeface="+mn-lt"/>
              </a:rPr>
              <a:t>Nees</a:t>
            </a:r>
            <a:r>
              <a:rPr lang="nl-NL" sz="1400" dirty="0">
                <a:solidFill>
                  <a:srgbClr val="000000"/>
                </a:solidFill>
                <a:ea typeface="+mn-lt"/>
                <a:cs typeface="+mn-lt"/>
              </a:rPr>
              <a:t> vroeg waarom ik te laat was liet ik de foto's zien. Hij vond ze zo mooi dat ik niet na hoefde te blijven! Hij zei: ‘Als je zo mooi kunt fotograferen, dan moet je echt </a:t>
            </a:r>
            <a:r>
              <a:rPr lang="nl-NL" sz="1400" dirty="0" err="1">
                <a:solidFill>
                  <a:srgbClr val="000000"/>
                </a:solidFill>
                <a:ea typeface="+mn-lt"/>
                <a:cs typeface="+mn-lt"/>
              </a:rPr>
              <a:t>BeReal</a:t>
            </a:r>
            <a:r>
              <a:rPr lang="nl-NL" sz="1400" dirty="0">
                <a:solidFill>
                  <a:srgbClr val="000000"/>
                </a:solidFill>
                <a:ea typeface="+mn-lt"/>
                <a:cs typeface="+mn-lt"/>
              </a:rPr>
              <a:t> gaan gebruiken'. Ik kende </a:t>
            </a:r>
            <a:r>
              <a:rPr lang="nl-NL" sz="1400" dirty="0" err="1">
                <a:solidFill>
                  <a:srgbClr val="000000"/>
                </a:solidFill>
                <a:ea typeface="+mn-lt"/>
                <a:cs typeface="+mn-lt"/>
              </a:rPr>
              <a:t>BeReal</a:t>
            </a:r>
            <a:r>
              <a:rPr lang="nl-NL" sz="1400" dirty="0">
                <a:solidFill>
                  <a:srgbClr val="000000"/>
                </a:solidFill>
                <a:ea typeface="+mn-lt"/>
                <a:cs typeface="+mn-lt"/>
              </a:rPr>
              <a:t> helemaal niet, maar meneer </a:t>
            </a:r>
            <a:r>
              <a:rPr lang="nl-NL" sz="1400" dirty="0" err="1">
                <a:solidFill>
                  <a:srgbClr val="000000"/>
                </a:solidFill>
                <a:ea typeface="+mn-lt"/>
                <a:cs typeface="+mn-lt"/>
              </a:rPr>
              <a:t>Nees</a:t>
            </a:r>
            <a:r>
              <a:rPr lang="nl-NL" sz="1400" dirty="0">
                <a:solidFill>
                  <a:srgbClr val="000000"/>
                </a:solidFill>
                <a:ea typeface="+mn-lt"/>
                <a:cs typeface="+mn-lt"/>
              </a:rPr>
              <a:t> gaf aan dat het een </a:t>
            </a:r>
            <a:r>
              <a:rPr lang="nl-NL" sz="1400" dirty="0" err="1">
                <a:solidFill>
                  <a:srgbClr val="000000"/>
                </a:solidFill>
                <a:ea typeface="+mn-lt"/>
                <a:cs typeface="+mn-lt"/>
              </a:rPr>
              <a:t>social</a:t>
            </a:r>
            <a:r>
              <a:rPr lang="nl-NL" sz="1400" dirty="0">
                <a:solidFill>
                  <a:srgbClr val="000000"/>
                </a:solidFill>
                <a:ea typeface="+mn-lt"/>
                <a:cs typeface="+mn-lt"/>
              </a:rPr>
              <a:t> media app is waarop niemand nepfoto's kan plaatsen. Erg gek, ik zou niet weten hoe dat werkt. Heb jij weleens van </a:t>
            </a:r>
            <a:r>
              <a:rPr lang="nl-NL" sz="1400" dirty="0" err="1">
                <a:solidFill>
                  <a:srgbClr val="000000"/>
                </a:solidFill>
                <a:ea typeface="+mn-lt"/>
                <a:cs typeface="+mn-lt"/>
              </a:rPr>
              <a:t>BeReal</a:t>
            </a:r>
            <a:r>
              <a:rPr lang="nl-NL" sz="1400" dirty="0">
                <a:solidFill>
                  <a:srgbClr val="000000"/>
                </a:solidFill>
                <a:ea typeface="+mn-lt"/>
                <a:cs typeface="+mn-lt"/>
              </a:rPr>
              <a:t> gehoord? Ik ben nog niet zo erg van de </a:t>
            </a:r>
            <a:r>
              <a:rPr lang="nl-NL" sz="1400" dirty="0" err="1">
                <a:solidFill>
                  <a:srgbClr val="000000"/>
                </a:solidFill>
                <a:ea typeface="+mn-lt"/>
                <a:cs typeface="+mn-lt"/>
              </a:rPr>
              <a:t>social</a:t>
            </a:r>
            <a:r>
              <a:rPr lang="nl-NL" sz="1400" dirty="0">
                <a:solidFill>
                  <a:srgbClr val="000000"/>
                </a:solidFill>
                <a:ea typeface="+mn-lt"/>
                <a:cs typeface="+mn-lt"/>
              </a:rPr>
              <a:t> media, dus ik ken het nog niet. </a:t>
            </a:r>
            <a:br>
              <a:rPr lang="nl-NL" sz="1400" dirty="0">
                <a:solidFill>
                  <a:srgbClr val="000000"/>
                </a:solidFill>
                <a:ea typeface="+mn-lt"/>
                <a:cs typeface="+mn-lt"/>
              </a:rPr>
            </a:br>
            <a:br>
              <a:rPr lang="nl-NL" sz="1400" dirty="0">
                <a:solidFill>
                  <a:srgbClr val="000000"/>
                </a:solidFill>
                <a:ea typeface="+mn-lt"/>
                <a:cs typeface="+mn-lt"/>
              </a:rPr>
            </a:br>
            <a:r>
              <a:rPr lang="nl-NL" sz="1400" dirty="0">
                <a:solidFill>
                  <a:srgbClr val="000000"/>
                </a:solidFill>
                <a:ea typeface="+mn-lt"/>
                <a:cs typeface="+mn-lt"/>
              </a:rPr>
              <a:t>Wel moest ik meteen denken aan een lid van het Britse koningshuis. Zij heeft afgelopen week een bewerkte foto naar de media gestuurd. Ik wist überhaupt niet dat ze zelf foto's maakte en naar de krant verstuurde, maar blijkbaar was deze foto echt heel erg nep. </a:t>
            </a:r>
            <a:br>
              <a:rPr lang="nl-NL" sz="1400" dirty="0">
                <a:solidFill>
                  <a:srgbClr val="000000"/>
                </a:solidFill>
                <a:ea typeface="+mn-lt"/>
                <a:cs typeface="+mn-lt"/>
              </a:rPr>
            </a:br>
            <a:br>
              <a:rPr lang="nl-NL" sz="1400" dirty="0">
                <a:solidFill>
                  <a:srgbClr val="000000"/>
                </a:solidFill>
                <a:ea typeface="+mn-lt"/>
                <a:cs typeface="+mn-lt"/>
              </a:rPr>
            </a:br>
            <a:r>
              <a:rPr lang="nl-NL" sz="1400" dirty="0">
                <a:solidFill>
                  <a:srgbClr val="000000"/>
                </a:solidFill>
                <a:ea typeface="+mn-lt"/>
                <a:cs typeface="+mn-lt"/>
              </a:rPr>
              <a:t>Mijn moeder bewerkt altijd haar foto's voordat ze deze online plaatst. Dat doet iedereen toch? Ik begrijp dus eigenlijk niet waarom iedereen zo boos is, een prinses is toch ook gewoon een mens?</a:t>
            </a:r>
          </a:p>
          <a:p>
            <a:endParaRPr lang="nl-NL" sz="1400" dirty="0">
              <a:solidFill>
                <a:srgbClr val="000000"/>
              </a:solidFill>
              <a:ea typeface="+mn-lt"/>
              <a:cs typeface="+mn-lt"/>
            </a:endParaRPr>
          </a:p>
          <a:p>
            <a:r>
              <a:rPr lang="nl-NL" sz="1400" dirty="0">
                <a:solidFill>
                  <a:srgbClr val="000000"/>
                </a:solidFill>
                <a:ea typeface="+mn-lt"/>
                <a:cs typeface="+mn-lt"/>
              </a:rPr>
              <a:t>Liefs, Melle</a:t>
            </a:r>
          </a:p>
        </p:txBody>
      </p:sp>
      <p:pic>
        <p:nvPicPr>
          <p:cNvPr id="5" name="Afbeelding 4">
            <a:extLst>
              <a:ext uri="{FF2B5EF4-FFF2-40B4-BE49-F238E27FC236}">
                <a16:creationId xmlns:a16="http://schemas.microsoft.com/office/drawing/2014/main" id="{A15FEABB-7060-C16E-0A0C-EF4C048EC9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67799" y="312736"/>
            <a:ext cx="2216989" cy="22169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8787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1">
            <a:extLst>
              <a:ext uri="{FF2B5EF4-FFF2-40B4-BE49-F238E27FC236}">
                <a16:creationId xmlns:a16="http://schemas.microsoft.com/office/drawing/2014/main" id="{D8EDC1B0-94CB-04BA-7976-F0440E22E549}"/>
              </a:ext>
            </a:extLst>
          </p:cNvPr>
          <p:cNvSpPr txBox="1">
            <a:spLocks/>
          </p:cNvSpPr>
          <p:nvPr/>
        </p:nvSpPr>
        <p:spPr>
          <a:xfrm>
            <a:off x="592092" y="169844"/>
            <a:ext cx="10491704" cy="924536"/>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chemeClr val="accent1"/>
                </a:solidFill>
                <a:ea typeface="+mj-lt"/>
                <a:cs typeface="+mj-lt"/>
              </a:rPr>
              <a:t>Nu in de media: Excuses prinses Kate voor bewerkte foto: 'Ik experimenteer soms met Photoshop'</a:t>
            </a:r>
            <a:endParaRPr lang="nl-NL" dirty="0">
              <a:solidFill>
                <a:schemeClr val="accent1"/>
              </a:solidFill>
              <a:cs typeface="Poppins"/>
            </a:endParaRPr>
          </a:p>
        </p:txBody>
      </p:sp>
      <p:sp>
        <p:nvSpPr>
          <p:cNvPr id="11" name="Tekstvak 10">
            <a:extLst>
              <a:ext uri="{FF2B5EF4-FFF2-40B4-BE49-F238E27FC236}">
                <a16:creationId xmlns:a16="http://schemas.microsoft.com/office/drawing/2014/main" id="{C137E973-ADFD-41E9-C1B6-6DB82D3603A3}"/>
              </a:ext>
            </a:extLst>
          </p:cNvPr>
          <p:cNvSpPr txBox="1"/>
          <p:nvPr/>
        </p:nvSpPr>
        <p:spPr>
          <a:xfrm>
            <a:off x="591505" y="1094379"/>
            <a:ext cx="5509351" cy="33696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r>
              <a:rPr lang="nl-NL" sz="1200" dirty="0">
                <a:solidFill>
                  <a:srgbClr val="1E1F20"/>
                </a:solidFill>
                <a:ea typeface="+mn-lt"/>
                <a:cs typeface="+mn-lt"/>
              </a:rPr>
              <a:t>Kate </a:t>
            </a:r>
            <a:r>
              <a:rPr lang="nl-NL" sz="1200" dirty="0" err="1">
                <a:solidFill>
                  <a:srgbClr val="1E1F20"/>
                </a:solidFill>
                <a:ea typeface="+mn-lt"/>
                <a:cs typeface="+mn-lt"/>
              </a:rPr>
              <a:t>Middleton</a:t>
            </a:r>
            <a:r>
              <a:rPr lang="nl-NL" sz="1200" dirty="0">
                <a:solidFill>
                  <a:srgbClr val="1E1F20"/>
                </a:solidFill>
                <a:ea typeface="+mn-lt"/>
                <a:cs typeface="+mn-lt"/>
              </a:rPr>
              <a:t> heeft gereageerd op de ophef die is ontstaan na het publiceren van een met Photoshop bewerkte foto van haarzelf en haar kinderen. "Ik experimenteer af en toe met het bewerken van foto's. Sorry voor de verwarring."</a:t>
            </a:r>
            <a:endParaRPr lang="nl-NL" sz="1200" dirty="0">
              <a:solidFill>
                <a:srgbClr val="3F5060"/>
              </a:solidFill>
              <a:ea typeface="+mn-lt"/>
              <a:cs typeface="+mn-lt"/>
            </a:endParaRPr>
          </a:p>
          <a:p>
            <a:pPr>
              <a:lnSpc>
                <a:spcPct val="150000"/>
              </a:lnSpc>
              <a:spcBef>
                <a:spcPts val="1000"/>
              </a:spcBef>
            </a:pPr>
            <a:r>
              <a:rPr lang="nl-NL" sz="1200" dirty="0">
                <a:solidFill>
                  <a:srgbClr val="1E1F20"/>
                </a:solidFill>
                <a:cs typeface="Poppins"/>
              </a:rPr>
              <a:t>Via verschillende nieuwsberichten heeft prinses Kate laten weten dat er geen kwade bedoelingen zaten achter het verspreiden van de foto, ze gaf zelfs toe dat het een foutje was. Toch </a:t>
            </a:r>
            <a:r>
              <a:rPr lang="nl-NL" sz="1200" dirty="0">
                <a:solidFill>
                  <a:srgbClr val="030202"/>
                </a:solidFill>
                <a:cs typeface="Poppins"/>
              </a:rPr>
              <a:t>maken veel </a:t>
            </a:r>
            <a:r>
              <a:rPr lang="nl-NL" sz="1200" dirty="0" err="1">
                <a:solidFill>
                  <a:srgbClr val="030202"/>
                </a:solidFill>
                <a:cs typeface="Poppins"/>
              </a:rPr>
              <a:t>nieuwsmediazich</a:t>
            </a:r>
            <a:r>
              <a:rPr lang="nl-NL" sz="1200" dirty="0">
                <a:solidFill>
                  <a:srgbClr val="030202"/>
                </a:solidFill>
                <a:cs typeface="Poppins"/>
              </a:rPr>
              <a:t> boos over de bewerkte foto.</a:t>
            </a:r>
            <a:endParaRPr lang="nl-NL" dirty="0">
              <a:solidFill>
                <a:srgbClr val="3F5060"/>
              </a:solidFill>
              <a:cs typeface="Poppins"/>
            </a:endParaRPr>
          </a:p>
          <a:p>
            <a:pPr>
              <a:lnSpc>
                <a:spcPct val="150000"/>
              </a:lnSpc>
              <a:spcBef>
                <a:spcPts val="1000"/>
              </a:spcBef>
            </a:pPr>
            <a:br>
              <a:rPr lang="nl-NL" sz="1200" dirty="0">
                <a:cs typeface="Poppins"/>
              </a:rPr>
            </a:br>
            <a:r>
              <a:rPr lang="nl-NL" sz="1200" dirty="0">
                <a:solidFill>
                  <a:srgbClr val="030202"/>
                </a:solidFill>
                <a:cs typeface="Poppins"/>
              </a:rPr>
              <a:t>Zijn de zorgen die geuit worden over prinses Kate terecht of onterecht? Wat vinden jullie?</a:t>
            </a:r>
            <a:endParaRPr lang="nl-NL" dirty="0">
              <a:cs typeface="Poppins"/>
            </a:endParaRPr>
          </a:p>
        </p:txBody>
      </p:sp>
      <p:sp>
        <p:nvSpPr>
          <p:cNvPr id="3" name="Tijdelijke aanduiding voor tekst 2">
            <a:extLst>
              <a:ext uri="{FF2B5EF4-FFF2-40B4-BE49-F238E27FC236}">
                <a16:creationId xmlns:a16="http://schemas.microsoft.com/office/drawing/2014/main" id="{16F4EEA2-AC13-E598-5619-46C12F4737E7}"/>
              </a:ext>
            </a:extLst>
          </p:cNvPr>
          <p:cNvSpPr txBox="1">
            <a:spLocks/>
          </p:cNvSpPr>
          <p:nvPr/>
        </p:nvSpPr>
        <p:spPr>
          <a:xfrm>
            <a:off x="591060" y="5492541"/>
            <a:ext cx="5297311" cy="834879"/>
          </a:xfrm>
          <a:prstGeom prst="rect">
            <a:avLst/>
          </a:prstGeom>
        </p:spPr>
        <p:txBody>
          <a:bodyPr vert="horz" lIns="91440" tIns="45720" rIns="91440" bIns="4572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b="1" i="1" dirty="0">
                <a:solidFill>
                  <a:srgbClr val="000000"/>
                </a:solidFill>
              </a:rPr>
              <a:t>Bron: RTLnieuws.nl</a:t>
            </a:r>
            <a:endParaRPr lang="nl-NL" sz="1200" i="1" dirty="0">
              <a:solidFill>
                <a:srgbClr val="000000"/>
              </a:solidFill>
            </a:endParaRPr>
          </a:p>
          <a:p>
            <a:pPr>
              <a:spcBef>
                <a:spcPts val="0"/>
              </a:spcBef>
            </a:pPr>
            <a:r>
              <a:rPr lang="nl-NL" sz="1200" dirty="0">
                <a:solidFill>
                  <a:srgbClr val="000000"/>
                </a:solidFill>
                <a:ea typeface="+mn-lt"/>
                <a:cs typeface="+mn-lt"/>
                <a:hlinkClick r:id="rId3"/>
              </a:rPr>
              <a:t>https://www.rtlnieuws.nl/nieuws/buitenland/artikel/5439490/foto-koningshuis-groot-brittanie-wales-kate</a:t>
            </a:r>
            <a:endParaRPr lang="nl-NL"/>
          </a:p>
        </p:txBody>
      </p:sp>
      <p:pic>
        <p:nvPicPr>
          <p:cNvPr id="8" name="Onlinemedia 3" title="Kate-gate versterkt complottheorieën, vinden Britten op straat">
            <a:hlinkClick r:id="" action="ppaction://media"/>
            <a:extLst>
              <a:ext uri="{FF2B5EF4-FFF2-40B4-BE49-F238E27FC236}">
                <a16:creationId xmlns:a16="http://schemas.microsoft.com/office/drawing/2014/main" id="{FF9B7F75-B16A-ABA4-7CD0-8FAE5348D4EB}"/>
              </a:ext>
            </a:extLst>
          </p:cNvPr>
          <p:cNvPicPr>
            <a:picLocks noRot="1" noChangeAspect="1"/>
          </p:cNvPicPr>
          <p:nvPr>
            <a:videoFile r:link="rId1"/>
          </p:nvPr>
        </p:nvPicPr>
        <p:blipFill>
          <a:blip r:embed="rId4"/>
          <a:stretch>
            <a:fillRect/>
          </a:stretch>
        </p:blipFill>
        <p:spPr>
          <a:xfrm>
            <a:off x="6608637" y="2668338"/>
            <a:ext cx="5102924" cy="2883159"/>
          </a:xfrm>
          <a:prstGeom prst="rect">
            <a:avLst/>
          </a:prstGeom>
        </p:spPr>
      </p:pic>
    </p:spTree>
    <p:extLst>
      <p:ext uri="{BB962C8B-B14F-4D97-AF65-F5344CB8AC3E}">
        <p14:creationId xmlns:p14="http://schemas.microsoft.com/office/powerpoint/2010/main" val="271366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fill="hold" display="0">
                  <p:stCondLst>
                    <p:cond delay="indefinite"/>
                  </p:stCondLst>
                </p:cTn>
                <p:tgtEl>
                  <p:spTgt spid="8"/>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F11A7-9F5C-7F41-8BC4-C417465F2241}"/>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C2174881-6FE4-6300-59EE-2D2E75A459DF}"/>
              </a:ext>
            </a:extLst>
          </p:cNvPr>
          <p:cNvSpPr txBox="1">
            <a:spLocks/>
          </p:cNvSpPr>
          <p:nvPr/>
        </p:nvSpPr>
        <p:spPr>
          <a:xfrm>
            <a:off x="188139" y="169844"/>
            <a:ext cx="7857730" cy="459212"/>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'Beetje bewerkt’ - Mag dat? (1/3)</a:t>
            </a:r>
            <a:endParaRPr lang="nl-NL" dirty="0"/>
          </a:p>
        </p:txBody>
      </p:sp>
      <p:sp>
        <p:nvSpPr>
          <p:cNvPr id="9" name="Tekstvak 8">
            <a:extLst>
              <a:ext uri="{FF2B5EF4-FFF2-40B4-BE49-F238E27FC236}">
                <a16:creationId xmlns:a16="http://schemas.microsoft.com/office/drawing/2014/main" id="{1FD7B4D3-BCBA-DC57-6305-B9547CD5E960}"/>
              </a:ext>
            </a:extLst>
          </p:cNvPr>
          <p:cNvSpPr txBox="1"/>
          <p:nvPr/>
        </p:nvSpPr>
        <p:spPr>
          <a:xfrm>
            <a:off x="190500" y="942974"/>
            <a:ext cx="4816002" cy="44935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cs typeface="Poppins"/>
              </a:rPr>
              <a:t>Vanaf het eerste moment dat er afbeeldingen gemaakt worden wordt de werkelijkheid bewerkt. Op een oud schilderij van een belangrijk persoon werd van alles aangepast tijdens het schilderen. </a:t>
            </a:r>
          </a:p>
          <a:p>
            <a:endParaRPr lang="nl-NL" sz="1300" dirty="0">
              <a:solidFill>
                <a:schemeClr val="bg2">
                  <a:lumMod val="10000"/>
                </a:schemeClr>
              </a:solidFill>
              <a:cs typeface="Poppins"/>
            </a:endParaRPr>
          </a:p>
          <a:p>
            <a:r>
              <a:rPr lang="nl-NL" sz="1300" dirty="0">
                <a:solidFill>
                  <a:schemeClr val="bg2">
                    <a:lumMod val="10000"/>
                  </a:schemeClr>
                </a:solidFill>
                <a:cs typeface="Poppins"/>
              </a:rPr>
              <a:t>Dit werd gedaan om het verhaal achter de persoon te vertellen. De waarheid was minder belangrijk dan het verhaal.</a:t>
            </a:r>
          </a:p>
          <a:p>
            <a:endParaRPr lang="nl-NL" sz="1300" dirty="0">
              <a:solidFill>
                <a:schemeClr val="bg2">
                  <a:lumMod val="10000"/>
                </a:schemeClr>
              </a:solidFill>
              <a:cs typeface="Poppins"/>
            </a:endParaRPr>
          </a:p>
          <a:p>
            <a:r>
              <a:rPr lang="nl-NL" sz="1300" dirty="0">
                <a:solidFill>
                  <a:schemeClr val="bg2">
                    <a:lumMod val="10000"/>
                  </a:schemeClr>
                </a:solidFill>
                <a:cs typeface="Poppins"/>
              </a:rPr>
              <a:t>Tegenwoordig past iedereen dingen aan op foto's, zelfs de prinses van Engeland doet het. De één past wat kleuren aan of knipt delen van de foto weg. De ander gaat veel verder door rimpels weg te werken of zichzelf slanker te maken.</a:t>
            </a:r>
          </a:p>
          <a:p>
            <a:endParaRPr lang="nl-NL" sz="1300" dirty="0">
              <a:solidFill>
                <a:schemeClr val="bg2">
                  <a:lumMod val="10000"/>
                </a:schemeClr>
              </a:solidFill>
              <a:cs typeface="Poppins"/>
            </a:endParaRPr>
          </a:p>
          <a:p>
            <a:r>
              <a:rPr lang="nl-NL" sz="1300" b="1" dirty="0">
                <a:solidFill>
                  <a:schemeClr val="bg2">
                    <a:lumMod val="10000"/>
                  </a:schemeClr>
                </a:solidFill>
                <a:cs typeface="Poppins"/>
              </a:rPr>
              <a:t>Opdracht</a:t>
            </a:r>
          </a:p>
          <a:p>
            <a:r>
              <a:rPr lang="nl-NL" sz="1300" dirty="0">
                <a:solidFill>
                  <a:schemeClr val="bg2">
                    <a:lumMod val="10000"/>
                  </a:schemeClr>
                </a:solidFill>
                <a:cs typeface="Poppins"/>
              </a:rPr>
              <a:t>Maak tweetallen en neem de tabel van de volgende dia over. Bespreek waarom jullie vinden dat er op het genoemde platform wel of geen bewerkte foto's geplaatst mogen worden. Vul enkel ja of nee in achter het platform.</a:t>
            </a:r>
            <a:endParaRPr lang="nl-NL" dirty="0">
              <a:solidFill>
                <a:schemeClr val="bg2">
                  <a:lumMod val="10000"/>
                </a:schemeClr>
              </a:solidFill>
            </a:endParaRPr>
          </a:p>
          <a:p>
            <a:endParaRPr lang="nl-NL" sz="1300" dirty="0">
              <a:solidFill>
                <a:schemeClr val="bg2">
                  <a:lumMod val="10000"/>
                </a:schemeClr>
              </a:solidFill>
              <a:cs typeface="Poppins"/>
            </a:endParaRPr>
          </a:p>
        </p:txBody>
      </p:sp>
      <p:sp>
        <p:nvSpPr>
          <p:cNvPr id="5" name="Tijdelijke aanduiding voor afbeelding 4">
            <a:extLst>
              <a:ext uri="{FF2B5EF4-FFF2-40B4-BE49-F238E27FC236}">
                <a16:creationId xmlns:a16="http://schemas.microsoft.com/office/drawing/2014/main" id="{CD298119-CC1A-C4E2-2823-6D1034AB8EFC}"/>
              </a:ext>
            </a:extLst>
          </p:cNvPr>
          <p:cNvSpPr>
            <a:spLocks noGrp="1"/>
          </p:cNvSpPr>
          <p:nvPr>
            <p:ph type="pic" sz="quarter" idx="12"/>
          </p:nvPr>
        </p:nvSpPr>
        <p:spPr/>
        <p:txBody>
          <a:bodyPr/>
          <a:lstStyle/>
          <a:p>
            <a:endParaRPr lang="nl-NL"/>
          </a:p>
        </p:txBody>
      </p:sp>
      <p:pic>
        <p:nvPicPr>
          <p:cNvPr id="8" name="Tijdelijke aanduiding voor afbeelding 8" descr="Afbeelding met Menselijk gezicht, persoon, kleding, glimlach&#10;&#10;Automatisch gegenereerde beschrijving">
            <a:extLst>
              <a:ext uri="{FF2B5EF4-FFF2-40B4-BE49-F238E27FC236}">
                <a16:creationId xmlns:a16="http://schemas.microsoft.com/office/drawing/2014/main" id="{943D9EA8-6B70-D382-2B9A-273F95728BDD}"/>
              </a:ext>
            </a:extLst>
          </p:cNvPr>
          <p:cNvPicPr>
            <a:picLocks noChangeAspect="1"/>
          </p:cNvPicPr>
          <p:nvPr/>
        </p:nvPicPr>
        <p:blipFill rotWithShape="1">
          <a:blip r:embed="rId2"/>
          <a:srcRect t="2751" b="19634"/>
          <a:stretch/>
        </p:blipFill>
        <p:spPr>
          <a:xfrm>
            <a:off x="5692552" y="852058"/>
            <a:ext cx="6499448" cy="4572000"/>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pic>
    </p:spTree>
    <p:extLst>
      <p:ext uri="{BB962C8B-B14F-4D97-AF65-F5344CB8AC3E}">
        <p14:creationId xmlns:p14="http://schemas.microsoft.com/office/powerpoint/2010/main" val="3275117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F11A7-9F5C-7F41-8BC4-C417465F2241}"/>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C2174881-6FE4-6300-59EE-2D2E75A459DF}"/>
              </a:ext>
            </a:extLst>
          </p:cNvPr>
          <p:cNvSpPr txBox="1">
            <a:spLocks/>
          </p:cNvSpPr>
          <p:nvPr/>
        </p:nvSpPr>
        <p:spPr>
          <a:xfrm>
            <a:off x="188139" y="169843"/>
            <a:ext cx="7857730" cy="459212"/>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'Beetje bewerkt’ - Mag dat? (2/3)</a:t>
            </a:r>
            <a:endParaRPr lang="nl-NL" dirty="0"/>
          </a:p>
        </p:txBody>
      </p:sp>
      <p:graphicFrame>
        <p:nvGraphicFramePr>
          <p:cNvPr id="2" name="Tabel 1">
            <a:extLst>
              <a:ext uri="{FF2B5EF4-FFF2-40B4-BE49-F238E27FC236}">
                <a16:creationId xmlns:a16="http://schemas.microsoft.com/office/drawing/2014/main" id="{36C20C85-C3B5-BAA0-2CF1-7E3E85080C5C}"/>
              </a:ext>
            </a:extLst>
          </p:cNvPr>
          <p:cNvGraphicFramePr>
            <a:graphicFrameLocks noGrp="1"/>
          </p:cNvGraphicFramePr>
          <p:nvPr>
            <p:extLst>
              <p:ext uri="{D42A27DB-BD31-4B8C-83A1-F6EECF244321}">
                <p14:modId xmlns:p14="http://schemas.microsoft.com/office/powerpoint/2010/main" val="978577961"/>
              </p:ext>
            </p:extLst>
          </p:nvPr>
        </p:nvGraphicFramePr>
        <p:xfrm>
          <a:off x="762000" y="1181356"/>
          <a:ext cx="10613211" cy="3781823"/>
        </p:xfrm>
        <a:graphic>
          <a:graphicData uri="http://schemas.openxmlformats.org/drawingml/2006/table">
            <a:tbl>
              <a:tblPr firstRow="1" bandRow="1">
                <a:tableStyleId>{5C22544A-7EE6-4342-B048-85BDC9FD1C3A}</a:tableStyleId>
              </a:tblPr>
              <a:tblGrid>
                <a:gridCol w="5674448">
                  <a:extLst>
                    <a:ext uri="{9D8B030D-6E8A-4147-A177-3AD203B41FA5}">
                      <a16:colId xmlns:a16="http://schemas.microsoft.com/office/drawing/2014/main" val="3969424215"/>
                    </a:ext>
                  </a:extLst>
                </a:gridCol>
                <a:gridCol w="4938763">
                  <a:extLst>
                    <a:ext uri="{9D8B030D-6E8A-4147-A177-3AD203B41FA5}">
                      <a16:colId xmlns:a16="http://schemas.microsoft.com/office/drawing/2014/main" val="3729832529"/>
                    </a:ext>
                  </a:extLst>
                </a:gridCol>
              </a:tblGrid>
              <a:tr h="474449">
                <a:tc>
                  <a:txBody>
                    <a:bodyPr/>
                    <a:lstStyle/>
                    <a:p>
                      <a:pPr lvl="0">
                        <a:buNone/>
                      </a:pPr>
                      <a:r>
                        <a:rPr lang="nl-NL" dirty="0"/>
                        <a:t>Media</a:t>
                      </a:r>
                    </a:p>
                  </a:txBody>
                  <a:tcPr/>
                </a:tc>
                <a:tc>
                  <a:txBody>
                    <a:bodyPr/>
                    <a:lstStyle/>
                    <a:p>
                      <a:pPr lvl="0">
                        <a:buNone/>
                      </a:pPr>
                      <a:r>
                        <a:rPr lang="nl-NL" dirty="0"/>
                        <a:t>Bewerkte foto’s Ja/Nee?</a:t>
                      </a:r>
                    </a:p>
                  </a:txBody>
                  <a:tcPr/>
                </a:tc>
                <a:extLst>
                  <a:ext uri="{0D108BD9-81ED-4DB2-BD59-A6C34878D82A}">
                    <a16:rowId xmlns:a16="http://schemas.microsoft.com/office/drawing/2014/main" val="1062454116"/>
                  </a:ext>
                </a:extLst>
              </a:tr>
              <a:tr h="474449">
                <a:tc>
                  <a:txBody>
                    <a:bodyPr/>
                    <a:lstStyle/>
                    <a:p>
                      <a:r>
                        <a:rPr lang="nl-NL" dirty="0"/>
                        <a:t>(Online) krant, wereldnieuws</a:t>
                      </a:r>
                    </a:p>
                  </a:txBody>
                  <a:tcPr anchor="ctr"/>
                </a:tc>
                <a:tc>
                  <a:txBody>
                    <a:bodyPr/>
                    <a:lstStyle/>
                    <a:p>
                      <a:endParaRPr lang="nl-NL"/>
                    </a:p>
                  </a:txBody>
                  <a:tcPr/>
                </a:tc>
                <a:extLst>
                  <a:ext uri="{0D108BD9-81ED-4DB2-BD59-A6C34878D82A}">
                    <a16:rowId xmlns:a16="http://schemas.microsoft.com/office/drawing/2014/main" val="2625747664"/>
                  </a:ext>
                </a:extLst>
              </a:tr>
              <a:tr h="474449">
                <a:tc>
                  <a:txBody>
                    <a:bodyPr/>
                    <a:lstStyle/>
                    <a:p>
                      <a:r>
                        <a:rPr lang="nl-NL" dirty="0"/>
                        <a:t>(Online) krant, sportpagina</a:t>
                      </a:r>
                    </a:p>
                  </a:txBody>
                  <a:tcPr anchor="ctr"/>
                </a:tc>
                <a:tc>
                  <a:txBody>
                    <a:bodyPr/>
                    <a:lstStyle/>
                    <a:p>
                      <a:endParaRPr lang="nl-NL"/>
                    </a:p>
                  </a:txBody>
                  <a:tcPr/>
                </a:tc>
                <a:extLst>
                  <a:ext uri="{0D108BD9-81ED-4DB2-BD59-A6C34878D82A}">
                    <a16:rowId xmlns:a16="http://schemas.microsoft.com/office/drawing/2014/main" val="2601751575"/>
                  </a:ext>
                </a:extLst>
              </a:tr>
              <a:tr h="474449">
                <a:tc>
                  <a:txBody>
                    <a:bodyPr/>
                    <a:lstStyle/>
                    <a:p>
                      <a:pPr lvl="0">
                        <a:buNone/>
                      </a:pPr>
                      <a:r>
                        <a:rPr lang="nl-NL" dirty="0"/>
                        <a:t>Instagram, </a:t>
                      </a:r>
                      <a:r>
                        <a:rPr lang="nl-NL" dirty="0" err="1"/>
                        <a:t>TikTok</a:t>
                      </a:r>
                      <a:r>
                        <a:rPr lang="nl-NL" dirty="0"/>
                        <a:t>, enz...</a:t>
                      </a:r>
                    </a:p>
                  </a:txBody>
                  <a:tcPr anchor="ctr"/>
                </a:tc>
                <a:tc>
                  <a:txBody>
                    <a:bodyPr/>
                    <a:lstStyle/>
                    <a:p>
                      <a:endParaRPr lang="nl-NL"/>
                    </a:p>
                  </a:txBody>
                  <a:tcPr/>
                </a:tc>
                <a:extLst>
                  <a:ext uri="{0D108BD9-81ED-4DB2-BD59-A6C34878D82A}">
                    <a16:rowId xmlns:a16="http://schemas.microsoft.com/office/drawing/2014/main" val="637833206"/>
                  </a:ext>
                </a:extLst>
              </a:tr>
              <a:tr h="474449">
                <a:tc>
                  <a:txBody>
                    <a:bodyPr/>
                    <a:lstStyle/>
                    <a:p>
                      <a:r>
                        <a:rPr lang="nl-NL" dirty="0"/>
                        <a:t>Roddelkrant / </a:t>
                      </a:r>
                      <a:r>
                        <a:rPr lang="nl-NL" dirty="0" err="1"/>
                        <a:t>juicechannel</a:t>
                      </a:r>
                      <a:endParaRPr lang="nl-NL" dirty="0"/>
                    </a:p>
                  </a:txBody>
                  <a:tcPr anchor="ctr"/>
                </a:tc>
                <a:tc>
                  <a:txBody>
                    <a:bodyPr/>
                    <a:lstStyle/>
                    <a:p>
                      <a:endParaRPr lang="nl-NL"/>
                    </a:p>
                  </a:txBody>
                  <a:tcPr/>
                </a:tc>
                <a:extLst>
                  <a:ext uri="{0D108BD9-81ED-4DB2-BD59-A6C34878D82A}">
                    <a16:rowId xmlns:a16="http://schemas.microsoft.com/office/drawing/2014/main" val="3971205858"/>
                  </a:ext>
                </a:extLst>
              </a:tr>
              <a:tr h="460680">
                <a:tc>
                  <a:txBody>
                    <a:bodyPr/>
                    <a:lstStyle/>
                    <a:p>
                      <a:r>
                        <a:rPr lang="nl-NL" dirty="0"/>
                        <a:t>(Online) weekblad van jouw sportvereniging</a:t>
                      </a:r>
                    </a:p>
                  </a:txBody>
                  <a:tcPr anchor="ctr"/>
                </a:tc>
                <a:tc>
                  <a:txBody>
                    <a:bodyPr/>
                    <a:lstStyle/>
                    <a:p>
                      <a:endParaRPr lang="nl-NL" dirty="0"/>
                    </a:p>
                  </a:txBody>
                  <a:tcPr/>
                </a:tc>
                <a:extLst>
                  <a:ext uri="{0D108BD9-81ED-4DB2-BD59-A6C34878D82A}">
                    <a16:rowId xmlns:a16="http://schemas.microsoft.com/office/drawing/2014/main" val="2622589045"/>
                  </a:ext>
                </a:extLst>
              </a:tr>
              <a:tr h="474449">
                <a:tc>
                  <a:txBody>
                    <a:bodyPr/>
                    <a:lstStyle/>
                    <a:p>
                      <a:pPr lvl="0">
                        <a:buNone/>
                      </a:pPr>
                      <a:r>
                        <a:rPr lang="nl-NL" dirty="0"/>
                        <a:t>Product advertenties</a:t>
                      </a:r>
                    </a:p>
                  </a:txBody>
                  <a:tcPr anchor="ctr"/>
                </a:tc>
                <a:tc>
                  <a:txBody>
                    <a:bodyPr/>
                    <a:lstStyle/>
                    <a:p>
                      <a:pPr lvl="0">
                        <a:buNone/>
                      </a:pPr>
                      <a:endParaRPr lang="nl-NL" dirty="0"/>
                    </a:p>
                  </a:txBody>
                  <a:tcPr/>
                </a:tc>
                <a:extLst>
                  <a:ext uri="{0D108BD9-81ED-4DB2-BD59-A6C34878D82A}">
                    <a16:rowId xmlns:a16="http://schemas.microsoft.com/office/drawing/2014/main" val="3722312628"/>
                  </a:ext>
                </a:extLst>
              </a:tr>
              <a:tr h="474449">
                <a:tc>
                  <a:txBody>
                    <a:bodyPr/>
                    <a:lstStyle/>
                    <a:p>
                      <a:pPr lvl="0">
                        <a:buNone/>
                      </a:pPr>
                      <a:r>
                        <a:rPr lang="nl-NL" dirty="0"/>
                        <a:t>(Online) tijdschrift</a:t>
                      </a:r>
                    </a:p>
                  </a:txBody>
                  <a:tcPr anchor="ctr"/>
                </a:tc>
                <a:tc>
                  <a:txBody>
                    <a:bodyPr/>
                    <a:lstStyle/>
                    <a:p>
                      <a:pPr lvl="0">
                        <a:buNone/>
                      </a:pPr>
                      <a:endParaRPr lang="nl-NL" dirty="0"/>
                    </a:p>
                  </a:txBody>
                  <a:tcPr/>
                </a:tc>
                <a:extLst>
                  <a:ext uri="{0D108BD9-81ED-4DB2-BD59-A6C34878D82A}">
                    <a16:rowId xmlns:a16="http://schemas.microsoft.com/office/drawing/2014/main" val="3814447067"/>
                  </a:ext>
                </a:extLst>
              </a:tr>
            </a:tbl>
          </a:graphicData>
        </a:graphic>
      </p:graphicFrame>
    </p:spTree>
    <p:extLst>
      <p:ext uri="{BB962C8B-B14F-4D97-AF65-F5344CB8AC3E}">
        <p14:creationId xmlns:p14="http://schemas.microsoft.com/office/powerpoint/2010/main" val="3893056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F11A7-9F5C-7F41-8BC4-C417465F2241}"/>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C2174881-6FE4-6300-59EE-2D2E75A459DF}"/>
              </a:ext>
            </a:extLst>
          </p:cNvPr>
          <p:cNvSpPr txBox="1">
            <a:spLocks/>
          </p:cNvSpPr>
          <p:nvPr/>
        </p:nvSpPr>
        <p:spPr>
          <a:xfrm>
            <a:off x="188139" y="169843"/>
            <a:ext cx="7857730" cy="452727"/>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'Beetje bewerkt’ - Mag dat? (3/3)</a:t>
            </a:r>
            <a:endParaRPr lang="nl-NL" dirty="0"/>
          </a:p>
        </p:txBody>
      </p:sp>
      <p:sp>
        <p:nvSpPr>
          <p:cNvPr id="9" name="Tekstvak 8">
            <a:extLst>
              <a:ext uri="{FF2B5EF4-FFF2-40B4-BE49-F238E27FC236}">
                <a16:creationId xmlns:a16="http://schemas.microsoft.com/office/drawing/2014/main" id="{1FD7B4D3-BCBA-DC57-6305-B9547CD5E960}"/>
              </a:ext>
            </a:extLst>
          </p:cNvPr>
          <p:cNvSpPr txBox="1"/>
          <p:nvPr/>
        </p:nvSpPr>
        <p:spPr>
          <a:xfrm>
            <a:off x="190499" y="942974"/>
            <a:ext cx="4835458" cy="14927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cs typeface="Poppins"/>
              </a:rPr>
              <a:t>Teken onderstaande tabel op het digibord /whiteboard. </a:t>
            </a:r>
            <a:br>
              <a:rPr lang="nl-NL" sz="1300" dirty="0">
                <a:solidFill>
                  <a:schemeClr val="bg2">
                    <a:lumMod val="10000"/>
                  </a:schemeClr>
                </a:solidFill>
                <a:cs typeface="Poppins"/>
              </a:rPr>
            </a:br>
            <a:r>
              <a:rPr lang="nl-NL" sz="1300" dirty="0">
                <a:solidFill>
                  <a:schemeClr val="bg2">
                    <a:lumMod val="10000"/>
                  </a:schemeClr>
                </a:solidFill>
                <a:cs typeface="Poppins"/>
              </a:rPr>
              <a:t>Tel de aantallen ja en nee van de klas bij elkaar op. </a:t>
            </a:r>
            <a:endParaRPr lang="nl-NL" dirty="0">
              <a:solidFill>
                <a:schemeClr val="bg2">
                  <a:lumMod val="10000"/>
                </a:schemeClr>
              </a:solidFill>
            </a:endParaRPr>
          </a:p>
          <a:p>
            <a:endParaRPr lang="nl-NL" sz="1300" dirty="0">
              <a:solidFill>
                <a:schemeClr val="bg2">
                  <a:lumMod val="10000"/>
                </a:schemeClr>
              </a:solidFill>
              <a:cs typeface="Poppins"/>
            </a:endParaRPr>
          </a:p>
          <a:p>
            <a:r>
              <a:rPr lang="nl-NL" sz="1300" dirty="0">
                <a:solidFill>
                  <a:schemeClr val="bg2">
                    <a:lumMod val="10000"/>
                  </a:schemeClr>
                </a:solidFill>
                <a:cs typeface="Poppins"/>
              </a:rPr>
              <a:t>Bespreek klassikaal de resultaten. Waarom mag de ene media wel bewerkte foto's bevatten en andere media niet? Waarom mogen de genoemde media bewerkte of juist alleen onbewerkte foto's bevatten?</a:t>
            </a:r>
          </a:p>
        </p:txBody>
      </p:sp>
      <p:sp>
        <p:nvSpPr>
          <p:cNvPr id="5" name="Tijdelijke aanduiding voor afbeelding 4">
            <a:extLst>
              <a:ext uri="{FF2B5EF4-FFF2-40B4-BE49-F238E27FC236}">
                <a16:creationId xmlns:a16="http://schemas.microsoft.com/office/drawing/2014/main" id="{CD298119-CC1A-C4E2-2823-6D1034AB8EFC}"/>
              </a:ext>
            </a:extLst>
          </p:cNvPr>
          <p:cNvSpPr>
            <a:spLocks noGrp="1"/>
          </p:cNvSpPr>
          <p:nvPr>
            <p:ph type="pic" sz="quarter" idx="12"/>
          </p:nvPr>
        </p:nvSpPr>
        <p:spPr/>
        <p:txBody>
          <a:bodyPr/>
          <a:lstStyle/>
          <a:p>
            <a:endParaRPr lang="nl-NL"/>
          </a:p>
        </p:txBody>
      </p:sp>
      <p:pic>
        <p:nvPicPr>
          <p:cNvPr id="8" name="Tijdelijke aanduiding voor afbeelding 8" descr="Afbeelding met Menselijk gezicht, persoon, kleding, glimlach&#10;&#10;Automatisch gegenereerde beschrijving">
            <a:extLst>
              <a:ext uri="{FF2B5EF4-FFF2-40B4-BE49-F238E27FC236}">
                <a16:creationId xmlns:a16="http://schemas.microsoft.com/office/drawing/2014/main" id="{943D9EA8-6B70-D382-2B9A-273F95728BDD}"/>
              </a:ext>
            </a:extLst>
          </p:cNvPr>
          <p:cNvPicPr>
            <a:picLocks noChangeAspect="1"/>
          </p:cNvPicPr>
          <p:nvPr/>
        </p:nvPicPr>
        <p:blipFill rotWithShape="1">
          <a:blip r:embed="rId2"/>
          <a:srcRect t="2751" b="19634"/>
          <a:stretch/>
        </p:blipFill>
        <p:spPr>
          <a:xfrm>
            <a:off x="5692552" y="852058"/>
            <a:ext cx="6499448" cy="4572000"/>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pic>
      <p:graphicFrame>
        <p:nvGraphicFramePr>
          <p:cNvPr id="3" name="Tabel 2">
            <a:extLst>
              <a:ext uri="{FF2B5EF4-FFF2-40B4-BE49-F238E27FC236}">
                <a16:creationId xmlns:a16="http://schemas.microsoft.com/office/drawing/2014/main" id="{9BC95E27-05FC-E183-EE10-DA089A5D0D3A}"/>
              </a:ext>
            </a:extLst>
          </p:cNvPr>
          <p:cNvGraphicFramePr>
            <a:graphicFrameLocks noGrp="1"/>
          </p:cNvGraphicFramePr>
          <p:nvPr>
            <p:extLst>
              <p:ext uri="{D42A27DB-BD31-4B8C-83A1-F6EECF244321}">
                <p14:modId xmlns:p14="http://schemas.microsoft.com/office/powerpoint/2010/main" val="1765171914"/>
              </p:ext>
            </p:extLst>
          </p:nvPr>
        </p:nvGraphicFramePr>
        <p:xfrm>
          <a:off x="332416" y="2817865"/>
          <a:ext cx="9078951" cy="2926080"/>
        </p:xfrm>
        <a:graphic>
          <a:graphicData uri="http://schemas.openxmlformats.org/drawingml/2006/table">
            <a:tbl>
              <a:tblPr firstRow="1" bandRow="1">
                <a:tableStyleId>{5C22544A-7EE6-4342-B048-85BDC9FD1C3A}</a:tableStyleId>
              </a:tblPr>
              <a:tblGrid>
                <a:gridCol w="6003946">
                  <a:extLst>
                    <a:ext uri="{9D8B030D-6E8A-4147-A177-3AD203B41FA5}">
                      <a16:colId xmlns:a16="http://schemas.microsoft.com/office/drawing/2014/main" val="3969424215"/>
                    </a:ext>
                  </a:extLst>
                </a:gridCol>
                <a:gridCol w="1447570">
                  <a:extLst>
                    <a:ext uri="{9D8B030D-6E8A-4147-A177-3AD203B41FA5}">
                      <a16:colId xmlns:a16="http://schemas.microsoft.com/office/drawing/2014/main" val="3729832529"/>
                    </a:ext>
                  </a:extLst>
                </a:gridCol>
                <a:gridCol w="1627435">
                  <a:extLst>
                    <a:ext uri="{9D8B030D-6E8A-4147-A177-3AD203B41FA5}">
                      <a16:colId xmlns:a16="http://schemas.microsoft.com/office/drawing/2014/main" val="375065523"/>
                    </a:ext>
                  </a:extLst>
                </a:gridCol>
              </a:tblGrid>
              <a:tr h="331506">
                <a:tc>
                  <a:txBody>
                    <a:bodyPr/>
                    <a:lstStyle/>
                    <a:p>
                      <a:pPr lvl="0">
                        <a:buNone/>
                      </a:pPr>
                      <a:r>
                        <a:rPr lang="nl-NL" dirty="0"/>
                        <a:t>Media</a:t>
                      </a:r>
                    </a:p>
                  </a:txBody>
                  <a:tcPr/>
                </a:tc>
                <a:tc>
                  <a:txBody>
                    <a:bodyPr/>
                    <a:lstStyle/>
                    <a:p>
                      <a:pPr lvl="0">
                        <a:buNone/>
                      </a:pPr>
                      <a:r>
                        <a:rPr lang="nl-NL" dirty="0"/>
                        <a:t>Aantal Ja</a:t>
                      </a:r>
                    </a:p>
                  </a:txBody>
                  <a:tcPr/>
                </a:tc>
                <a:tc>
                  <a:txBody>
                    <a:bodyPr/>
                    <a:lstStyle/>
                    <a:p>
                      <a:pPr lvl="0">
                        <a:buNone/>
                      </a:pPr>
                      <a:r>
                        <a:rPr lang="nl-NL" dirty="0"/>
                        <a:t>Aantal Nee</a:t>
                      </a:r>
                    </a:p>
                  </a:txBody>
                  <a:tcPr/>
                </a:tc>
                <a:extLst>
                  <a:ext uri="{0D108BD9-81ED-4DB2-BD59-A6C34878D82A}">
                    <a16:rowId xmlns:a16="http://schemas.microsoft.com/office/drawing/2014/main" val="1062454116"/>
                  </a:ext>
                </a:extLst>
              </a:tr>
              <a:tr h="331506">
                <a:tc>
                  <a:txBody>
                    <a:bodyPr/>
                    <a:lstStyle/>
                    <a:p>
                      <a:r>
                        <a:rPr lang="nl-NL" dirty="0"/>
                        <a:t>(Online) krant, wereldnieuws</a:t>
                      </a:r>
                    </a:p>
                  </a:txBody>
                  <a:tcPr anchor="ctr"/>
                </a:tc>
                <a:tc>
                  <a:txBody>
                    <a:bodyPr/>
                    <a:lstStyle/>
                    <a:p>
                      <a:endParaRPr lang="nl-NL"/>
                    </a:p>
                  </a:txBody>
                  <a:tcPr/>
                </a:tc>
                <a:tc>
                  <a:txBody>
                    <a:bodyPr/>
                    <a:lstStyle/>
                    <a:p>
                      <a:pPr lvl="0">
                        <a:buNone/>
                      </a:pPr>
                      <a:endParaRPr lang="nl-NL" dirty="0"/>
                    </a:p>
                  </a:txBody>
                  <a:tcPr/>
                </a:tc>
                <a:extLst>
                  <a:ext uri="{0D108BD9-81ED-4DB2-BD59-A6C34878D82A}">
                    <a16:rowId xmlns:a16="http://schemas.microsoft.com/office/drawing/2014/main" val="2625747664"/>
                  </a:ext>
                </a:extLst>
              </a:tr>
              <a:tr h="331506">
                <a:tc>
                  <a:txBody>
                    <a:bodyPr/>
                    <a:lstStyle/>
                    <a:p>
                      <a:r>
                        <a:rPr lang="nl-NL" dirty="0"/>
                        <a:t>(Online) krant, sportpagina</a:t>
                      </a:r>
                    </a:p>
                  </a:txBody>
                  <a:tcPr anchor="ctr"/>
                </a:tc>
                <a:tc>
                  <a:txBody>
                    <a:bodyPr/>
                    <a:lstStyle/>
                    <a:p>
                      <a:endParaRPr lang="nl-NL"/>
                    </a:p>
                  </a:txBody>
                  <a:tcPr/>
                </a:tc>
                <a:tc>
                  <a:txBody>
                    <a:bodyPr/>
                    <a:lstStyle/>
                    <a:p>
                      <a:pPr lvl="0">
                        <a:buNone/>
                      </a:pPr>
                      <a:endParaRPr lang="nl-NL" dirty="0"/>
                    </a:p>
                  </a:txBody>
                  <a:tcPr/>
                </a:tc>
                <a:extLst>
                  <a:ext uri="{0D108BD9-81ED-4DB2-BD59-A6C34878D82A}">
                    <a16:rowId xmlns:a16="http://schemas.microsoft.com/office/drawing/2014/main" val="2601751575"/>
                  </a:ext>
                </a:extLst>
              </a:tr>
              <a:tr h="331506">
                <a:tc>
                  <a:txBody>
                    <a:bodyPr/>
                    <a:lstStyle/>
                    <a:p>
                      <a:pPr lvl="0">
                        <a:buNone/>
                      </a:pPr>
                      <a:r>
                        <a:rPr lang="nl-NL" dirty="0"/>
                        <a:t>Instagram, </a:t>
                      </a:r>
                      <a:r>
                        <a:rPr lang="nl-NL" dirty="0" err="1"/>
                        <a:t>TikTok</a:t>
                      </a:r>
                      <a:r>
                        <a:rPr lang="nl-NL" dirty="0"/>
                        <a:t>, enz...</a:t>
                      </a:r>
                    </a:p>
                  </a:txBody>
                  <a:tcPr anchor="ctr"/>
                </a:tc>
                <a:tc>
                  <a:txBody>
                    <a:bodyPr/>
                    <a:lstStyle/>
                    <a:p>
                      <a:endParaRPr lang="nl-NL"/>
                    </a:p>
                  </a:txBody>
                  <a:tcPr/>
                </a:tc>
                <a:tc>
                  <a:txBody>
                    <a:bodyPr/>
                    <a:lstStyle/>
                    <a:p>
                      <a:pPr lvl="0">
                        <a:buNone/>
                      </a:pPr>
                      <a:endParaRPr lang="nl-NL" dirty="0"/>
                    </a:p>
                  </a:txBody>
                  <a:tcPr/>
                </a:tc>
                <a:extLst>
                  <a:ext uri="{0D108BD9-81ED-4DB2-BD59-A6C34878D82A}">
                    <a16:rowId xmlns:a16="http://schemas.microsoft.com/office/drawing/2014/main" val="637833206"/>
                  </a:ext>
                </a:extLst>
              </a:tr>
              <a:tr h="331506">
                <a:tc>
                  <a:txBody>
                    <a:bodyPr/>
                    <a:lstStyle/>
                    <a:p>
                      <a:r>
                        <a:rPr lang="nl-NL" dirty="0"/>
                        <a:t>Roddelkrant / </a:t>
                      </a:r>
                      <a:r>
                        <a:rPr lang="nl-NL" dirty="0" err="1"/>
                        <a:t>Juicechannel</a:t>
                      </a:r>
                    </a:p>
                  </a:txBody>
                  <a:tcPr anchor="ctr"/>
                </a:tc>
                <a:tc>
                  <a:txBody>
                    <a:bodyPr/>
                    <a:lstStyle/>
                    <a:p>
                      <a:endParaRPr lang="nl-NL"/>
                    </a:p>
                  </a:txBody>
                  <a:tcPr/>
                </a:tc>
                <a:tc>
                  <a:txBody>
                    <a:bodyPr/>
                    <a:lstStyle/>
                    <a:p>
                      <a:pPr lvl="0">
                        <a:buNone/>
                      </a:pPr>
                      <a:endParaRPr lang="nl-NL" dirty="0"/>
                    </a:p>
                  </a:txBody>
                  <a:tcPr/>
                </a:tc>
                <a:extLst>
                  <a:ext uri="{0D108BD9-81ED-4DB2-BD59-A6C34878D82A}">
                    <a16:rowId xmlns:a16="http://schemas.microsoft.com/office/drawing/2014/main" val="3971205858"/>
                  </a:ext>
                </a:extLst>
              </a:tr>
              <a:tr h="359132">
                <a:tc>
                  <a:txBody>
                    <a:bodyPr/>
                    <a:lstStyle/>
                    <a:p>
                      <a:r>
                        <a:rPr lang="nl-NL" dirty="0"/>
                        <a:t>(Online) weekblad van jouw sportvereniging</a:t>
                      </a:r>
                    </a:p>
                  </a:txBody>
                  <a:tcPr anchor="ctr"/>
                </a:tc>
                <a:tc>
                  <a:txBody>
                    <a:bodyPr/>
                    <a:lstStyle/>
                    <a:p>
                      <a:endParaRPr lang="nl-NL"/>
                    </a:p>
                  </a:txBody>
                  <a:tcPr/>
                </a:tc>
                <a:tc>
                  <a:txBody>
                    <a:bodyPr/>
                    <a:lstStyle/>
                    <a:p>
                      <a:pPr lvl="0">
                        <a:buNone/>
                      </a:pPr>
                      <a:endParaRPr lang="nl-NL" dirty="0"/>
                    </a:p>
                  </a:txBody>
                  <a:tcPr/>
                </a:tc>
                <a:extLst>
                  <a:ext uri="{0D108BD9-81ED-4DB2-BD59-A6C34878D82A}">
                    <a16:rowId xmlns:a16="http://schemas.microsoft.com/office/drawing/2014/main" val="2622589045"/>
                  </a:ext>
                </a:extLst>
              </a:tr>
              <a:tr h="331506">
                <a:tc>
                  <a:txBody>
                    <a:bodyPr/>
                    <a:lstStyle/>
                    <a:p>
                      <a:pPr lvl="0">
                        <a:buNone/>
                      </a:pPr>
                      <a:r>
                        <a:rPr lang="nl-NL" dirty="0"/>
                        <a:t>Product advertenties</a:t>
                      </a:r>
                    </a:p>
                  </a:txBody>
                  <a:tcPr anchor="ctr"/>
                </a:tc>
                <a:tc>
                  <a:txBody>
                    <a:bodyPr/>
                    <a:lstStyle/>
                    <a:p>
                      <a:pPr lvl="0">
                        <a:buNone/>
                      </a:pPr>
                      <a:endParaRPr lang="nl-NL" dirty="0"/>
                    </a:p>
                  </a:txBody>
                  <a:tcPr/>
                </a:tc>
                <a:tc>
                  <a:txBody>
                    <a:bodyPr/>
                    <a:lstStyle/>
                    <a:p>
                      <a:pPr lvl="0">
                        <a:buNone/>
                      </a:pPr>
                      <a:endParaRPr lang="nl-NL" dirty="0"/>
                    </a:p>
                  </a:txBody>
                  <a:tcPr/>
                </a:tc>
                <a:extLst>
                  <a:ext uri="{0D108BD9-81ED-4DB2-BD59-A6C34878D82A}">
                    <a16:rowId xmlns:a16="http://schemas.microsoft.com/office/drawing/2014/main" val="3722312628"/>
                  </a:ext>
                </a:extLst>
              </a:tr>
              <a:tr h="331506">
                <a:tc>
                  <a:txBody>
                    <a:bodyPr/>
                    <a:lstStyle/>
                    <a:p>
                      <a:pPr lvl="0">
                        <a:buNone/>
                      </a:pPr>
                      <a:r>
                        <a:rPr lang="nl-NL" dirty="0"/>
                        <a:t>(Online) tijdschrift</a:t>
                      </a:r>
                    </a:p>
                  </a:txBody>
                  <a:tcPr anchor="ctr"/>
                </a:tc>
                <a:tc>
                  <a:txBody>
                    <a:bodyPr/>
                    <a:lstStyle/>
                    <a:p>
                      <a:pPr lvl="0">
                        <a:buNone/>
                      </a:pPr>
                      <a:endParaRPr lang="nl-NL" dirty="0"/>
                    </a:p>
                  </a:txBody>
                  <a:tcPr/>
                </a:tc>
                <a:tc>
                  <a:txBody>
                    <a:bodyPr/>
                    <a:lstStyle/>
                    <a:p>
                      <a:pPr lvl="0">
                        <a:buNone/>
                      </a:pPr>
                      <a:endParaRPr lang="nl-NL" dirty="0"/>
                    </a:p>
                  </a:txBody>
                  <a:tcPr/>
                </a:tc>
                <a:extLst>
                  <a:ext uri="{0D108BD9-81ED-4DB2-BD59-A6C34878D82A}">
                    <a16:rowId xmlns:a16="http://schemas.microsoft.com/office/drawing/2014/main" val="3814447067"/>
                  </a:ext>
                </a:extLst>
              </a:tr>
            </a:tbl>
          </a:graphicData>
        </a:graphic>
      </p:graphicFrame>
    </p:spTree>
    <p:extLst>
      <p:ext uri="{BB962C8B-B14F-4D97-AF65-F5344CB8AC3E}">
        <p14:creationId xmlns:p14="http://schemas.microsoft.com/office/powerpoint/2010/main" val="2045395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F11A7-9F5C-7F41-8BC4-C417465F2241}"/>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C2174881-6FE4-6300-59EE-2D2E75A459DF}"/>
              </a:ext>
            </a:extLst>
          </p:cNvPr>
          <p:cNvSpPr txBox="1">
            <a:spLocks/>
          </p:cNvSpPr>
          <p:nvPr/>
        </p:nvSpPr>
        <p:spPr>
          <a:xfrm>
            <a:off x="188139" y="169844"/>
            <a:ext cx="7857730" cy="459212"/>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Recht op echt! (1/2)</a:t>
            </a:r>
            <a:endParaRPr lang="nl-NL" dirty="0"/>
          </a:p>
        </p:txBody>
      </p:sp>
      <p:sp>
        <p:nvSpPr>
          <p:cNvPr id="9" name="Tekstvak 8">
            <a:extLst>
              <a:ext uri="{FF2B5EF4-FFF2-40B4-BE49-F238E27FC236}">
                <a16:creationId xmlns:a16="http://schemas.microsoft.com/office/drawing/2014/main" id="{1FD7B4D3-BCBA-DC57-6305-B9547CD5E960}"/>
              </a:ext>
            </a:extLst>
          </p:cNvPr>
          <p:cNvSpPr txBox="1"/>
          <p:nvPr/>
        </p:nvSpPr>
        <p:spPr>
          <a:xfrm>
            <a:off x="188139" y="800301"/>
            <a:ext cx="4828972" cy="42934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cs typeface="Poppins"/>
              </a:rPr>
              <a:t>Journalistieke foto's, foto's die afgebeeld zijn bij nieuwsberichten, moeten waarheidsgetrouw zijn. </a:t>
            </a:r>
            <a:br>
              <a:rPr lang="nl-NL" sz="1300" dirty="0">
                <a:solidFill>
                  <a:schemeClr val="bg2">
                    <a:lumMod val="10000"/>
                  </a:schemeClr>
                </a:solidFill>
                <a:cs typeface="Poppins"/>
              </a:rPr>
            </a:br>
            <a:r>
              <a:rPr lang="nl-NL" sz="1300" dirty="0">
                <a:solidFill>
                  <a:schemeClr val="bg2">
                    <a:lumMod val="10000"/>
                  </a:schemeClr>
                </a:solidFill>
                <a:cs typeface="Poppins"/>
              </a:rPr>
              <a:t>Ze mogen dus niet nep zijn.</a:t>
            </a:r>
          </a:p>
          <a:p>
            <a:endParaRPr lang="nl-NL" sz="1300" dirty="0">
              <a:solidFill>
                <a:schemeClr val="bg2">
                  <a:lumMod val="10000"/>
                </a:schemeClr>
              </a:solidFill>
              <a:cs typeface="Poppins"/>
            </a:endParaRPr>
          </a:p>
          <a:p>
            <a:r>
              <a:rPr lang="nl-NL" sz="1300" dirty="0">
                <a:solidFill>
                  <a:schemeClr val="bg2">
                    <a:lumMod val="10000"/>
                  </a:schemeClr>
                </a:solidFill>
                <a:cs typeface="Poppins"/>
              </a:rPr>
              <a:t>Voor het gebruik van foto's bij nieuwsberichten zijn dan ook regels opgesteld. Hierin staan afspraken dat een foto bijvoorbeeld wel bijgesneden mag worden, maar dat er niks aan de foto toegevoegd of weggehaald mag worden.</a:t>
            </a:r>
          </a:p>
          <a:p>
            <a:endParaRPr lang="nl-NL" sz="1300" dirty="0">
              <a:solidFill>
                <a:schemeClr val="bg2">
                  <a:lumMod val="10000"/>
                </a:schemeClr>
              </a:solidFill>
              <a:cs typeface="Poppins"/>
            </a:endParaRPr>
          </a:p>
          <a:p>
            <a:r>
              <a:rPr lang="nl-NL" sz="1300" dirty="0">
                <a:solidFill>
                  <a:schemeClr val="bg2">
                    <a:lumMod val="10000"/>
                  </a:schemeClr>
                </a:solidFill>
                <a:cs typeface="Poppins"/>
              </a:rPr>
              <a:t>Deze afspraken zijn gemaakt, zodat nieuwslezers vertrouwen kunnen hebben in nieuwsmedia. Als iedereen bewerkte foto's gaat plaatsen rijst al snel de vraag “Is dit wel betrouwbare informatie?”</a:t>
            </a:r>
          </a:p>
          <a:p>
            <a:endParaRPr lang="nl-NL" sz="1300" dirty="0">
              <a:solidFill>
                <a:schemeClr val="bg2">
                  <a:lumMod val="10000"/>
                </a:schemeClr>
              </a:solidFill>
              <a:cs typeface="Poppins"/>
            </a:endParaRPr>
          </a:p>
          <a:p>
            <a:r>
              <a:rPr lang="nl-NL" sz="1300" dirty="0">
                <a:solidFill>
                  <a:schemeClr val="bg2">
                    <a:lumMod val="10000"/>
                  </a:schemeClr>
                </a:solidFill>
                <a:cs typeface="Poppins"/>
              </a:rPr>
              <a:t>Door de komst van AI zijn de spelregels nog moeilijker geworden. Door AI zijn echt en nep bijna niet meer van elkaar te onderscheiden en kunnen er razendsnel duizenden afbeeldingen gemaakt worden. Hierdoor  wordt het nog belangrijker dat het duidelijk is of een afbeelding bewerkt of gegenereerd is.</a:t>
            </a:r>
          </a:p>
        </p:txBody>
      </p:sp>
      <p:pic>
        <p:nvPicPr>
          <p:cNvPr id="2" name="Tijdelijke aanduiding voor afbeelding 1" descr="Image Editing Ebv Unleashed · Free photo on Pixabay">
            <a:extLst>
              <a:ext uri="{FF2B5EF4-FFF2-40B4-BE49-F238E27FC236}">
                <a16:creationId xmlns:a16="http://schemas.microsoft.com/office/drawing/2014/main" id="{C8725C29-3D35-4345-3115-F00F3D277343}"/>
              </a:ext>
            </a:extLst>
          </p:cNvPr>
          <p:cNvPicPr>
            <a:picLocks noGrp="1" noChangeAspect="1"/>
          </p:cNvPicPr>
          <p:nvPr>
            <p:ph type="pic" sz="quarter" idx="12"/>
          </p:nvPr>
        </p:nvPicPr>
        <p:blipFill>
          <a:blip r:embed="rId2"/>
          <a:srcRect l="13551" r="13551"/>
          <a:stretch/>
        </p:blipFill>
        <p:spPr/>
      </p:pic>
    </p:spTree>
    <p:extLst>
      <p:ext uri="{BB962C8B-B14F-4D97-AF65-F5344CB8AC3E}">
        <p14:creationId xmlns:p14="http://schemas.microsoft.com/office/powerpoint/2010/main" val="788633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F11A7-9F5C-7F41-8BC4-C417465F2241}"/>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C2174881-6FE4-6300-59EE-2D2E75A459DF}"/>
              </a:ext>
            </a:extLst>
          </p:cNvPr>
          <p:cNvSpPr txBox="1">
            <a:spLocks/>
          </p:cNvSpPr>
          <p:nvPr/>
        </p:nvSpPr>
        <p:spPr>
          <a:xfrm>
            <a:off x="188139" y="169843"/>
            <a:ext cx="7857730" cy="465697"/>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Recht op echt! (2/2)</a:t>
            </a:r>
            <a:endParaRPr lang="nl-NL" dirty="0"/>
          </a:p>
        </p:txBody>
      </p:sp>
      <p:sp>
        <p:nvSpPr>
          <p:cNvPr id="9" name="Tekstvak 8">
            <a:extLst>
              <a:ext uri="{FF2B5EF4-FFF2-40B4-BE49-F238E27FC236}">
                <a16:creationId xmlns:a16="http://schemas.microsoft.com/office/drawing/2014/main" id="{1FD7B4D3-BCBA-DC57-6305-B9547CD5E960}"/>
              </a:ext>
            </a:extLst>
          </p:cNvPr>
          <p:cNvSpPr txBox="1"/>
          <p:nvPr/>
        </p:nvSpPr>
        <p:spPr>
          <a:xfrm>
            <a:off x="188139" y="710219"/>
            <a:ext cx="4837818" cy="53399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ea typeface="+mn-lt"/>
                <a:cs typeface="+mn-lt"/>
              </a:rPr>
              <a:t>Om lezers meer duidelijkheid te geven over de echtheid van een afbeelding wordt er politiek gepleit voor een keurmerk* op afbeeldingen. Dit keurmerk zou moeten aangeven of een foto deels bewerkt of zelfs helemaal is gemaakt door AI.</a:t>
            </a:r>
          </a:p>
          <a:p>
            <a:endParaRPr lang="nl-NL" sz="1300" dirty="0">
              <a:solidFill>
                <a:schemeClr val="bg2">
                  <a:lumMod val="10000"/>
                </a:schemeClr>
              </a:solidFill>
              <a:ea typeface="+mn-lt"/>
              <a:cs typeface="+mn-lt"/>
            </a:endParaRPr>
          </a:p>
          <a:p>
            <a:r>
              <a:rPr lang="nl-NL" sz="1300" dirty="0">
                <a:solidFill>
                  <a:schemeClr val="bg2">
                    <a:lumMod val="10000"/>
                  </a:schemeClr>
                </a:solidFill>
                <a:ea typeface="+mn-lt"/>
                <a:cs typeface="+mn-lt"/>
              </a:rPr>
              <a:t>Bespreek klassikaal:</a:t>
            </a:r>
          </a:p>
          <a:p>
            <a:endParaRPr lang="nl-NL" sz="1300" dirty="0">
              <a:solidFill>
                <a:schemeClr val="bg2">
                  <a:lumMod val="10000"/>
                </a:schemeClr>
              </a:solidFill>
              <a:ea typeface="+mn-lt"/>
              <a:cs typeface="+mn-lt"/>
            </a:endParaRPr>
          </a:p>
          <a:p>
            <a:pPr marL="285750" indent="-285750">
              <a:buFont typeface="Calibri"/>
              <a:buChar char="-"/>
            </a:pPr>
            <a:r>
              <a:rPr lang="nl-NL" sz="1300" dirty="0">
                <a:solidFill>
                  <a:schemeClr val="bg2">
                    <a:lumMod val="10000"/>
                  </a:schemeClr>
                </a:solidFill>
                <a:ea typeface="+mn-lt"/>
                <a:cs typeface="+mn-lt"/>
              </a:rPr>
              <a:t>Is het plaatsen van een keurmerk gewenst? </a:t>
            </a:r>
            <a:br>
              <a:rPr lang="nl-NL" sz="1300" dirty="0">
                <a:solidFill>
                  <a:schemeClr val="bg2">
                    <a:lumMod val="10000"/>
                  </a:schemeClr>
                </a:solidFill>
                <a:ea typeface="+mn-lt"/>
                <a:cs typeface="+mn-lt"/>
              </a:rPr>
            </a:br>
            <a:r>
              <a:rPr lang="nl-NL" sz="1300" dirty="0">
                <a:solidFill>
                  <a:schemeClr val="bg2">
                    <a:lumMod val="10000"/>
                  </a:schemeClr>
                </a:solidFill>
                <a:ea typeface="+mn-lt"/>
                <a:cs typeface="+mn-lt"/>
              </a:rPr>
              <a:t>Moet dit bij alle media of enkel een selectie? </a:t>
            </a:r>
            <a:br>
              <a:rPr lang="nl-NL" sz="1300" dirty="0">
                <a:solidFill>
                  <a:schemeClr val="bg2">
                    <a:lumMod val="10000"/>
                  </a:schemeClr>
                </a:solidFill>
                <a:ea typeface="+mn-lt"/>
                <a:cs typeface="+mn-lt"/>
              </a:rPr>
            </a:br>
            <a:r>
              <a:rPr lang="nl-NL" sz="1300" dirty="0">
                <a:solidFill>
                  <a:schemeClr val="bg2">
                    <a:lumMod val="10000"/>
                  </a:schemeClr>
                </a:solidFill>
                <a:ea typeface="+mn-lt"/>
                <a:cs typeface="+mn-lt"/>
              </a:rPr>
              <a:t>Van (online) kranten tot het weekblad van de lokale sportvereniging?</a:t>
            </a:r>
          </a:p>
          <a:p>
            <a:pPr marL="285750" indent="-285750">
              <a:buFont typeface="Calibri"/>
              <a:buChar char="-"/>
            </a:pPr>
            <a:endParaRPr lang="nl-NL" sz="1300" dirty="0">
              <a:solidFill>
                <a:schemeClr val="bg2">
                  <a:lumMod val="10000"/>
                </a:schemeClr>
              </a:solidFill>
              <a:ea typeface="+mn-lt"/>
              <a:cs typeface="+mn-lt"/>
            </a:endParaRPr>
          </a:p>
          <a:p>
            <a:pPr marL="285750" indent="-285750">
              <a:buFont typeface="Calibri"/>
              <a:buChar char="-"/>
            </a:pPr>
            <a:r>
              <a:rPr lang="nl-NL" sz="1300" dirty="0">
                <a:solidFill>
                  <a:schemeClr val="bg2">
                    <a:lumMod val="10000"/>
                  </a:schemeClr>
                </a:solidFill>
                <a:ea typeface="+mn-lt"/>
                <a:cs typeface="+mn-lt"/>
              </a:rPr>
              <a:t>Wanneer moet het keurmerk geplaatst worden? </a:t>
            </a:r>
            <a:br>
              <a:rPr lang="nl-NL" sz="1300" dirty="0">
                <a:solidFill>
                  <a:schemeClr val="bg2">
                    <a:lumMod val="10000"/>
                  </a:schemeClr>
                </a:solidFill>
                <a:ea typeface="+mn-lt"/>
                <a:cs typeface="+mn-lt"/>
              </a:rPr>
            </a:br>
            <a:r>
              <a:rPr lang="nl-NL" sz="1300" dirty="0">
                <a:solidFill>
                  <a:schemeClr val="bg2">
                    <a:lumMod val="10000"/>
                  </a:schemeClr>
                </a:solidFill>
                <a:ea typeface="+mn-lt"/>
                <a:cs typeface="+mn-lt"/>
              </a:rPr>
              <a:t>Moet dit bij alle afbeeldingen of enkel bij bewerkte  afbeeldingen? </a:t>
            </a:r>
          </a:p>
          <a:p>
            <a:pPr marL="285750" indent="-285750">
              <a:buFont typeface="Calibri"/>
              <a:buChar char="-"/>
            </a:pPr>
            <a:endParaRPr lang="nl-NL" sz="1300" dirty="0">
              <a:solidFill>
                <a:schemeClr val="bg2">
                  <a:lumMod val="10000"/>
                </a:schemeClr>
              </a:solidFill>
              <a:ea typeface="+mn-lt"/>
              <a:cs typeface="+mn-lt"/>
            </a:endParaRPr>
          </a:p>
          <a:p>
            <a:pPr marL="285750" indent="-285750">
              <a:buFont typeface="Calibri"/>
              <a:buChar char="-"/>
            </a:pPr>
            <a:r>
              <a:rPr lang="nl-NL" sz="1300" dirty="0">
                <a:solidFill>
                  <a:schemeClr val="bg2">
                    <a:lumMod val="10000"/>
                  </a:schemeClr>
                </a:solidFill>
                <a:ea typeface="+mn-lt"/>
                <a:cs typeface="+mn-lt"/>
              </a:rPr>
              <a:t>Wat zou er moeten gebeuren bij AI gegenereerde afbeeldingen?</a:t>
            </a:r>
          </a:p>
          <a:p>
            <a:pPr marL="285750" indent="-285750">
              <a:buFont typeface="Calibri"/>
              <a:buChar char="-"/>
            </a:pPr>
            <a:endParaRPr lang="nl-NL" sz="1300" dirty="0">
              <a:solidFill>
                <a:schemeClr val="bg2">
                  <a:lumMod val="10000"/>
                </a:schemeClr>
              </a:solidFill>
              <a:ea typeface="+mn-lt"/>
              <a:cs typeface="+mn-lt"/>
            </a:endParaRPr>
          </a:p>
          <a:p>
            <a:pPr marL="285750" indent="-285750">
              <a:buFont typeface="Calibri"/>
              <a:buChar char="-"/>
            </a:pPr>
            <a:endParaRPr lang="nl-NL" sz="1300" dirty="0">
              <a:solidFill>
                <a:schemeClr val="bg2">
                  <a:lumMod val="10000"/>
                </a:schemeClr>
              </a:solidFill>
              <a:ea typeface="+mn-lt"/>
              <a:cs typeface="+mn-lt"/>
            </a:endParaRPr>
          </a:p>
          <a:p>
            <a:pPr marL="285750" indent="-285750">
              <a:buFont typeface="Calibri"/>
              <a:buChar char="-"/>
            </a:pPr>
            <a:endParaRPr lang="nl-NL" sz="1300" dirty="0">
              <a:solidFill>
                <a:schemeClr val="bg2">
                  <a:lumMod val="10000"/>
                </a:schemeClr>
              </a:solidFill>
              <a:ea typeface="+mn-lt"/>
              <a:cs typeface="+mn-lt"/>
            </a:endParaRPr>
          </a:p>
          <a:p>
            <a:pPr marL="285750" indent="-285750">
              <a:buFont typeface="Calibri"/>
              <a:buChar char="-"/>
            </a:pPr>
            <a:endParaRPr lang="nl-NL" sz="1300" dirty="0">
              <a:solidFill>
                <a:schemeClr val="bg2">
                  <a:lumMod val="10000"/>
                </a:schemeClr>
              </a:solidFill>
              <a:ea typeface="+mn-lt"/>
              <a:cs typeface="+mn-lt"/>
            </a:endParaRPr>
          </a:p>
          <a:p>
            <a:pPr marL="285750" indent="-285750">
              <a:buFont typeface="Calibri"/>
              <a:buChar char="-"/>
            </a:pPr>
            <a:endParaRPr lang="nl-NL" sz="1300" dirty="0">
              <a:solidFill>
                <a:schemeClr val="bg2">
                  <a:lumMod val="10000"/>
                </a:schemeClr>
              </a:solidFill>
              <a:ea typeface="+mn-lt"/>
              <a:cs typeface="+mn-lt"/>
            </a:endParaRPr>
          </a:p>
          <a:p>
            <a:pPr>
              <a:tabLst>
                <a:tab pos="180975" algn="l"/>
              </a:tabLst>
            </a:pPr>
            <a:r>
              <a:rPr lang="nl-NL" sz="900" i="1" dirty="0">
                <a:solidFill>
                  <a:schemeClr val="bg2">
                    <a:lumMod val="10000"/>
                  </a:schemeClr>
                </a:solidFill>
                <a:ea typeface="+mn-lt"/>
                <a:cs typeface="+mn-lt"/>
              </a:rPr>
              <a:t>* 	Denk hierbij aan een keurmerk zoals bijvoorbeeld voor vlees: biologisch, 	vegetarisch of het aantal beter leven sterren.</a:t>
            </a:r>
          </a:p>
          <a:p>
            <a:pPr marL="285750" indent="-285750">
              <a:buFont typeface="Calibri"/>
              <a:buChar char="-"/>
            </a:pPr>
            <a:endParaRPr lang="nl-NL" sz="1300" dirty="0">
              <a:solidFill>
                <a:schemeClr val="bg2">
                  <a:lumMod val="10000"/>
                </a:schemeClr>
              </a:solidFill>
              <a:ea typeface="+mn-lt"/>
              <a:cs typeface="+mn-lt"/>
            </a:endParaRPr>
          </a:p>
        </p:txBody>
      </p:sp>
      <p:pic>
        <p:nvPicPr>
          <p:cNvPr id="2" name="Tijdelijke aanduiding voor afbeelding 1" descr="Image Editing Ebv Unleashed · Free photo on Pixabay">
            <a:extLst>
              <a:ext uri="{FF2B5EF4-FFF2-40B4-BE49-F238E27FC236}">
                <a16:creationId xmlns:a16="http://schemas.microsoft.com/office/drawing/2014/main" id="{C8725C29-3D35-4345-3115-F00F3D277343}"/>
              </a:ext>
            </a:extLst>
          </p:cNvPr>
          <p:cNvPicPr>
            <a:picLocks noGrp="1" noChangeAspect="1"/>
          </p:cNvPicPr>
          <p:nvPr>
            <p:ph type="pic" sz="quarter" idx="12"/>
          </p:nvPr>
        </p:nvPicPr>
        <p:blipFill>
          <a:blip r:embed="rId2"/>
          <a:srcRect l="13551" r="13551"/>
          <a:stretch/>
        </p:blipFill>
        <p:spPr/>
      </p:pic>
    </p:spTree>
    <p:extLst>
      <p:ext uri="{BB962C8B-B14F-4D97-AF65-F5344CB8AC3E}">
        <p14:creationId xmlns:p14="http://schemas.microsoft.com/office/powerpoint/2010/main" val="4152424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fontScale="92500" lnSpcReduction="10000"/>
          </a:bodyPr>
          <a:lstStyle/>
          <a:p>
            <a:r>
              <a:rPr lang="nl-NL" sz="4800" dirty="0">
                <a:latin typeface="+mj-lt"/>
              </a:rPr>
              <a:t>Onderdeel </a:t>
            </a:r>
            <a:br>
              <a:rPr lang="nl-NL" sz="4800" dirty="0">
                <a:latin typeface="+mj-lt"/>
              </a:rPr>
            </a:br>
            <a:r>
              <a:rPr lang="nl-NL" sz="4800" dirty="0">
                <a:latin typeface="+mj-lt"/>
              </a:rPr>
              <a:t>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normAutofit/>
          </a:bodyPr>
          <a:lstStyle/>
          <a:p>
            <a:r>
              <a:rPr lang="nl-NL" dirty="0"/>
              <a:t>Iedere week een opdracht om te werken aan de doelen van Burgerschap! </a:t>
            </a:r>
            <a:br>
              <a:rPr lang="nl-NL" dirty="0"/>
            </a:br>
            <a:r>
              <a:rPr lang="nl-NL" dirty="0"/>
              <a:t>De opdracht sluit aan bij de les van Mediabegrip.</a:t>
            </a:r>
          </a:p>
          <a:p>
            <a:endParaRPr lang="nl-NL" dirty="0"/>
          </a:p>
        </p:txBody>
      </p:sp>
    </p:spTree>
    <p:extLst>
      <p:ext uri="{BB962C8B-B14F-4D97-AF65-F5344CB8AC3E}">
        <p14:creationId xmlns:p14="http://schemas.microsoft.com/office/powerpoint/2010/main" val="2529107805"/>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C4FBA7-E9CE-4DC3-B73D-7A747CE1CA10}">
  <ds:schemaRefs>
    <ds:schemaRef ds:uri="http://schemas.microsoft.com/sharepoint/v3/contenttype/forms"/>
  </ds:schemaRefs>
</ds:datastoreItem>
</file>

<file path=customXml/itemProps2.xml><?xml version="1.0" encoding="utf-8"?>
<ds:datastoreItem xmlns:ds="http://schemas.openxmlformats.org/officeDocument/2006/customXml" ds:itemID="{B732330B-E44B-4E1E-B382-F72A7AD021C8}">
  <ds:schemaRefs>
    <ds:schemaRef ds:uri="fbfab6ac-ae00-4ce7-a5ca-dcaf2687e76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66179BF-8340-46C4-8488-7D7DEB84B228}">
  <ds:schemaRefs>
    <ds:schemaRef ds:uri="fbfab6ac-ae00-4ce7-a5ca-dcaf2687e7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Kantoorthema</Template>
  <TotalTime>44668</TotalTime>
  <Words>1144</Words>
  <Application>Microsoft Macintosh PowerPoint</Application>
  <PresentationFormat>Breedbeeld</PresentationFormat>
  <Paragraphs>81</Paragraphs>
  <Slides>10</Slides>
  <Notes>0</Notes>
  <HiddenSlides>0</HiddenSlides>
  <MMClips>1</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10</vt:i4>
      </vt:variant>
    </vt:vector>
  </HeadingPairs>
  <TitlesOfParts>
    <vt:vector size="14" baseType="lpstr">
      <vt:lpstr>Calibri</vt:lpstr>
      <vt:lpstr>Poppins</vt:lpstr>
      <vt:lpstr>Arial</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Jeroen Schutz</cp:lastModifiedBy>
  <cp:revision>2315</cp:revision>
  <dcterms:created xsi:type="dcterms:W3CDTF">2022-01-30T11:55:21Z</dcterms:created>
  <dcterms:modified xsi:type="dcterms:W3CDTF">2024-03-18T15:00:06Z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