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77" r:id="rId7"/>
    <p:sldId id="378" r:id="rId8"/>
    <p:sldId id="379" r:id="rId9"/>
    <p:sldId id="381" r:id="rId10"/>
    <p:sldId id="388" r:id="rId11"/>
    <p:sldId id="386" r:id="rId12"/>
    <p:sldId id="387" r:id="rId13"/>
    <p:sldId id="280" r:id="rId14"/>
    <p:sldId id="358" r:id="rId15"/>
  </p:sldIdLst>
  <p:sldSz cx="12192000" cy="6858000"/>
  <p:notesSz cx="6858000" cy="9144000"/>
  <p:embeddedFontLs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v"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6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1" autoAdjust="0"/>
    <p:restoredTop sz="94640"/>
  </p:normalViewPr>
  <p:slideViewPr>
    <p:cSldViewPr snapToGrid="0">
      <p:cViewPr varScale="1">
        <p:scale>
          <a:sx n="99" d="100"/>
          <a:sy n="99" d="100"/>
        </p:scale>
        <p:origin x="16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18/03/24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18/03/24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nieuws.nl/nieuws/buitenland/artikel/5439490/foto-koningshuis-groot-brittanie-wales-kate" TargetMode="External"/><Relationship Id="rId2" Type="http://schemas.openxmlformats.org/officeDocument/2006/relationships/slideLayout" Target="../slideLayouts/slideLayout13.xml"/><Relationship Id="rId1" Type="http://schemas.openxmlformats.org/officeDocument/2006/relationships/video" Target="https://www.youtube.com/embed/ZiD__GJ8rHA?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Ben ik bewerkt?!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12 2024</a:t>
            </a:r>
            <a:endParaRPr lang="nl-NL" sz="1200">
              <a:cs typeface="Poppins"/>
            </a:endParaRPr>
          </a:p>
        </p:txBody>
      </p:sp>
      <p:pic>
        <p:nvPicPr>
          <p:cNvPr id="6" name="Tijdelijke aanduiding voor afbeelding 5" descr="Afbeelding met Lettertype, wit, symbool, schets&#10;&#10;Automatisch gegenereerde beschrijving">
            <a:extLst>
              <a:ext uri="{FF2B5EF4-FFF2-40B4-BE49-F238E27FC236}">
                <a16:creationId xmlns:a16="http://schemas.microsoft.com/office/drawing/2014/main" id="{67AB3AE8-81EA-16B8-413B-0C2D93D751D3}"/>
              </a:ext>
            </a:extLst>
          </p:cNvPr>
          <p:cNvPicPr>
            <a:picLocks noGrp="1" noChangeAspect="1"/>
          </p:cNvPicPr>
          <p:nvPr>
            <p:ph type="pic" sz="quarter" idx="13"/>
          </p:nvPr>
        </p:nvPicPr>
        <p:blipFill>
          <a:blip r:embed="rId2"/>
          <a:srcRect l="6306" r="6306"/>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fontScale="92500" lnSpcReduction="10000"/>
          </a:bodyPr>
          <a:lstStyle/>
          <a:p>
            <a:r>
              <a:rPr lang="nl-NL" sz="4800" dirty="0">
                <a:latin typeface="+mj-lt"/>
              </a:rPr>
              <a:t>Onderdeel </a:t>
            </a:r>
            <a:br>
              <a:rPr lang="nl-NL" sz="4800" dirty="0">
                <a:latin typeface="+mj-lt"/>
              </a:rPr>
            </a:br>
            <a:r>
              <a:rPr lang="nl-NL" sz="4800" dirty="0">
                <a:latin typeface="+mj-lt"/>
              </a:rPr>
              <a:t>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a:t>
            </a:r>
            <a:br>
              <a:rPr lang="nl-NL" dirty="0"/>
            </a:br>
            <a:r>
              <a:rPr lang="nl-NL" dirty="0"/>
              <a:t>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426034"/>
          </a:xfrm>
        </p:spPr>
        <p:txBody>
          <a:bodyPr vert="horz" lIns="91440" tIns="45720" rIns="91440" bIns="45720" rtlCol="0" anchor="t">
            <a:normAutofit fontScale="92500" lnSpcReduction="10000"/>
          </a:bodyPr>
          <a:lstStyle/>
          <a:p>
            <a:r>
              <a:rPr lang="nl-NL" dirty="0"/>
              <a:t>De beste selfie</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5145056" cy="3046988"/>
          </a:xfrm>
          <a:prstGeom prst="rect">
            <a:avLst/>
          </a:prstGeom>
          <a:noFill/>
        </p:spPr>
        <p:txBody>
          <a:bodyPr wrap="square" lIns="91440" tIns="45720" rIns="91440" bIns="45720" rtlCol="0" anchor="t">
            <a:spAutoFit/>
          </a:bodyPr>
          <a:lstStyle/>
          <a:p>
            <a:r>
              <a:rPr lang="nl-NL" sz="1600" dirty="0">
                <a:solidFill>
                  <a:schemeClr val="bg1"/>
                </a:solidFill>
                <a:cs typeface="Poppins"/>
              </a:rPr>
              <a:t>Bijna iedereen die iets plaatst op </a:t>
            </a:r>
            <a:r>
              <a:rPr lang="nl-NL" sz="1600" dirty="0" err="1">
                <a:solidFill>
                  <a:schemeClr val="bg1"/>
                </a:solidFill>
                <a:cs typeface="Poppins"/>
              </a:rPr>
              <a:t>social</a:t>
            </a:r>
            <a:r>
              <a:rPr lang="nl-NL" sz="1600" dirty="0">
                <a:solidFill>
                  <a:schemeClr val="bg1"/>
                </a:solidFill>
                <a:cs typeface="Poppins"/>
              </a:rPr>
              <a:t> media heeft weleens een foto aangepast. Dit vinden wij inmiddels normaal, maar is dat wel zo?</a:t>
            </a:r>
          </a:p>
          <a:p>
            <a:endParaRPr lang="nl-NL" sz="1600" dirty="0">
              <a:solidFill>
                <a:schemeClr val="bg1"/>
              </a:solidFill>
              <a:cs typeface="Poppins"/>
            </a:endParaRPr>
          </a:p>
          <a:p>
            <a:r>
              <a:rPr lang="nl-NL" sz="1600" dirty="0">
                <a:solidFill>
                  <a:schemeClr val="bg1"/>
                </a:solidFill>
                <a:cs typeface="Poppins"/>
              </a:rPr>
              <a:t>Bespreek klassikaal:</a:t>
            </a:r>
          </a:p>
          <a:p>
            <a:pPr marL="285750" indent="-285750">
              <a:buFont typeface="Calibri"/>
              <a:buChar char="-"/>
            </a:pPr>
            <a:r>
              <a:rPr lang="nl-NL" sz="1600" dirty="0">
                <a:solidFill>
                  <a:schemeClr val="bg1"/>
                </a:solidFill>
                <a:cs typeface="Poppins"/>
              </a:rPr>
              <a:t>Heb jij weleens een foto bewerkt? En heb je deze ook ergens (online) gebruikt?</a:t>
            </a:r>
          </a:p>
          <a:p>
            <a:pPr marL="285750" indent="-285750">
              <a:buFont typeface="Calibri"/>
              <a:buChar char="-"/>
            </a:pPr>
            <a:r>
              <a:rPr lang="nl-NL" sz="1600" dirty="0">
                <a:solidFill>
                  <a:schemeClr val="bg1"/>
                </a:solidFill>
                <a:cs typeface="Poppins"/>
              </a:rPr>
              <a:t>Waarom heb je dit gedaan?</a:t>
            </a:r>
          </a:p>
          <a:p>
            <a:pPr marL="285750" indent="-285750">
              <a:buFont typeface="Calibri"/>
              <a:buChar char="-"/>
            </a:pPr>
            <a:r>
              <a:rPr lang="nl-NL" sz="1600" dirty="0">
                <a:solidFill>
                  <a:schemeClr val="bg1"/>
                </a:solidFill>
                <a:cs typeface="Poppins"/>
              </a:rPr>
              <a:t>Zijn er nadelige gevolgen aan al deze bewerkte foto's die het leven mooier doen lijken?</a:t>
            </a:r>
          </a:p>
          <a:p>
            <a:pPr marL="285750" indent="-285750">
              <a:buFont typeface="Calibri"/>
              <a:buChar char="-"/>
            </a:pPr>
            <a:endParaRPr lang="nl-NL" sz="1600" dirty="0">
              <a:solidFill>
                <a:schemeClr val="bg1"/>
              </a:solidFill>
              <a:cs typeface="Poppins"/>
            </a:endParaRPr>
          </a:p>
        </p:txBody>
      </p:sp>
      <p:pic>
        <p:nvPicPr>
          <p:cNvPr id="8" name="Afbeelding 7" descr="13 Amazing Selfie Poses For Girls - Facetune2">
            <a:extLst>
              <a:ext uri="{FF2B5EF4-FFF2-40B4-BE49-F238E27FC236}">
                <a16:creationId xmlns:a16="http://schemas.microsoft.com/office/drawing/2014/main" id="{79A34ACA-7969-B6DE-4E15-31BBC68DF5FB}"/>
              </a:ext>
            </a:extLst>
          </p:cNvPr>
          <p:cNvPicPr>
            <a:picLocks noChangeAspect="1"/>
          </p:cNvPicPr>
          <p:nvPr/>
        </p:nvPicPr>
        <p:blipFill>
          <a:blip r:embed="rId2"/>
          <a:stretch>
            <a:fillRect/>
          </a:stretch>
        </p:blipFill>
        <p:spPr>
          <a:xfrm>
            <a:off x="5625206" y="982561"/>
            <a:ext cx="5953399" cy="3972342"/>
          </a:xfrm>
          <a:prstGeom prst="rect">
            <a:avLst/>
          </a:prstGeom>
        </p:spPr>
      </p:pic>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157450" cy="5262979"/>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Hoiiiii</a:t>
            </a:r>
            <a:r>
              <a:rPr lang="nl-NL" sz="1400" dirty="0">
                <a:solidFill>
                  <a:srgbClr val="000000"/>
                </a:solidFill>
                <a:ea typeface="+mn-lt"/>
                <a:cs typeface="+mn-lt"/>
              </a:rPr>
              <a:t>!</a:t>
            </a:r>
          </a:p>
          <a:p>
            <a:endParaRPr lang="nl-NL" sz="1400" dirty="0">
              <a:solidFill>
                <a:srgbClr val="000000"/>
              </a:solidFill>
              <a:ea typeface="+mn-lt"/>
              <a:cs typeface="+mn-lt"/>
            </a:endParaRPr>
          </a:p>
          <a:p>
            <a:r>
              <a:rPr lang="nl-NL" sz="1400" dirty="0">
                <a:solidFill>
                  <a:srgbClr val="000000"/>
                </a:solidFill>
                <a:ea typeface="+mn-lt"/>
                <a:cs typeface="+mn-lt"/>
              </a:rPr>
              <a:t>Wat een heerlijk weer was het vorige week hè! Het was bij ons erg vaak zonnig en de planten in de tuin groeiden razendsnel. Binnen een paar dagen hadden we weer heel veel groen en kleur in de tuin. Het was geweldig om in de ochtend wakker te worden en dan de ochtendzon op de verse bladeren te zien met die ene, al wakker geworden, bij!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Ik heb daar zoveel foto's van gemaakt dat ik zelfs een keer te laat op school kwam. Oeps!</a:t>
            </a:r>
          </a:p>
          <a:p>
            <a:r>
              <a:rPr lang="nl-NL" sz="1400" dirty="0">
                <a:solidFill>
                  <a:srgbClr val="000000"/>
                </a:solidFill>
                <a:ea typeface="+mn-lt"/>
                <a:cs typeface="+mn-lt"/>
              </a:rPr>
              <a:t>Gelukkig was dit voor de tekenles. Toen de meneer </a:t>
            </a:r>
            <a:r>
              <a:rPr lang="nl-NL" sz="1400" dirty="0" err="1">
                <a:solidFill>
                  <a:srgbClr val="000000"/>
                </a:solidFill>
                <a:ea typeface="+mn-lt"/>
                <a:cs typeface="+mn-lt"/>
              </a:rPr>
              <a:t>Nees</a:t>
            </a:r>
            <a:r>
              <a:rPr lang="nl-NL" sz="1400" dirty="0">
                <a:solidFill>
                  <a:srgbClr val="000000"/>
                </a:solidFill>
                <a:ea typeface="+mn-lt"/>
                <a:cs typeface="+mn-lt"/>
              </a:rPr>
              <a:t> vroeg waarom ik te laat was liet ik de foto's zien. Hij vond ze zo mooi dat ik niet na hoefde te blijven! Hij zei: ‘Als je zo mooi kunt fotograferen, dan moet je echt </a:t>
            </a:r>
            <a:r>
              <a:rPr lang="nl-NL" sz="1400" dirty="0" err="1">
                <a:solidFill>
                  <a:srgbClr val="000000"/>
                </a:solidFill>
                <a:ea typeface="+mn-lt"/>
                <a:cs typeface="+mn-lt"/>
              </a:rPr>
              <a:t>BeReal</a:t>
            </a:r>
            <a:r>
              <a:rPr lang="nl-NL" sz="1400" dirty="0">
                <a:solidFill>
                  <a:srgbClr val="000000"/>
                </a:solidFill>
                <a:ea typeface="+mn-lt"/>
                <a:cs typeface="+mn-lt"/>
              </a:rPr>
              <a:t> gaan gebruiken'. Ik kende </a:t>
            </a:r>
            <a:r>
              <a:rPr lang="nl-NL" sz="1400" dirty="0" err="1">
                <a:solidFill>
                  <a:srgbClr val="000000"/>
                </a:solidFill>
                <a:ea typeface="+mn-lt"/>
                <a:cs typeface="+mn-lt"/>
              </a:rPr>
              <a:t>BeReal</a:t>
            </a:r>
            <a:r>
              <a:rPr lang="nl-NL" sz="1400" dirty="0">
                <a:solidFill>
                  <a:srgbClr val="000000"/>
                </a:solidFill>
                <a:ea typeface="+mn-lt"/>
                <a:cs typeface="+mn-lt"/>
              </a:rPr>
              <a:t> helemaal niet, maar meneer </a:t>
            </a:r>
            <a:r>
              <a:rPr lang="nl-NL" sz="1400" dirty="0" err="1">
                <a:solidFill>
                  <a:srgbClr val="000000"/>
                </a:solidFill>
                <a:ea typeface="+mn-lt"/>
                <a:cs typeface="+mn-lt"/>
              </a:rPr>
              <a:t>Nees</a:t>
            </a:r>
            <a:r>
              <a:rPr lang="nl-NL" sz="1400" dirty="0">
                <a:solidFill>
                  <a:srgbClr val="000000"/>
                </a:solidFill>
                <a:ea typeface="+mn-lt"/>
                <a:cs typeface="+mn-lt"/>
              </a:rPr>
              <a:t> gaf aan dat het een </a:t>
            </a:r>
            <a:r>
              <a:rPr lang="nl-NL" sz="1400" dirty="0" err="1">
                <a:solidFill>
                  <a:srgbClr val="000000"/>
                </a:solidFill>
                <a:ea typeface="+mn-lt"/>
                <a:cs typeface="+mn-lt"/>
              </a:rPr>
              <a:t>social</a:t>
            </a:r>
            <a:r>
              <a:rPr lang="nl-NL" sz="1400" dirty="0">
                <a:solidFill>
                  <a:srgbClr val="000000"/>
                </a:solidFill>
                <a:ea typeface="+mn-lt"/>
                <a:cs typeface="+mn-lt"/>
              </a:rPr>
              <a:t> media app is waarop niemand nepfoto's kan plaatsen. Erg gek, ik zou niet weten hoe dat werkt. Heb jij weleens van </a:t>
            </a:r>
            <a:r>
              <a:rPr lang="nl-NL" sz="1400" dirty="0" err="1">
                <a:solidFill>
                  <a:srgbClr val="000000"/>
                </a:solidFill>
                <a:ea typeface="+mn-lt"/>
                <a:cs typeface="+mn-lt"/>
              </a:rPr>
              <a:t>BeReal</a:t>
            </a:r>
            <a:r>
              <a:rPr lang="nl-NL" sz="1400" dirty="0">
                <a:solidFill>
                  <a:srgbClr val="000000"/>
                </a:solidFill>
                <a:ea typeface="+mn-lt"/>
                <a:cs typeface="+mn-lt"/>
              </a:rPr>
              <a:t> gehoord? Ik ben nog niet zo erg van de </a:t>
            </a:r>
            <a:r>
              <a:rPr lang="nl-NL" sz="1400" dirty="0" err="1">
                <a:solidFill>
                  <a:srgbClr val="000000"/>
                </a:solidFill>
                <a:ea typeface="+mn-lt"/>
                <a:cs typeface="+mn-lt"/>
              </a:rPr>
              <a:t>social</a:t>
            </a:r>
            <a:r>
              <a:rPr lang="nl-NL" sz="1400" dirty="0">
                <a:solidFill>
                  <a:srgbClr val="000000"/>
                </a:solidFill>
                <a:ea typeface="+mn-lt"/>
                <a:cs typeface="+mn-lt"/>
              </a:rPr>
              <a:t> media, dus ik ken het nog niet.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Wel moest ik meteen denken aan een lid van het Britse koningshuis. Zij heeft afgelopen week een bewerkte foto naar de media gestuurd. Ik wist überhaupt niet dat ze zelf foto's maakte en naar de krant verstuurde, maar blijkbaar was deze foto echt heel erg nep.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Mijn moeder bewerkt altijd haar foto's voordat ze deze online plaatst. Dat doet iedereen toch? Ik begrijp dus eigenlijk niet waarom iedereen zo boos is, een prinses is toch ook gewoon een mens?</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9245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Excuses prinses Kate voor bewerkte foto: 'Ik experimenteer soms met Photoshop'</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369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1E1F20"/>
                </a:solidFill>
                <a:ea typeface="+mn-lt"/>
                <a:cs typeface="+mn-lt"/>
              </a:rPr>
              <a:t>Kate </a:t>
            </a:r>
            <a:r>
              <a:rPr lang="nl-NL" sz="1200" dirty="0" err="1">
                <a:solidFill>
                  <a:srgbClr val="1E1F20"/>
                </a:solidFill>
                <a:ea typeface="+mn-lt"/>
                <a:cs typeface="+mn-lt"/>
              </a:rPr>
              <a:t>Middleton</a:t>
            </a:r>
            <a:r>
              <a:rPr lang="nl-NL" sz="1200" dirty="0">
                <a:solidFill>
                  <a:srgbClr val="1E1F20"/>
                </a:solidFill>
                <a:ea typeface="+mn-lt"/>
                <a:cs typeface="+mn-lt"/>
              </a:rPr>
              <a:t> heeft gereageerd op de ophef die is ontstaan na het publiceren van een met Photoshop bewerkte foto van haarzelf en haar kinderen. "Ik experimenteer af en toe met het bewerken van foto's. Sorry voor de verwarring."</a:t>
            </a:r>
            <a:endParaRPr lang="nl-NL" sz="1200" dirty="0">
              <a:solidFill>
                <a:srgbClr val="3F5060"/>
              </a:solidFill>
              <a:ea typeface="+mn-lt"/>
              <a:cs typeface="+mn-lt"/>
            </a:endParaRPr>
          </a:p>
          <a:p>
            <a:pPr>
              <a:lnSpc>
                <a:spcPct val="150000"/>
              </a:lnSpc>
              <a:spcBef>
                <a:spcPts val="1000"/>
              </a:spcBef>
            </a:pPr>
            <a:r>
              <a:rPr lang="nl-NL" sz="1200" dirty="0">
                <a:solidFill>
                  <a:srgbClr val="1E1F20"/>
                </a:solidFill>
                <a:cs typeface="Poppins"/>
              </a:rPr>
              <a:t>Via verschillende nieuwsberichten heeft prinses Kate laten weten dat er geen kwade bedoelingen zaten achter het verspreiden van de foto, ze gaf zelfs toe dat het een foutje was. Toch </a:t>
            </a:r>
            <a:r>
              <a:rPr lang="nl-NL" sz="1200" dirty="0">
                <a:solidFill>
                  <a:srgbClr val="030202"/>
                </a:solidFill>
                <a:cs typeface="Poppins"/>
              </a:rPr>
              <a:t>maken veel </a:t>
            </a:r>
            <a:r>
              <a:rPr lang="nl-NL" sz="1200" dirty="0" err="1">
                <a:solidFill>
                  <a:srgbClr val="030202"/>
                </a:solidFill>
                <a:cs typeface="Poppins"/>
              </a:rPr>
              <a:t>nieuwsmediazich</a:t>
            </a:r>
            <a:r>
              <a:rPr lang="nl-NL" sz="1200" dirty="0">
                <a:solidFill>
                  <a:srgbClr val="030202"/>
                </a:solidFill>
                <a:cs typeface="Poppins"/>
              </a:rPr>
              <a:t> boos over de bewerkte foto.</a:t>
            </a:r>
            <a:endParaRPr lang="nl-NL" dirty="0">
              <a:solidFill>
                <a:srgbClr val="3F5060"/>
              </a:solidFill>
              <a:cs typeface="Poppins"/>
            </a:endParaRPr>
          </a:p>
          <a:p>
            <a:pPr>
              <a:lnSpc>
                <a:spcPct val="150000"/>
              </a:lnSpc>
              <a:spcBef>
                <a:spcPts val="1000"/>
              </a:spcBef>
            </a:pPr>
            <a:br>
              <a:rPr lang="nl-NL" sz="1200" dirty="0">
                <a:cs typeface="Poppins"/>
              </a:rPr>
            </a:br>
            <a:r>
              <a:rPr lang="nl-NL" sz="1200" dirty="0">
                <a:solidFill>
                  <a:srgbClr val="030202"/>
                </a:solidFill>
                <a:cs typeface="Poppins"/>
              </a:rPr>
              <a:t>Zijn de zorgen die geuit worden over prinses Kate terecht of onterecht? Wat vinden jullie?</a:t>
            </a:r>
            <a:endParaRPr lang="nl-NL" dirty="0">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RTLnieuws.nl</a:t>
            </a:r>
            <a:endParaRPr lang="nl-NL" sz="1200" i="1" dirty="0">
              <a:solidFill>
                <a:srgbClr val="000000"/>
              </a:solidFill>
            </a:endParaRPr>
          </a:p>
          <a:p>
            <a:pPr>
              <a:spcBef>
                <a:spcPts val="0"/>
              </a:spcBef>
            </a:pPr>
            <a:r>
              <a:rPr lang="nl-NL" sz="1200" dirty="0">
                <a:solidFill>
                  <a:srgbClr val="000000"/>
                </a:solidFill>
                <a:ea typeface="+mn-lt"/>
                <a:cs typeface="+mn-lt"/>
                <a:hlinkClick r:id="rId3"/>
              </a:rPr>
              <a:t>https://www.rtlnieuws.nl/nieuws/buitenland/artikel/5439490/foto-koningshuis-groot-brittanie-wales-kate</a:t>
            </a:r>
            <a:endParaRPr lang="nl-NL"/>
          </a:p>
        </p:txBody>
      </p:sp>
      <p:pic>
        <p:nvPicPr>
          <p:cNvPr id="8" name="Onlinemedia 3" title="Kate-gate versterkt complottheorieën, vinden Britten op straat">
            <a:hlinkClick r:id="" action="ppaction://media"/>
            <a:extLst>
              <a:ext uri="{FF2B5EF4-FFF2-40B4-BE49-F238E27FC236}">
                <a16:creationId xmlns:a16="http://schemas.microsoft.com/office/drawing/2014/main" id="{FF9B7F75-B16A-ABA4-7CD0-8FAE5348D4EB}"/>
              </a:ext>
            </a:extLst>
          </p:cNvPr>
          <p:cNvPicPr>
            <a:picLocks noRot="1" noChangeAspect="1"/>
          </p:cNvPicPr>
          <p:nvPr>
            <a:videoFile r:link="rId1"/>
          </p:nvPr>
        </p:nvPicPr>
        <p:blipFill>
          <a:blip r:embed="rId4"/>
          <a:stretch>
            <a:fillRect/>
          </a:stretch>
        </p:blipFill>
        <p:spPr>
          <a:xfrm>
            <a:off x="6608637" y="2668338"/>
            <a:ext cx="5102924" cy="2883159"/>
          </a:xfrm>
          <a:prstGeom prst="rect">
            <a:avLst/>
          </a:prstGeom>
        </p:spPr>
      </p:pic>
    </p:spTree>
    <p:extLst>
      <p:ext uri="{BB962C8B-B14F-4D97-AF65-F5344CB8AC3E}">
        <p14:creationId xmlns:p14="http://schemas.microsoft.com/office/powerpoint/2010/main" val="27136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4"/>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(1/3)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1600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Vanaf het eerste moment dat er afbeeldingen gemaakt worden wordt de werkelijkheid bewerkt. Op een oud schilderij van een belangrijk persoon werd van alles aangepast tijdens het schilderen. </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Dit werd gedaan om het verhaal achter de persoon te vertellen. De waarheid was minder belangrijk dan het verhaal.</a:t>
            </a:r>
          </a:p>
          <a:p>
            <a:endParaRPr lang="nl-NL" sz="1300" dirty="0">
              <a:solidFill>
                <a:schemeClr val="bg2">
                  <a:lumMod val="10000"/>
                </a:schemeClr>
              </a:solidFill>
              <a:cs typeface="Poppins"/>
            </a:endParaRPr>
          </a:p>
          <a:p>
            <a:r>
              <a:rPr lang="nl-NL" sz="1300" dirty="0">
                <a:solidFill>
                  <a:schemeClr val="bg2">
                    <a:lumMod val="10000"/>
                  </a:schemeClr>
                </a:solidFill>
                <a:cs typeface="Poppins"/>
              </a:rPr>
              <a:t>Tegenwoordig past iedereen dingen aan op foto's, zelfs de prinses van Engeland doet het. De één past wat kleuren aan of knipt delen van de foto weg. De ander gaat veel verder door rimpels weg te werken of zichzelf slanker te maken.</a:t>
            </a:r>
          </a:p>
          <a:p>
            <a:endParaRPr lang="nl-NL" sz="1300" dirty="0">
              <a:solidFill>
                <a:schemeClr val="bg2">
                  <a:lumMod val="10000"/>
                </a:schemeClr>
              </a:solidFill>
              <a:cs typeface="Poppins"/>
            </a:endParaRPr>
          </a:p>
          <a:p>
            <a:r>
              <a:rPr lang="nl-NL" sz="1300" b="1" dirty="0">
                <a:solidFill>
                  <a:schemeClr val="bg2">
                    <a:lumMod val="10000"/>
                  </a:schemeClr>
                </a:solidFill>
                <a:cs typeface="Poppins"/>
              </a:rPr>
              <a:t>Opdracht</a:t>
            </a:r>
          </a:p>
          <a:p>
            <a:r>
              <a:rPr lang="nl-NL" sz="1300" dirty="0">
                <a:solidFill>
                  <a:schemeClr val="bg2">
                    <a:lumMod val="10000"/>
                  </a:schemeClr>
                </a:solidFill>
                <a:cs typeface="Poppins"/>
              </a:rPr>
              <a:t>Maak tweetallen en neem de tabel van de volgende dia over. Bespreek waarom jullie vinden dat er op het genoemde platform wel of geen bewerkte foto's geplaatst mogen worden. Vul enkel ja of nee in achter het platform.</a:t>
            </a:r>
            <a:endParaRPr lang="nl-NL" dirty="0">
              <a:solidFill>
                <a:schemeClr val="bg2">
                  <a:lumMod val="10000"/>
                </a:schemeClr>
              </a:solidFill>
            </a:endParaRPr>
          </a:p>
          <a:p>
            <a:endParaRPr lang="nl-NL" sz="1300" dirty="0">
              <a:solidFill>
                <a:schemeClr val="bg2">
                  <a:lumMod val="10000"/>
                </a:schemeClr>
              </a:solidFill>
              <a:cs typeface="Poppins"/>
            </a:endParaRPr>
          </a:p>
        </p:txBody>
      </p:sp>
      <p:sp>
        <p:nvSpPr>
          <p:cNvPr id="5" name="Tijdelijke aanduiding voor afbeelding 4">
            <a:extLst>
              <a:ext uri="{FF2B5EF4-FFF2-40B4-BE49-F238E27FC236}">
                <a16:creationId xmlns:a16="http://schemas.microsoft.com/office/drawing/2014/main" id="{CD298119-CC1A-C4E2-2823-6D1034AB8EFC}"/>
              </a:ext>
            </a:extLst>
          </p:cNvPr>
          <p:cNvSpPr>
            <a:spLocks noGrp="1"/>
          </p:cNvSpPr>
          <p:nvPr>
            <p:ph type="pic" sz="quarter" idx="12"/>
          </p:nvPr>
        </p:nvSpPr>
        <p:spPr/>
        <p:txBody>
          <a:bodyPr/>
          <a:lstStyle/>
          <a:p>
            <a:endParaRPr lang="nl-NL"/>
          </a:p>
        </p:txBody>
      </p:sp>
      <p:pic>
        <p:nvPicPr>
          <p:cNvPr id="8" name="Tijdelijke aanduiding voor afbeelding 8" descr="Afbeelding met Menselijk gezicht, persoon, kleding, glimlach&#10;&#10;Automatisch gegenereerde beschrijving">
            <a:extLst>
              <a:ext uri="{FF2B5EF4-FFF2-40B4-BE49-F238E27FC236}">
                <a16:creationId xmlns:a16="http://schemas.microsoft.com/office/drawing/2014/main" id="{943D9EA8-6B70-D382-2B9A-273F95728BDD}"/>
              </a:ext>
            </a:extLst>
          </p:cNvPr>
          <p:cNvPicPr>
            <a:picLocks noChangeAspect="1"/>
          </p:cNvPicPr>
          <p:nvPr/>
        </p:nvPicPr>
        <p:blipFill rotWithShape="1">
          <a:blip r:embed="rId2"/>
          <a:srcRect t="2751" b="19634"/>
          <a:stretch/>
        </p:blipFill>
        <p:spPr>
          <a:xfrm>
            <a:off x="5692552" y="852058"/>
            <a:ext cx="6499448" cy="4572000"/>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2751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(2/3)</a:t>
            </a:r>
            <a:endParaRPr lang="nl-NL" dirty="0"/>
          </a:p>
        </p:txBody>
      </p:sp>
      <p:graphicFrame>
        <p:nvGraphicFramePr>
          <p:cNvPr id="2" name="Tabel 1">
            <a:extLst>
              <a:ext uri="{FF2B5EF4-FFF2-40B4-BE49-F238E27FC236}">
                <a16:creationId xmlns:a16="http://schemas.microsoft.com/office/drawing/2014/main" id="{36C20C85-C3B5-BAA0-2CF1-7E3E85080C5C}"/>
              </a:ext>
            </a:extLst>
          </p:cNvPr>
          <p:cNvGraphicFramePr>
            <a:graphicFrameLocks noGrp="1"/>
          </p:cNvGraphicFramePr>
          <p:nvPr>
            <p:extLst>
              <p:ext uri="{D42A27DB-BD31-4B8C-83A1-F6EECF244321}">
                <p14:modId xmlns:p14="http://schemas.microsoft.com/office/powerpoint/2010/main" val="978577961"/>
              </p:ext>
            </p:extLst>
          </p:nvPr>
        </p:nvGraphicFramePr>
        <p:xfrm>
          <a:off x="762000" y="1181356"/>
          <a:ext cx="10613211" cy="3781823"/>
        </p:xfrm>
        <a:graphic>
          <a:graphicData uri="http://schemas.openxmlformats.org/drawingml/2006/table">
            <a:tbl>
              <a:tblPr firstRow="1" bandRow="1">
                <a:tableStyleId>{5C22544A-7EE6-4342-B048-85BDC9FD1C3A}</a:tableStyleId>
              </a:tblPr>
              <a:tblGrid>
                <a:gridCol w="5674448">
                  <a:extLst>
                    <a:ext uri="{9D8B030D-6E8A-4147-A177-3AD203B41FA5}">
                      <a16:colId xmlns:a16="http://schemas.microsoft.com/office/drawing/2014/main" val="3969424215"/>
                    </a:ext>
                  </a:extLst>
                </a:gridCol>
                <a:gridCol w="4938763">
                  <a:extLst>
                    <a:ext uri="{9D8B030D-6E8A-4147-A177-3AD203B41FA5}">
                      <a16:colId xmlns:a16="http://schemas.microsoft.com/office/drawing/2014/main" val="3729832529"/>
                    </a:ext>
                  </a:extLst>
                </a:gridCol>
              </a:tblGrid>
              <a:tr h="474449">
                <a:tc>
                  <a:txBody>
                    <a:bodyPr/>
                    <a:lstStyle/>
                    <a:p>
                      <a:pPr lvl="0">
                        <a:buNone/>
                      </a:pPr>
                      <a:r>
                        <a:rPr lang="nl-NL" dirty="0"/>
                        <a:t>Media</a:t>
                      </a:r>
                    </a:p>
                  </a:txBody>
                  <a:tcPr/>
                </a:tc>
                <a:tc>
                  <a:txBody>
                    <a:bodyPr/>
                    <a:lstStyle/>
                    <a:p>
                      <a:pPr lvl="0">
                        <a:buNone/>
                      </a:pPr>
                      <a:r>
                        <a:rPr lang="nl-NL" dirty="0"/>
                        <a:t>Bewerkte foto’s Ja/Nee?</a:t>
                      </a:r>
                    </a:p>
                  </a:txBody>
                  <a:tcPr/>
                </a:tc>
                <a:extLst>
                  <a:ext uri="{0D108BD9-81ED-4DB2-BD59-A6C34878D82A}">
                    <a16:rowId xmlns:a16="http://schemas.microsoft.com/office/drawing/2014/main" val="1062454116"/>
                  </a:ext>
                </a:extLst>
              </a:tr>
              <a:tr h="474449">
                <a:tc>
                  <a:txBody>
                    <a:bodyPr/>
                    <a:lstStyle/>
                    <a:p>
                      <a:r>
                        <a:rPr lang="nl-NL" dirty="0"/>
                        <a:t>(Online) krant, wereldnieuws</a:t>
                      </a:r>
                    </a:p>
                  </a:txBody>
                  <a:tcPr anchor="ctr"/>
                </a:tc>
                <a:tc>
                  <a:txBody>
                    <a:bodyPr/>
                    <a:lstStyle/>
                    <a:p>
                      <a:endParaRPr lang="nl-NL"/>
                    </a:p>
                  </a:txBody>
                  <a:tcPr/>
                </a:tc>
                <a:extLst>
                  <a:ext uri="{0D108BD9-81ED-4DB2-BD59-A6C34878D82A}">
                    <a16:rowId xmlns:a16="http://schemas.microsoft.com/office/drawing/2014/main" val="2625747664"/>
                  </a:ext>
                </a:extLst>
              </a:tr>
              <a:tr h="474449">
                <a:tc>
                  <a:txBody>
                    <a:bodyPr/>
                    <a:lstStyle/>
                    <a:p>
                      <a:r>
                        <a:rPr lang="nl-NL" dirty="0"/>
                        <a:t>(Online) krant, sportpagina</a:t>
                      </a:r>
                    </a:p>
                  </a:txBody>
                  <a:tcPr anchor="ctr"/>
                </a:tc>
                <a:tc>
                  <a:txBody>
                    <a:bodyPr/>
                    <a:lstStyle/>
                    <a:p>
                      <a:endParaRPr lang="nl-NL"/>
                    </a:p>
                  </a:txBody>
                  <a:tcPr/>
                </a:tc>
                <a:extLst>
                  <a:ext uri="{0D108BD9-81ED-4DB2-BD59-A6C34878D82A}">
                    <a16:rowId xmlns:a16="http://schemas.microsoft.com/office/drawing/2014/main" val="2601751575"/>
                  </a:ext>
                </a:extLst>
              </a:tr>
              <a:tr h="474449">
                <a:tc>
                  <a:txBody>
                    <a:bodyPr/>
                    <a:lstStyle/>
                    <a:p>
                      <a:pPr lvl="0">
                        <a:buNone/>
                      </a:pPr>
                      <a:r>
                        <a:rPr lang="nl-NL" dirty="0"/>
                        <a:t>Instagram, </a:t>
                      </a:r>
                      <a:r>
                        <a:rPr lang="nl-NL" dirty="0" err="1"/>
                        <a:t>TikTok</a:t>
                      </a:r>
                      <a:r>
                        <a:rPr lang="nl-NL" dirty="0"/>
                        <a:t>, enz...</a:t>
                      </a:r>
                    </a:p>
                  </a:txBody>
                  <a:tcPr anchor="ctr"/>
                </a:tc>
                <a:tc>
                  <a:txBody>
                    <a:bodyPr/>
                    <a:lstStyle/>
                    <a:p>
                      <a:endParaRPr lang="nl-NL"/>
                    </a:p>
                  </a:txBody>
                  <a:tcPr/>
                </a:tc>
                <a:extLst>
                  <a:ext uri="{0D108BD9-81ED-4DB2-BD59-A6C34878D82A}">
                    <a16:rowId xmlns:a16="http://schemas.microsoft.com/office/drawing/2014/main" val="637833206"/>
                  </a:ext>
                </a:extLst>
              </a:tr>
              <a:tr h="474449">
                <a:tc>
                  <a:txBody>
                    <a:bodyPr/>
                    <a:lstStyle/>
                    <a:p>
                      <a:r>
                        <a:rPr lang="nl-NL" dirty="0"/>
                        <a:t>Roddelkrant / </a:t>
                      </a:r>
                      <a:r>
                        <a:rPr lang="nl-NL" dirty="0" err="1"/>
                        <a:t>juicechannel</a:t>
                      </a:r>
                      <a:endParaRPr lang="nl-NL" dirty="0"/>
                    </a:p>
                  </a:txBody>
                  <a:tcPr anchor="ctr"/>
                </a:tc>
                <a:tc>
                  <a:txBody>
                    <a:bodyPr/>
                    <a:lstStyle/>
                    <a:p>
                      <a:endParaRPr lang="nl-NL"/>
                    </a:p>
                  </a:txBody>
                  <a:tcPr/>
                </a:tc>
                <a:extLst>
                  <a:ext uri="{0D108BD9-81ED-4DB2-BD59-A6C34878D82A}">
                    <a16:rowId xmlns:a16="http://schemas.microsoft.com/office/drawing/2014/main" val="3971205858"/>
                  </a:ext>
                </a:extLst>
              </a:tr>
              <a:tr h="460680">
                <a:tc>
                  <a:txBody>
                    <a:bodyPr/>
                    <a:lstStyle/>
                    <a:p>
                      <a:r>
                        <a:rPr lang="nl-NL" dirty="0"/>
                        <a:t>(Online) weekblad van jouw sportvereniging</a:t>
                      </a:r>
                    </a:p>
                  </a:txBody>
                  <a:tcPr anchor="ctr"/>
                </a:tc>
                <a:tc>
                  <a:txBody>
                    <a:bodyPr/>
                    <a:lstStyle/>
                    <a:p>
                      <a:endParaRPr lang="nl-NL" dirty="0"/>
                    </a:p>
                  </a:txBody>
                  <a:tcPr/>
                </a:tc>
                <a:extLst>
                  <a:ext uri="{0D108BD9-81ED-4DB2-BD59-A6C34878D82A}">
                    <a16:rowId xmlns:a16="http://schemas.microsoft.com/office/drawing/2014/main" val="2622589045"/>
                  </a:ext>
                </a:extLst>
              </a:tr>
              <a:tr h="474449">
                <a:tc>
                  <a:txBody>
                    <a:bodyPr/>
                    <a:lstStyle/>
                    <a:p>
                      <a:pPr lvl="0">
                        <a:buNone/>
                      </a:pPr>
                      <a:r>
                        <a:rPr lang="nl-NL" dirty="0"/>
                        <a:t>Product advertenties</a:t>
                      </a:r>
                    </a:p>
                  </a:txBody>
                  <a:tcPr anchor="ctr"/>
                </a:tc>
                <a:tc>
                  <a:txBody>
                    <a:bodyPr/>
                    <a:lstStyle/>
                    <a:p>
                      <a:pPr lvl="0">
                        <a:buNone/>
                      </a:pPr>
                      <a:endParaRPr lang="nl-NL" dirty="0"/>
                    </a:p>
                  </a:txBody>
                  <a:tcPr/>
                </a:tc>
                <a:extLst>
                  <a:ext uri="{0D108BD9-81ED-4DB2-BD59-A6C34878D82A}">
                    <a16:rowId xmlns:a16="http://schemas.microsoft.com/office/drawing/2014/main" val="3722312628"/>
                  </a:ext>
                </a:extLst>
              </a:tr>
              <a:tr h="474449">
                <a:tc>
                  <a:txBody>
                    <a:bodyPr/>
                    <a:lstStyle/>
                    <a:p>
                      <a:pPr lvl="0">
                        <a:buNone/>
                      </a:pPr>
                      <a:r>
                        <a:rPr lang="nl-NL" dirty="0"/>
                        <a:t>(Online) tijdschrift</a:t>
                      </a:r>
                    </a:p>
                  </a:txBody>
                  <a:tcPr anchor="ctr"/>
                </a:tc>
                <a:tc>
                  <a:txBody>
                    <a:bodyPr/>
                    <a:lstStyle/>
                    <a:p>
                      <a:pPr lvl="0">
                        <a:buNone/>
                      </a:pPr>
                      <a:endParaRPr lang="nl-NL" dirty="0"/>
                    </a:p>
                  </a:txBody>
                  <a:tcPr/>
                </a:tc>
                <a:extLst>
                  <a:ext uri="{0D108BD9-81ED-4DB2-BD59-A6C34878D82A}">
                    <a16:rowId xmlns:a16="http://schemas.microsoft.com/office/drawing/2014/main" val="3814447067"/>
                  </a:ext>
                </a:extLst>
              </a:tr>
            </a:tbl>
          </a:graphicData>
        </a:graphic>
      </p:graphicFrame>
    </p:spTree>
    <p:extLst>
      <p:ext uri="{BB962C8B-B14F-4D97-AF65-F5344CB8AC3E}">
        <p14:creationId xmlns:p14="http://schemas.microsoft.com/office/powerpoint/2010/main" val="389305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'Beetje bewerkt’ - Mag dat? (3/3)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35458"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Teken onderstaande tabel op het digibord /whiteboard. </a:t>
            </a:r>
            <a:br>
              <a:rPr lang="nl-NL" sz="1300" dirty="0">
                <a:solidFill>
                  <a:schemeClr val="bg2">
                    <a:lumMod val="10000"/>
                  </a:schemeClr>
                </a:solidFill>
                <a:cs typeface="Poppins"/>
              </a:rPr>
            </a:br>
            <a:r>
              <a:rPr lang="nl-NL" sz="1300" dirty="0">
                <a:solidFill>
                  <a:schemeClr val="bg2">
                    <a:lumMod val="10000"/>
                  </a:schemeClr>
                </a:solidFill>
                <a:cs typeface="Poppins"/>
              </a:rPr>
              <a:t>Tel de aantallen ja en nee van de klas bij elkaar op. </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Bespreek klassikaal de resultaten. Waarom mag de ene media wel bewerkte foto's bevatten en andere media niet? Waarom mogen de genoemde media bewerkte of juist alleen onbewerkte foto's bevatten?</a:t>
            </a:r>
          </a:p>
        </p:txBody>
      </p:sp>
      <p:sp>
        <p:nvSpPr>
          <p:cNvPr id="5" name="Tijdelijke aanduiding voor afbeelding 4">
            <a:extLst>
              <a:ext uri="{FF2B5EF4-FFF2-40B4-BE49-F238E27FC236}">
                <a16:creationId xmlns:a16="http://schemas.microsoft.com/office/drawing/2014/main" id="{CD298119-CC1A-C4E2-2823-6D1034AB8EFC}"/>
              </a:ext>
            </a:extLst>
          </p:cNvPr>
          <p:cNvSpPr>
            <a:spLocks noGrp="1"/>
          </p:cNvSpPr>
          <p:nvPr>
            <p:ph type="pic" sz="quarter" idx="12"/>
          </p:nvPr>
        </p:nvSpPr>
        <p:spPr/>
        <p:txBody>
          <a:bodyPr/>
          <a:lstStyle/>
          <a:p>
            <a:endParaRPr lang="nl-NL"/>
          </a:p>
        </p:txBody>
      </p:sp>
      <p:pic>
        <p:nvPicPr>
          <p:cNvPr id="8" name="Tijdelijke aanduiding voor afbeelding 8" descr="Afbeelding met Menselijk gezicht, persoon, kleding, glimlach&#10;&#10;Automatisch gegenereerde beschrijving">
            <a:extLst>
              <a:ext uri="{FF2B5EF4-FFF2-40B4-BE49-F238E27FC236}">
                <a16:creationId xmlns:a16="http://schemas.microsoft.com/office/drawing/2014/main" id="{943D9EA8-6B70-D382-2B9A-273F95728BDD}"/>
              </a:ext>
            </a:extLst>
          </p:cNvPr>
          <p:cNvPicPr>
            <a:picLocks noChangeAspect="1"/>
          </p:cNvPicPr>
          <p:nvPr/>
        </p:nvPicPr>
        <p:blipFill rotWithShape="1">
          <a:blip r:embed="rId2"/>
          <a:srcRect t="2751" b="19634"/>
          <a:stretch/>
        </p:blipFill>
        <p:spPr>
          <a:xfrm>
            <a:off x="5692552" y="852058"/>
            <a:ext cx="6499448" cy="4572000"/>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graphicFrame>
        <p:nvGraphicFramePr>
          <p:cNvPr id="3" name="Tabel 2">
            <a:extLst>
              <a:ext uri="{FF2B5EF4-FFF2-40B4-BE49-F238E27FC236}">
                <a16:creationId xmlns:a16="http://schemas.microsoft.com/office/drawing/2014/main" id="{9BC95E27-05FC-E183-EE10-DA089A5D0D3A}"/>
              </a:ext>
            </a:extLst>
          </p:cNvPr>
          <p:cNvGraphicFramePr>
            <a:graphicFrameLocks noGrp="1"/>
          </p:cNvGraphicFramePr>
          <p:nvPr>
            <p:extLst>
              <p:ext uri="{D42A27DB-BD31-4B8C-83A1-F6EECF244321}">
                <p14:modId xmlns:p14="http://schemas.microsoft.com/office/powerpoint/2010/main" val="1765171914"/>
              </p:ext>
            </p:extLst>
          </p:nvPr>
        </p:nvGraphicFramePr>
        <p:xfrm>
          <a:off x="332416" y="2817865"/>
          <a:ext cx="9078951" cy="2926080"/>
        </p:xfrm>
        <a:graphic>
          <a:graphicData uri="http://schemas.openxmlformats.org/drawingml/2006/table">
            <a:tbl>
              <a:tblPr firstRow="1" bandRow="1">
                <a:tableStyleId>{5C22544A-7EE6-4342-B048-85BDC9FD1C3A}</a:tableStyleId>
              </a:tblPr>
              <a:tblGrid>
                <a:gridCol w="6003946">
                  <a:extLst>
                    <a:ext uri="{9D8B030D-6E8A-4147-A177-3AD203B41FA5}">
                      <a16:colId xmlns:a16="http://schemas.microsoft.com/office/drawing/2014/main" val="3969424215"/>
                    </a:ext>
                  </a:extLst>
                </a:gridCol>
                <a:gridCol w="1447570">
                  <a:extLst>
                    <a:ext uri="{9D8B030D-6E8A-4147-A177-3AD203B41FA5}">
                      <a16:colId xmlns:a16="http://schemas.microsoft.com/office/drawing/2014/main" val="3729832529"/>
                    </a:ext>
                  </a:extLst>
                </a:gridCol>
                <a:gridCol w="1627435">
                  <a:extLst>
                    <a:ext uri="{9D8B030D-6E8A-4147-A177-3AD203B41FA5}">
                      <a16:colId xmlns:a16="http://schemas.microsoft.com/office/drawing/2014/main" val="375065523"/>
                    </a:ext>
                  </a:extLst>
                </a:gridCol>
              </a:tblGrid>
              <a:tr h="331506">
                <a:tc>
                  <a:txBody>
                    <a:bodyPr/>
                    <a:lstStyle/>
                    <a:p>
                      <a:pPr lvl="0">
                        <a:buNone/>
                      </a:pPr>
                      <a:r>
                        <a:rPr lang="nl-NL" dirty="0"/>
                        <a:t>Media</a:t>
                      </a:r>
                    </a:p>
                  </a:txBody>
                  <a:tcPr/>
                </a:tc>
                <a:tc>
                  <a:txBody>
                    <a:bodyPr/>
                    <a:lstStyle/>
                    <a:p>
                      <a:pPr lvl="0">
                        <a:buNone/>
                      </a:pPr>
                      <a:r>
                        <a:rPr lang="nl-NL" dirty="0"/>
                        <a:t>Aantal Ja</a:t>
                      </a:r>
                    </a:p>
                  </a:txBody>
                  <a:tcPr/>
                </a:tc>
                <a:tc>
                  <a:txBody>
                    <a:bodyPr/>
                    <a:lstStyle/>
                    <a:p>
                      <a:pPr lvl="0">
                        <a:buNone/>
                      </a:pPr>
                      <a:r>
                        <a:rPr lang="nl-NL" dirty="0"/>
                        <a:t>Aantal Nee</a:t>
                      </a:r>
                    </a:p>
                  </a:txBody>
                  <a:tcPr/>
                </a:tc>
                <a:extLst>
                  <a:ext uri="{0D108BD9-81ED-4DB2-BD59-A6C34878D82A}">
                    <a16:rowId xmlns:a16="http://schemas.microsoft.com/office/drawing/2014/main" val="1062454116"/>
                  </a:ext>
                </a:extLst>
              </a:tr>
              <a:tr h="331506">
                <a:tc>
                  <a:txBody>
                    <a:bodyPr/>
                    <a:lstStyle/>
                    <a:p>
                      <a:r>
                        <a:rPr lang="nl-NL" dirty="0"/>
                        <a:t>(Online) krant, wereldnieuws</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25747664"/>
                  </a:ext>
                </a:extLst>
              </a:tr>
              <a:tr h="331506">
                <a:tc>
                  <a:txBody>
                    <a:bodyPr/>
                    <a:lstStyle/>
                    <a:p>
                      <a:r>
                        <a:rPr lang="nl-NL" dirty="0"/>
                        <a:t>(Online) krant, sportpagina</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01751575"/>
                  </a:ext>
                </a:extLst>
              </a:tr>
              <a:tr h="331506">
                <a:tc>
                  <a:txBody>
                    <a:bodyPr/>
                    <a:lstStyle/>
                    <a:p>
                      <a:pPr lvl="0">
                        <a:buNone/>
                      </a:pPr>
                      <a:r>
                        <a:rPr lang="nl-NL" dirty="0"/>
                        <a:t>Instagram, </a:t>
                      </a:r>
                      <a:r>
                        <a:rPr lang="nl-NL" dirty="0" err="1"/>
                        <a:t>TikTok</a:t>
                      </a:r>
                      <a:r>
                        <a:rPr lang="nl-NL" dirty="0"/>
                        <a:t>, enz...</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637833206"/>
                  </a:ext>
                </a:extLst>
              </a:tr>
              <a:tr h="331506">
                <a:tc>
                  <a:txBody>
                    <a:bodyPr/>
                    <a:lstStyle/>
                    <a:p>
                      <a:r>
                        <a:rPr lang="nl-NL" dirty="0"/>
                        <a:t>Roddelkrant / </a:t>
                      </a:r>
                      <a:r>
                        <a:rPr lang="nl-NL" dirty="0" err="1"/>
                        <a:t>Juicechannel</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3971205858"/>
                  </a:ext>
                </a:extLst>
              </a:tr>
              <a:tr h="359132">
                <a:tc>
                  <a:txBody>
                    <a:bodyPr/>
                    <a:lstStyle/>
                    <a:p>
                      <a:r>
                        <a:rPr lang="nl-NL" dirty="0"/>
                        <a:t>(Online) weekblad van jouw sportvereniging</a:t>
                      </a:r>
                    </a:p>
                  </a:txBody>
                  <a:tcPr anchor="ctr"/>
                </a:tc>
                <a:tc>
                  <a:txBody>
                    <a:bodyPr/>
                    <a:lstStyle/>
                    <a:p>
                      <a:endParaRPr lang="nl-NL"/>
                    </a:p>
                  </a:txBody>
                  <a:tcPr/>
                </a:tc>
                <a:tc>
                  <a:txBody>
                    <a:bodyPr/>
                    <a:lstStyle/>
                    <a:p>
                      <a:pPr lvl="0">
                        <a:buNone/>
                      </a:pPr>
                      <a:endParaRPr lang="nl-NL" dirty="0"/>
                    </a:p>
                  </a:txBody>
                  <a:tcPr/>
                </a:tc>
                <a:extLst>
                  <a:ext uri="{0D108BD9-81ED-4DB2-BD59-A6C34878D82A}">
                    <a16:rowId xmlns:a16="http://schemas.microsoft.com/office/drawing/2014/main" val="2622589045"/>
                  </a:ext>
                </a:extLst>
              </a:tr>
              <a:tr h="331506">
                <a:tc>
                  <a:txBody>
                    <a:bodyPr/>
                    <a:lstStyle/>
                    <a:p>
                      <a:pPr lvl="0">
                        <a:buNone/>
                      </a:pPr>
                      <a:r>
                        <a:rPr lang="nl-NL" dirty="0"/>
                        <a:t>Product advertenties</a:t>
                      </a:r>
                    </a:p>
                  </a:txBody>
                  <a:tcPr anchor="ctr"/>
                </a:tc>
                <a:tc>
                  <a:txBody>
                    <a:bodyPr/>
                    <a:lstStyle/>
                    <a:p>
                      <a:pPr lvl="0">
                        <a:buNone/>
                      </a:pPr>
                      <a:endParaRPr lang="nl-NL" dirty="0"/>
                    </a:p>
                  </a:txBody>
                  <a:tcPr/>
                </a:tc>
                <a:tc>
                  <a:txBody>
                    <a:bodyPr/>
                    <a:lstStyle/>
                    <a:p>
                      <a:pPr lvl="0">
                        <a:buNone/>
                      </a:pPr>
                      <a:endParaRPr lang="nl-NL" dirty="0"/>
                    </a:p>
                  </a:txBody>
                  <a:tcPr/>
                </a:tc>
                <a:extLst>
                  <a:ext uri="{0D108BD9-81ED-4DB2-BD59-A6C34878D82A}">
                    <a16:rowId xmlns:a16="http://schemas.microsoft.com/office/drawing/2014/main" val="3722312628"/>
                  </a:ext>
                </a:extLst>
              </a:tr>
              <a:tr h="331506">
                <a:tc>
                  <a:txBody>
                    <a:bodyPr/>
                    <a:lstStyle/>
                    <a:p>
                      <a:pPr lvl="0">
                        <a:buNone/>
                      </a:pPr>
                      <a:r>
                        <a:rPr lang="nl-NL" dirty="0"/>
                        <a:t>(Online) tijdschrift</a:t>
                      </a:r>
                    </a:p>
                  </a:txBody>
                  <a:tcPr anchor="ctr"/>
                </a:tc>
                <a:tc>
                  <a:txBody>
                    <a:bodyPr/>
                    <a:lstStyle/>
                    <a:p>
                      <a:pPr lvl="0">
                        <a:buNone/>
                      </a:pPr>
                      <a:endParaRPr lang="nl-NL" dirty="0"/>
                    </a:p>
                  </a:txBody>
                  <a:tcPr/>
                </a:tc>
                <a:tc>
                  <a:txBody>
                    <a:bodyPr/>
                    <a:lstStyle/>
                    <a:p>
                      <a:pPr lvl="0">
                        <a:buNone/>
                      </a:pPr>
                      <a:endParaRPr lang="nl-NL" dirty="0"/>
                    </a:p>
                  </a:txBody>
                  <a:tcPr/>
                </a:tc>
                <a:extLst>
                  <a:ext uri="{0D108BD9-81ED-4DB2-BD59-A6C34878D82A}">
                    <a16:rowId xmlns:a16="http://schemas.microsoft.com/office/drawing/2014/main" val="3814447067"/>
                  </a:ext>
                </a:extLst>
              </a:tr>
            </a:tbl>
          </a:graphicData>
        </a:graphic>
      </p:graphicFrame>
    </p:spTree>
    <p:extLst>
      <p:ext uri="{BB962C8B-B14F-4D97-AF65-F5344CB8AC3E}">
        <p14:creationId xmlns:p14="http://schemas.microsoft.com/office/powerpoint/2010/main" val="204539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Recht op echt! (1/3)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48421"/>
            <a:ext cx="4837818"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Journalistieke foto's, foto's die afgebeeld zijn bij nieuwsberichten, moeten waarheidsgetrouw zijn. </a:t>
            </a:r>
            <a:br>
              <a:rPr lang="nl-NL" sz="1300" dirty="0">
                <a:solidFill>
                  <a:schemeClr val="bg2">
                    <a:lumMod val="10000"/>
                  </a:schemeClr>
                </a:solidFill>
                <a:cs typeface="Poppins"/>
              </a:rPr>
            </a:br>
            <a:r>
              <a:rPr lang="nl-NL" sz="1300" dirty="0">
                <a:solidFill>
                  <a:schemeClr val="bg2">
                    <a:lumMod val="10000"/>
                  </a:schemeClr>
                </a:solidFill>
                <a:cs typeface="Poppins"/>
              </a:rPr>
              <a:t>Ze mogen dus niet nep zijn.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Voor het gebruik van foto's bij nieuwsberichten zijn dan ook regels opgesteld. Hierin staan afspraken dat een foto bijvoorbeeld wel bijgesneden mag worden, maar dat er niks aan de foto toegevoegd of weggehaald mag worden.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Deze afspraken zijn gemaakt, zodat nieuwslezers vertrouwen kunnen hebben in nieuwsmedia. Als iedereen bewerkte foto's gaat plaatsen rijst al snel de vraag “Is dit wel betrouwbare informatie?”</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Door de komst van AI zijn de spelregels nog moeilijker geworden. Door AI zijn echt en nep bijna niet meer van elkaar te onderscheiden en kunnen er razendsnel duizenden afbeeldingen gemaakt worden. Hierdoor  wordt het nog belangrijker dat het duidelijk is of een afbeelding bewerkt of gegenereerd is.</a:t>
            </a:r>
          </a:p>
        </p:txBody>
      </p:sp>
      <p:pic>
        <p:nvPicPr>
          <p:cNvPr id="2" name="Tijdelijke aanduiding voor afbeelding 1" descr="Image Editing Ebv Unleashed · Free photo on Pixabay">
            <a:extLst>
              <a:ext uri="{FF2B5EF4-FFF2-40B4-BE49-F238E27FC236}">
                <a16:creationId xmlns:a16="http://schemas.microsoft.com/office/drawing/2014/main" id="{C8725C29-3D35-4345-3115-F00F3D277343}"/>
              </a:ext>
            </a:extLst>
          </p:cNvPr>
          <p:cNvPicPr>
            <a:picLocks noGrp="1" noChangeAspect="1"/>
          </p:cNvPicPr>
          <p:nvPr>
            <p:ph type="pic" sz="quarter" idx="12"/>
          </p:nvPr>
        </p:nvPicPr>
        <p:blipFill>
          <a:blip r:embed="rId2"/>
          <a:srcRect l="13551" r="13551"/>
          <a:stretch/>
        </p:blipFill>
        <p:spPr/>
      </p:pic>
    </p:spTree>
    <p:extLst>
      <p:ext uri="{BB962C8B-B14F-4D97-AF65-F5344CB8AC3E}">
        <p14:creationId xmlns:p14="http://schemas.microsoft.com/office/powerpoint/2010/main" val="137582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Recht op echt! (2/3)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8" y="728324"/>
            <a:ext cx="481836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ea typeface="+mn-lt"/>
                <a:cs typeface="+mn-lt"/>
              </a:rPr>
              <a:t>Er wordt online nog flink gediscussieerd hoe er met bewerkte afbeeldingen omgegaan moet worden. </a:t>
            </a:r>
          </a:p>
          <a:p>
            <a:endParaRPr lang="nl-NL" sz="1300" dirty="0">
              <a:solidFill>
                <a:schemeClr val="bg2">
                  <a:lumMod val="10000"/>
                </a:schemeClr>
              </a:solidFill>
              <a:ea typeface="+mn-lt"/>
              <a:cs typeface="+mn-lt"/>
            </a:endParaRPr>
          </a:p>
          <a:p>
            <a:r>
              <a:rPr lang="nl-NL" sz="1300" dirty="0">
                <a:solidFill>
                  <a:schemeClr val="bg2">
                    <a:lumMod val="10000"/>
                  </a:schemeClr>
                </a:solidFill>
                <a:ea typeface="+mn-lt"/>
                <a:cs typeface="+mn-lt"/>
              </a:rPr>
              <a:t>Aan de ene kant wordt er geroepen dat de media verantwoordelijk zijn en aan strikte regels moeten voldoen. Organisaties zijn al bezig om keurmerken te ontwikkelen en met moderators het internet af te struinen om afbeeldingen te bestempelen met dit keurmerk.</a:t>
            </a:r>
            <a:r>
              <a:rPr lang="nl-NL" sz="1300" dirty="0">
                <a:solidFill>
                  <a:schemeClr val="bg2">
                    <a:lumMod val="10000"/>
                  </a:schemeClr>
                </a:solidFill>
                <a:cs typeface="Poppins"/>
              </a:rPr>
              <a:t> </a:t>
            </a:r>
            <a:r>
              <a:rPr lang="nl-NL" sz="1300" dirty="0">
                <a:solidFill>
                  <a:schemeClr val="bg2">
                    <a:lumMod val="10000"/>
                  </a:schemeClr>
                </a:solidFill>
                <a:ea typeface="+mn-lt"/>
                <a:cs typeface="+mn-lt"/>
              </a:rPr>
              <a:t>De andere kant vindt dit grote onzin en vindt dat lezers / kijkers slim genoeg zijn om te bepalen wat juist is of niet. </a:t>
            </a:r>
            <a:br>
              <a:rPr lang="nl-NL" sz="1300" dirty="0">
                <a:solidFill>
                  <a:schemeClr val="bg2">
                    <a:lumMod val="10000"/>
                  </a:schemeClr>
                </a:solidFill>
                <a:ea typeface="+mn-lt"/>
                <a:cs typeface="+mn-lt"/>
              </a:rPr>
            </a:b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Twee interessante voorbeelden:</a:t>
            </a: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ea typeface="+mn-lt"/>
                <a:cs typeface="+mn-lt"/>
              </a:rPr>
              <a:t>Wikipedia: Alle lezers kunnen artikelen bewerken. Hierdoor komt er ook foute informatie voor, maar deze wordt vaak snel ontdekt en verbeterd door de community. </a:t>
            </a:r>
          </a:p>
          <a:p>
            <a:pPr marL="285750" indent="-285750">
              <a:buFont typeface="Calibri"/>
              <a:buChar char="-"/>
            </a:pPr>
            <a:r>
              <a:rPr lang="nl-NL" sz="1300" dirty="0">
                <a:solidFill>
                  <a:schemeClr val="bg2">
                    <a:lumMod val="10000"/>
                  </a:schemeClr>
                </a:solidFill>
                <a:ea typeface="+mn-lt"/>
                <a:cs typeface="+mn-lt"/>
              </a:rPr>
              <a:t>X: Bij berichten kunnen Community </a:t>
            </a:r>
            <a:r>
              <a:rPr lang="nl-NL" sz="1300" dirty="0" err="1">
                <a:solidFill>
                  <a:schemeClr val="bg2">
                    <a:lumMod val="10000"/>
                  </a:schemeClr>
                </a:solidFill>
                <a:ea typeface="+mn-lt"/>
                <a:cs typeface="+mn-lt"/>
              </a:rPr>
              <a:t>Notes</a:t>
            </a:r>
            <a:r>
              <a:rPr lang="nl-NL" sz="1300" dirty="0">
                <a:solidFill>
                  <a:schemeClr val="bg2">
                    <a:lumMod val="10000"/>
                  </a:schemeClr>
                </a:solidFill>
                <a:ea typeface="+mn-lt"/>
                <a:cs typeface="+mn-lt"/>
              </a:rPr>
              <a:t> komen.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X-gebruikers kunnen een notitie toevoegen aan een bericht van een ander. Bijvoorbeeld dat iets niet klopt. Zodra meerdere gebruikers dezelfde notities toevoegen worden deze vastgeplakt aan het bericht.</a:t>
            </a:r>
          </a:p>
          <a:p>
            <a:endParaRPr lang="en-US" sz="1300" dirty="0">
              <a:solidFill>
                <a:schemeClr val="bg2">
                  <a:lumMod val="10000"/>
                </a:schemeClr>
              </a:solidFill>
              <a:ea typeface="+mn-lt"/>
              <a:cs typeface="+mn-lt"/>
            </a:endParaRPr>
          </a:p>
        </p:txBody>
      </p:sp>
      <p:pic>
        <p:nvPicPr>
          <p:cNvPr id="2" name="Tijdelijke aanduiding voor afbeelding 1" descr="Image Editing Ebv Unleashed · Free photo on Pixabay">
            <a:extLst>
              <a:ext uri="{FF2B5EF4-FFF2-40B4-BE49-F238E27FC236}">
                <a16:creationId xmlns:a16="http://schemas.microsoft.com/office/drawing/2014/main" id="{C8725C29-3D35-4345-3115-F00F3D277343}"/>
              </a:ext>
            </a:extLst>
          </p:cNvPr>
          <p:cNvPicPr>
            <a:picLocks noGrp="1" noChangeAspect="1"/>
          </p:cNvPicPr>
          <p:nvPr>
            <p:ph type="pic" sz="quarter" idx="12"/>
          </p:nvPr>
        </p:nvPicPr>
        <p:blipFill>
          <a:blip r:embed="rId2"/>
          <a:srcRect l="13551" r="13551"/>
          <a:stretch/>
        </p:blipFill>
        <p:spPr/>
      </p:pic>
    </p:spTree>
    <p:extLst>
      <p:ext uri="{BB962C8B-B14F-4D97-AF65-F5344CB8AC3E}">
        <p14:creationId xmlns:p14="http://schemas.microsoft.com/office/powerpoint/2010/main" val="314789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Recht op echt! (3/3)</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74361"/>
            <a:ext cx="4816002"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ea typeface="+mn-lt"/>
                <a:cs typeface="+mn-lt"/>
              </a:rPr>
              <a:t>Opdracht:</a:t>
            </a:r>
          </a:p>
          <a:p>
            <a:r>
              <a:rPr lang="nl-NL" sz="1300" dirty="0">
                <a:solidFill>
                  <a:schemeClr val="bg2">
                    <a:lumMod val="10000"/>
                  </a:schemeClr>
                </a:solidFill>
                <a:ea typeface="+mn-lt"/>
                <a:cs typeface="+mn-lt"/>
              </a:rPr>
              <a:t>Maak in tweetallen een plan hoe om te gaan met bewerkte of AI gegenereerde afbeeldingen. Beschrijf jullie plan op een half A4-tje.</a:t>
            </a:r>
          </a:p>
          <a:p>
            <a:endParaRPr lang="nl-NL" sz="1300" dirty="0">
              <a:solidFill>
                <a:schemeClr val="bg2">
                  <a:lumMod val="10000"/>
                </a:schemeClr>
              </a:solidFill>
              <a:ea typeface="+mn-lt"/>
              <a:cs typeface="+mn-lt"/>
            </a:endParaRPr>
          </a:p>
          <a:p>
            <a:r>
              <a:rPr lang="nl-NL" sz="1300" dirty="0">
                <a:solidFill>
                  <a:schemeClr val="bg2">
                    <a:lumMod val="10000"/>
                  </a:schemeClr>
                </a:solidFill>
                <a:ea typeface="+mn-lt"/>
                <a:cs typeface="+mn-lt"/>
              </a:rPr>
              <a:t>Enkele vragen die jullie op weg kunnen helpen:</a:t>
            </a:r>
          </a:p>
          <a:p>
            <a:pPr marL="285750" indent="-285750">
              <a:buFont typeface="Calibri"/>
              <a:buChar char="-"/>
            </a:pPr>
            <a:r>
              <a:rPr lang="nl-NL" sz="1300" dirty="0">
                <a:solidFill>
                  <a:schemeClr val="bg2">
                    <a:lumMod val="10000"/>
                  </a:schemeClr>
                </a:solidFill>
                <a:ea typeface="+mn-lt"/>
                <a:cs typeface="+mn-lt"/>
              </a:rPr>
              <a:t>Hoe zouden we om moeten gaan met bewerkte foto's? Moet er een keurmerk voor komen? Moeten mensen beter leren hoe ze dit kunnen herkennen?</a:t>
            </a: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ea typeface="+mn-lt"/>
                <a:cs typeface="+mn-lt"/>
              </a:rPr>
              <a:t>Wat zijn voor- en nadelen van jullie oplossing?</a:t>
            </a:r>
          </a:p>
          <a:p>
            <a:pPr marL="285750" indent="-285750">
              <a:buFont typeface="Calibri"/>
              <a:buChar char="-"/>
            </a:pPr>
            <a:r>
              <a:rPr lang="nl-NL" sz="1300" dirty="0">
                <a:solidFill>
                  <a:schemeClr val="bg2">
                    <a:lumMod val="10000"/>
                  </a:schemeClr>
                </a:solidFill>
                <a:latin typeface="Poppins"/>
                <a:ea typeface="+mn-lt"/>
                <a:cs typeface="Poppins"/>
              </a:rPr>
              <a:t>Wie moet zich houden aan jullie oplossing? Enkel (online) kranten of ook het weekblad van de lokale sportvereniging?</a:t>
            </a:r>
          </a:p>
          <a:p>
            <a:pPr marL="285750" indent="-285750">
              <a:buFont typeface="Calibri"/>
              <a:buChar char="-"/>
            </a:pPr>
            <a:r>
              <a:rPr lang="nl-NL" sz="1300" dirty="0">
                <a:solidFill>
                  <a:schemeClr val="bg2">
                    <a:lumMod val="10000"/>
                  </a:schemeClr>
                </a:solidFill>
                <a:latin typeface="Poppins"/>
                <a:ea typeface="+mn-lt"/>
                <a:cs typeface="Poppins"/>
              </a:rPr>
              <a:t>Wat gebeurt er bij een overtreding?</a:t>
            </a:r>
          </a:p>
          <a:p>
            <a:pPr marL="285750" indent="-285750">
              <a:buFont typeface="Calibri"/>
              <a:buChar char="-"/>
            </a:pPr>
            <a:r>
              <a:rPr lang="nl-NL" sz="1300" dirty="0">
                <a:solidFill>
                  <a:schemeClr val="bg2">
                    <a:lumMod val="10000"/>
                  </a:schemeClr>
                </a:solidFill>
                <a:latin typeface="Poppins"/>
                <a:ea typeface="+mn-lt"/>
                <a:cs typeface="Poppins"/>
              </a:rPr>
              <a:t>Is er een onderscheid tussen bewerkte afbeeldingen of door AI gegenereerde afbeeldingen? </a:t>
            </a:r>
            <a:br>
              <a:rPr lang="nl-NL" sz="1300" dirty="0">
                <a:solidFill>
                  <a:schemeClr val="bg2">
                    <a:lumMod val="10000"/>
                  </a:schemeClr>
                </a:solidFill>
                <a:latin typeface="Poppins"/>
                <a:ea typeface="+mn-lt"/>
                <a:cs typeface="Poppins"/>
              </a:rPr>
            </a:br>
            <a:r>
              <a:rPr lang="nl-NL" sz="1300" dirty="0">
                <a:solidFill>
                  <a:schemeClr val="bg2">
                    <a:lumMod val="10000"/>
                  </a:schemeClr>
                </a:solidFill>
                <a:latin typeface="Poppins"/>
                <a:ea typeface="+mn-lt"/>
                <a:cs typeface="Poppins"/>
              </a:rPr>
              <a:t>Wordt er anders omgegaan met grote of kleine aanpassingen?</a:t>
            </a:r>
          </a:p>
          <a:p>
            <a:pPr marL="285750" indent="-285750">
              <a:buFont typeface="Calibri"/>
              <a:buChar char="-"/>
            </a:pPr>
            <a:r>
              <a:rPr lang="nl-NL" sz="1300" dirty="0">
                <a:solidFill>
                  <a:schemeClr val="bg2">
                    <a:lumMod val="10000"/>
                  </a:schemeClr>
                </a:solidFill>
                <a:latin typeface="Poppins"/>
                <a:ea typeface="+mn-lt"/>
                <a:cs typeface="Poppins"/>
              </a:rPr>
              <a:t>Wat mag er wel en niet met afbeeldingen in jullie plan?</a:t>
            </a:r>
          </a:p>
          <a:p>
            <a:pPr marL="285750" indent="-285750">
              <a:buFont typeface="Calibri"/>
              <a:buChar char="-"/>
            </a:pPr>
            <a:r>
              <a:rPr lang="nl-NL" sz="1300" dirty="0">
                <a:solidFill>
                  <a:schemeClr val="bg2">
                    <a:lumMod val="10000"/>
                  </a:schemeClr>
                </a:solidFill>
                <a:latin typeface="Poppins"/>
                <a:ea typeface="+mn-lt"/>
                <a:cs typeface="Poppins"/>
              </a:rPr>
              <a:t>Hoe werkt jullie plan?</a:t>
            </a:r>
          </a:p>
        </p:txBody>
      </p:sp>
      <p:pic>
        <p:nvPicPr>
          <p:cNvPr id="2" name="Tijdelijke aanduiding voor afbeelding 1" descr="Image Editing Ebv Unleashed · Free photo on Pixabay">
            <a:extLst>
              <a:ext uri="{FF2B5EF4-FFF2-40B4-BE49-F238E27FC236}">
                <a16:creationId xmlns:a16="http://schemas.microsoft.com/office/drawing/2014/main" id="{C8725C29-3D35-4345-3115-F00F3D277343}"/>
              </a:ext>
            </a:extLst>
          </p:cNvPr>
          <p:cNvPicPr>
            <a:picLocks noGrp="1" noChangeAspect="1"/>
          </p:cNvPicPr>
          <p:nvPr>
            <p:ph type="pic" sz="quarter" idx="12"/>
          </p:nvPr>
        </p:nvPicPr>
        <p:blipFill>
          <a:blip r:embed="rId2"/>
          <a:srcRect l="13551" r="13551"/>
          <a:stretch/>
        </p:blipFill>
        <p:spPr/>
      </p:pic>
    </p:spTree>
    <p:extLst>
      <p:ext uri="{BB962C8B-B14F-4D97-AF65-F5344CB8AC3E}">
        <p14:creationId xmlns:p14="http://schemas.microsoft.com/office/powerpoint/2010/main" val="400960943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44667</TotalTime>
  <Words>1321</Words>
  <Application>Microsoft Macintosh PowerPoint</Application>
  <PresentationFormat>Breedbeeld</PresentationFormat>
  <Paragraphs>83</Paragraphs>
  <Slides>11</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2315</cp:revision>
  <dcterms:created xsi:type="dcterms:W3CDTF">2022-01-30T11:55:21Z</dcterms:created>
  <dcterms:modified xsi:type="dcterms:W3CDTF">2024-03-18T14:58:53Z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