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8_AE95477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72" r:id="rId7"/>
    <p:sldId id="374" r:id="rId8"/>
    <p:sldId id="363" r:id="rId9"/>
    <p:sldId id="376" r:id="rId10"/>
    <p:sldId id="377" r:id="rId11"/>
    <p:sldId id="280" r:id="rId12"/>
    <p:sldId id="382" r:id="rId13"/>
  </p:sldIdLst>
  <p:sldSz cx="12192000" cy="6858000"/>
  <p:notesSz cx="6858000" cy="9144000"/>
  <p:embeddedFontLst>
    <p:embeddedFont>
      <p:font typeface="Poppins" pitchFamily="2" charset="77"/>
      <p:regular r:id="rId15"/>
      <p:bold r:id="rId16"/>
      <p:italic r:id="rId17"/>
      <p:bold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v"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B6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7" autoAdjust="0"/>
    <p:restoredTop sz="94699"/>
  </p:normalViewPr>
  <p:slideViewPr>
    <p:cSldViewPr snapToGrid="0">
      <p:cViewPr varScale="1">
        <p:scale>
          <a:sx n="122" d="100"/>
          <a:sy n="122" d="100"/>
        </p:scale>
        <p:origin x="92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comments/modernComment_178_AE95477A.xml><?xml version="1.0" encoding="utf-8"?>
<p188:cmLst xmlns:a="http://schemas.openxmlformats.org/drawingml/2006/main" xmlns:r="http://schemas.openxmlformats.org/officeDocument/2006/relationships" xmlns:p188="http://schemas.microsoft.com/office/powerpoint/2018/8/main">
  <p188:cm id="{9D8F09FB-11EA-4379-8AE1-537FA3A8C2AD}" authorId="{DD07C4A5-276D-CD5E-41AB-5586DB7791AA}" created="2024-03-03T13:33:04.931">
    <pc:sldMkLst xmlns:pc="http://schemas.microsoft.com/office/powerpoint/2013/main/command">
      <pc:docMk/>
      <pc:sldMk cId="2929018746" sldId="376"/>
    </pc:sldMkLst>
    <p188:txBody>
      <a:bodyPr/>
      <a:lstStyle/>
      <a:p>
        <a:r>
          <a:rPr lang="nl-NL"/>
          <a:t>Klas 1-2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04/03/24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04/03/24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ad.nl/songfestival/gebarentolk-mirjam-hakt-erop-los-tijdens-europapa-van-joost-klein~a2760cb6" TargetMode="External"/><Relationship Id="rId2" Type="http://schemas.openxmlformats.org/officeDocument/2006/relationships/slideLayout" Target="../slideLayouts/slideLayout13.xml"/><Relationship Id="rId1" Type="http://schemas.openxmlformats.org/officeDocument/2006/relationships/video" Target="https://www.youtube.com/embed/CxxePY5hRWU?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gT2wY0DjYGo?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vU4xWsN7-A" TargetMode="External"/><Relationship Id="rId2" Type="http://schemas.openxmlformats.org/officeDocument/2006/relationships/hyperlink" Target="https://www.youtube.com/watch?v=kJQP7kiw5Fk" TargetMode="Externa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genius.com/Joost-europapa-lyrics" TargetMode="External"/><Relationship Id="rId7" Type="http://schemas.openxmlformats.org/officeDocument/2006/relationships/image" Target="../media/image16.png"/><Relationship Id="rId2" Type="http://schemas.microsoft.com/office/2018/10/relationships/comments" Target="../comments/modernComment_178_AE95477A.xml"/><Relationship Id="rId1" Type="http://schemas.openxmlformats.org/officeDocument/2006/relationships/slideLayout" Target="../slideLayouts/slideLayout12.xml"/><Relationship Id="rId6" Type="http://schemas.openxmlformats.org/officeDocument/2006/relationships/hyperlink" Target="https://www.rijmwoordenboek.nl/" TargetMode="External"/><Relationship Id="rId5" Type="http://schemas.openxmlformats.org/officeDocument/2006/relationships/hyperlink" Target="https://rijmwoordenboek.vandale.nl/" TargetMode="External"/><Relationship Id="rId4" Type="http://schemas.openxmlformats.org/officeDocument/2006/relationships/hyperlink" Target="https://translate.googl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ijmwoordenboek.nl/" TargetMode="External"/><Relationship Id="rId2" Type="http://schemas.openxmlformats.org/officeDocument/2006/relationships/hyperlink" Target="https://translate.google.com/?sl=nl&amp;tl=es&amp;text=ik%20houd%20van%20wijn&amp;op=translate" TargetMode="Externa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EUROPAPA</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10 2024</a:t>
            </a:r>
          </a:p>
        </p:txBody>
      </p:sp>
      <p:pic>
        <p:nvPicPr>
          <p:cNvPr id="10" name="Tijdelijke aanduiding voor afbeelding 9" descr="Afbeelding met kleding, Menselijk gezicht, persoon, glimlach&#10;&#10;Automatisch gegenereerde beschrijving">
            <a:extLst>
              <a:ext uri="{FF2B5EF4-FFF2-40B4-BE49-F238E27FC236}">
                <a16:creationId xmlns:a16="http://schemas.microsoft.com/office/drawing/2014/main" id="{F82F3C2B-B743-F0FB-E787-FA147958EE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978" r="10978"/>
          <a:stretch>
            <a:fillRect/>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6124754"/>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Heeeey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Afgelopen donderdag maakte muzikant Joost Klein (Joost) bekend met welk liedje hij Nederland gaat vertegenwoordigen op het Eurovisie Songfestival. Het Eurovisie Songfestival wordt dit jaar op 7, 9 en 11 mei in Malmö in Zweden gehouden, omdat Zweden vorig jaar het songfestival heeft gewonnen.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Ik moest erg lachen om de videoclip van Joost en ben even gaan Googelen hoe populair hij eigenlijk is. Joost schiet als een komeet door alle recordlijsten met het liedje ‘Europapa’; op </a:t>
            </a:r>
            <a:r>
              <a:rPr lang="nl-NL" sz="1400" dirty="0" err="1">
                <a:solidFill>
                  <a:srgbClr val="000000"/>
                </a:solidFill>
                <a:ea typeface="+mn-lt"/>
                <a:cs typeface="+mn-lt"/>
              </a:rPr>
              <a:t>Youtube</a:t>
            </a:r>
            <a:r>
              <a:rPr lang="nl-NL" sz="1400" dirty="0">
                <a:solidFill>
                  <a:srgbClr val="000000"/>
                </a:solidFill>
                <a:ea typeface="+mn-lt"/>
                <a:cs typeface="+mn-lt"/>
              </a:rPr>
              <a:t> is Joost #1 </a:t>
            </a:r>
            <a:r>
              <a:rPr lang="nl-NL" sz="1400" dirty="0" err="1">
                <a:solidFill>
                  <a:srgbClr val="000000"/>
                </a:solidFill>
                <a:ea typeface="+mn-lt"/>
                <a:cs typeface="+mn-lt"/>
              </a:rPr>
              <a:t>trending</a:t>
            </a:r>
            <a:r>
              <a:rPr lang="nl-NL" sz="1400" dirty="0">
                <a:solidFill>
                  <a:srgbClr val="000000"/>
                </a:solidFill>
                <a:ea typeface="+mn-lt"/>
                <a:cs typeface="+mn-lt"/>
              </a:rPr>
              <a:t> en is in 3 dagen al 5 miljoen keer bekeken. Op </a:t>
            </a:r>
            <a:r>
              <a:rPr lang="nl-NL" sz="1400" dirty="0" err="1">
                <a:solidFill>
                  <a:srgbClr val="000000"/>
                </a:solidFill>
                <a:ea typeface="+mn-lt"/>
                <a:cs typeface="+mn-lt"/>
              </a:rPr>
              <a:t>Spotify</a:t>
            </a:r>
            <a:r>
              <a:rPr lang="nl-NL" sz="1400" dirty="0">
                <a:solidFill>
                  <a:srgbClr val="000000"/>
                </a:solidFill>
                <a:ea typeface="+mn-lt"/>
                <a:cs typeface="+mn-lt"/>
              </a:rPr>
              <a:t> was Joost op zondag al 3,5 miljoen keer beluisterd sinds hij in de avondshow van Arjen Lubach op 29 februari zijn inzending bekend maakte. Joost is dus </a:t>
            </a:r>
            <a:r>
              <a:rPr lang="nl-NL" sz="1400" dirty="0" err="1">
                <a:solidFill>
                  <a:srgbClr val="000000"/>
                </a:solidFill>
                <a:ea typeface="+mn-lt"/>
                <a:cs typeface="+mn-lt"/>
              </a:rPr>
              <a:t>supertrending</a:t>
            </a:r>
            <a:r>
              <a:rPr lang="nl-NL" sz="1400">
                <a:solidFill>
                  <a:srgbClr val="000000"/>
                </a:solidFill>
                <a:ea typeface="+mn-lt"/>
                <a:cs typeface="+mn-lt"/>
              </a:rPr>
              <a:t>! </a:t>
            </a:r>
            <a:endParaRPr lang="nl-NL" sz="1400" dirty="0">
              <a:solidFill>
                <a:srgbClr val="000000"/>
              </a:solidFill>
              <a:ea typeface="+mn-lt"/>
              <a:cs typeface="+mn-lt"/>
            </a:endParaRPr>
          </a:p>
          <a:p>
            <a:r>
              <a:rPr lang="nl-NL" sz="1400" dirty="0">
                <a:solidFill>
                  <a:srgbClr val="000000"/>
                </a:solidFill>
                <a:ea typeface="+mn-lt"/>
                <a:cs typeface="+mn-lt"/>
              </a:rPr>
              <a:t>Wat ik heel lief vond, is dat Joost het nummer heeft geschreven voor zijn ouders (vooral zijn vader) die beiden zijn overleden toen Joost nog heel jong was. </a:t>
            </a:r>
            <a:br>
              <a:rPr lang="nl-NL" sz="1400" dirty="0">
                <a:solidFill>
                  <a:srgbClr val="000000"/>
                </a:solidFill>
                <a:ea typeface="+mn-lt"/>
                <a:cs typeface="+mn-lt"/>
              </a:rPr>
            </a:br>
            <a:endParaRPr lang="nl-NL" sz="1400" dirty="0">
              <a:solidFill>
                <a:srgbClr val="000000"/>
              </a:solidFill>
              <a:ea typeface="+mn-lt"/>
              <a:cs typeface="+mn-lt"/>
            </a:endParaRPr>
          </a:p>
          <a:p>
            <a:r>
              <a:rPr lang="nl-NL" sz="1400" dirty="0">
                <a:solidFill>
                  <a:srgbClr val="000000"/>
                </a:solidFill>
                <a:ea typeface="+mn-lt"/>
                <a:cs typeface="+mn-lt"/>
              </a:rPr>
              <a:t>Gaat Joost namens Nederland het Eurovisie Songfestival winnen? Hij heeft in zijn tekst en in zijn video allerlei verwijzingen naar andere Europese landen en zorgt daarmee voor een hoge gunfactor. Joost is bovendien al bekend in Duitsland, Oostenrijk en Zwitserland vanwege eerdere hits. Het schijnt zelfs dat de ‘vertaling’ van zijn liedje in gebarentaal ook al </a:t>
            </a:r>
            <a:r>
              <a:rPr lang="nl-NL" sz="1400" dirty="0" err="1">
                <a:solidFill>
                  <a:srgbClr val="000000"/>
                </a:solidFill>
                <a:ea typeface="+mn-lt"/>
                <a:cs typeface="+mn-lt"/>
              </a:rPr>
              <a:t>trending</a:t>
            </a:r>
            <a:r>
              <a:rPr lang="nl-NL" sz="1400" dirty="0">
                <a:solidFill>
                  <a:srgbClr val="000000"/>
                </a:solidFill>
                <a:ea typeface="+mn-lt"/>
                <a:cs typeface="+mn-lt"/>
              </a:rPr>
              <a:t> is. </a:t>
            </a:r>
          </a:p>
          <a:p>
            <a:endParaRPr lang="nl-NL" sz="1400" dirty="0">
              <a:solidFill>
                <a:srgbClr val="000000"/>
              </a:solidFill>
              <a:ea typeface="+mn-lt"/>
              <a:cs typeface="+mn-lt"/>
            </a:endParaRPr>
          </a:p>
          <a:p>
            <a:r>
              <a:rPr lang="nl-NL" sz="1400" dirty="0">
                <a:solidFill>
                  <a:srgbClr val="000000"/>
                </a:solidFill>
                <a:ea typeface="+mn-lt"/>
                <a:cs typeface="+mn-lt"/>
              </a:rPr>
              <a:t>Het zou best leuk zijn als Nederland ook weer eens het songfestival wint. Duncan Laurence won in 2019, maar dat was een heel sloom liedje vergeleken met deze.</a:t>
            </a:r>
            <a:br>
              <a:rPr lang="nl-NL" sz="1400" dirty="0">
                <a:solidFill>
                  <a:srgbClr val="000000"/>
                </a:solidFill>
                <a:ea typeface="+mn-lt"/>
                <a:cs typeface="+mn-lt"/>
              </a:rPr>
            </a:br>
            <a:r>
              <a:rPr lang="nl-NL" sz="1400" dirty="0">
                <a:solidFill>
                  <a:srgbClr val="000000"/>
                </a:solidFill>
                <a:ea typeface="+mn-lt"/>
                <a:cs typeface="+mn-lt"/>
              </a:rPr>
              <a:t>Hoe zou Joost ook in de andere landen de maximale 12 punten kunnen scoren? </a:t>
            </a:r>
            <a:br>
              <a:rPr lang="nl-NL" sz="1400" dirty="0">
                <a:solidFill>
                  <a:srgbClr val="000000"/>
                </a:solidFill>
                <a:ea typeface="+mn-lt"/>
                <a:cs typeface="+mn-lt"/>
              </a:rPr>
            </a:br>
            <a:endParaRPr lang="nl-NL" sz="1400" dirty="0">
              <a:solidFill>
                <a:srgbClr val="00000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1" y="169843"/>
            <a:ext cx="11008403" cy="13762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Nu in de media: </a:t>
            </a:r>
            <a:r>
              <a:rPr lang="nl-NL" sz="3000" b="0" i="0" dirty="0">
                <a:solidFill>
                  <a:srgbClr val="000000"/>
                </a:solidFill>
                <a:effectLst/>
                <a:latin typeface="Poppins" panose="00000500000000000000" pitchFamily="2" charset="0"/>
                <a:cs typeface="Poppins" panose="00000500000000000000" pitchFamily="2" charset="0"/>
              </a:rPr>
              <a:t>Gebarentolk Mirjam hakt erop los tijdens Europapa van Joost Klein</a:t>
            </a:r>
          </a:p>
          <a:p>
            <a:endParaRPr lang="nl-NL"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060" y="1225008"/>
            <a:ext cx="5556376" cy="5426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b="1" i="0" dirty="0">
                <a:solidFill>
                  <a:srgbClr val="000000"/>
                </a:solidFill>
                <a:effectLst/>
                <a:latin typeface="Arial" panose="020B0604020202020204" pitchFamily="34" charset="0"/>
              </a:rPr>
              <a:t>Gebarentolk Mirjam Stolk uit Oud-Beijerland scoort op internet met haar vertaling van de Nederlandse inzending voor het Eurovisie Songfestival. Ze hakt erop los tijdens </a:t>
            </a:r>
            <a:r>
              <a:rPr lang="nl-NL" sz="1200" b="1" i="1" dirty="0">
                <a:solidFill>
                  <a:srgbClr val="000000"/>
                </a:solidFill>
                <a:effectLst/>
                <a:latin typeface="Arial" panose="020B0604020202020204" pitchFamily="34" charset="0"/>
              </a:rPr>
              <a:t>Europapa</a:t>
            </a:r>
            <a:r>
              <a:rPr lang="nl-NL" sz="1200" b="1" i="0" dirty="0">
                <a:solidFill>
                  <a:srgbClr val="000000"/>
                </a:solidFill>
                <a:effectLst/>
                <a:latin typeface="Arial" panose="020B0604020202020204" pitchFamily="34" charset="0"/>
              </a:rPr>
              <a:t> van Joost Klein en oogst daarmee alle lof.</a:t>
            </a:r>
            <a:br>
              <a:rPr lang="nl-NL" sz="1200" dirty="0">
                <a:ea typeface="+mn-lt"/>
                <a:cs typeface="+mn-lt"/>
              </a:rPr>
            </a:br>
            <a:r>
              <a:rPr lang="nl-NL" sz="1200" dirty="0">
                <a:ea typeface="+mn-lt"/>
                <a:cs typeface="+mn-lt"/>
              </a:rPr>
              <a:t>De video die Stolk opnam, is al tienduizenden keren bekeken op haar eigen YouTube-kanaal. Ze is één van de weinige muziektolken in Nederland. Op haar kanaal staan tientallen nummers voor doven en slechthorenden om hen te kunnen laten genieten van muziek.</a:t>
            </a:r>
            <a:br>
              <a:rPr lang="nl-NL" sz="1200" dirty="0">
                <a:ea typeface="+mn-lt"/>
                <a:cs typeface="+mn-lt"/>
              </a:rPr>
            </a:br>
            <a:br>
              <a:rPr lang="nl-NL" sz="1200" dirty="0">
                <a:ea typeface="+mn-lt"/>
                <a:cs typeface="+mn-lt"/>
              </a:rPr>
            </a:br>
            <a:r>
              <a:rPr lang="nl-NL" sz="1200" dirty="0">
                <a:ea typeface="+mn-lt"/>
                <a:cs typeface="+mn-lt"/>
              </a:rPr>
              <a:t>Met de video die Mirjam heeft gemaakt, wordt het liedje van Joost op een originele manier vertaald voor een doelgroep die vaak niet mee kan luisteren naar wat er gezongen wordt. Vooral door het enthousiaste ‘hakken’ van Mirjam vindt iedereen dit leuk. </a:t>
            </a:r>
          </a:p>
          <a:p>
            <a:pPr>
              <a:lnSpc>
                <a:spcPct val="150000"/>
              </a:lnSpc>
              <a:spcBef>
                <a:spcPts val="1000"/>
              </a:spcBef>
            </a:pPr>
            <a:endParaRPr lang="nl-NL" sz="1200" dirty="0">
              <a:ea typeface="+mn-lt"/>
              <a:cs typeface="+mn-lt"/>
            </a:endParaRPr>
          </a:p>
          <a:p>
            <a:pPr>
              <a:lnSpc>
                <a:spcPct val="150000"/>
              </a:lnSpc>
              <a:spcBef>
                <a:spcPts val="1000"/>
              </a:spcBef>
            </a:pPr>
            <a:endParaRPr lang="nl-NL" sz="1200" b="1" dirty="0">
              <a:ea typeface="+mn-lt"/>
              <a:cs typeface="+mn-lt"/>
            </a:endParaRPr>
          </a:p>
          <a:p>
            <a:pPr>
              <a:lnSpc>
                <a:spcPct val="150000"/>
              </a:lnSpc>
              <a:spcBef>
                <a:spcPts val="1000"/>
              </a:spcBef>
            </a:pPr>
            <a:endParaRPr lang="nl-NL" b="1" dirty="0">
              <a:cs typeface="Poppins"/>
            </a:endParaRPr>
          </a:p>
          <a:p>
            <a:pPr>
              <a:lnSpc>
                <a:spcPct val="150000"/>
              </a:lnSpc>
              <a:spcBef>
                <a:spcPts val="1000"/>
              </a:spcBef>
            </a:pPr>
            <a:endParaRPr lang="nl-NL" sz="1200" dirty="0">
              <a:solidFill>
                <a:srgbClr val="000000"/>
              </a:solidFill>
              <a:latin typeface="Poppins"/>
              <a:cs typeface="Arial"/>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sz="1200" b="1" i="1" dirty="0">
              <a:solidFill>
                <a:srgbClr val="000000"/>
              </a:solidFill>
            </a:endParaRPr>
          </a:p>
          <a:p>
            <a:r>
              <a:rPr lang="nl-NL" sz="1200" b="1" i="1" dirty="0">
                <a:solidFill>
                  <a:srgbClr val="000000"/>
                </a:solidFill>
              </a:rPr>
              <a:t>Bron: ad.nl</a:t>
            </a:r>
            <a:endParaRPr lang="nl-NL" sz="1200" i="1" dirty="0">
              <a:solidFill>
                <a:srgbClr val="000000"/>
              </a:solidFill>
            </a:endParaRPr>
          </a:p>
          <a:p>
            <a:r>
              <a:rPr lang="nl-NL" sz="1200" dirty="0">
                <a:solidFill>
                  <a:srgbClr val="E9AB00"/>
                </a:solidFill>
                <a:ea typeface="+mn-lt"/>
                <a:cs typeface="+mn-lt"/>
                <a:hlinkClick r:id="rId3"/>
              </a:rPr>
              <a:t>https://www.ad.nl/songfestival/gebarentolk-mirjam-hakt-erop-los-tijdens-europapa-van-joost-klein~a2760cb6</a:t>
            </a:r>
            <a:endParaRPr lang="nl-NL" dirty="0">
              <a:ea typeface="+mn-lt"/>
              <a:cs typeface="+mn-lt"/>
              <a:hlinkClick r:id="rId3"/>
            </a:endParaRPr>
          </a:p>
        </p:txBody>
      </p:sp>
      <p:pic>
        <p:nvPicPr>
          <p:cNvPr id="4" name="Onlinemedia 3" title="Europapa - Joost Klein">
            <a:hlinkClick r:id="" action="ppaction://media"/>
            <a:extLst>
              <a:ext uri="{FF2B5EF4-FFF2-40B4-BE49-F238E27FC236}">
                <a16:creationId xmlns:a16="http://schemas.microsoft.com/office/drawing/2014/main" id="{FCC0842A-3317-50CA-975B-49DACA7D6AE1}"/>
              </a:ext>
            </a:extLst>
          </p:cNvPr>
          <p:cNvPicPr>
            <a:picLocks noRot="1" noChangeAspect="1"/>
          </p:cNvPicPr>
          <p:nvPr>
            <a:videoFile r:link="rId1"/>
          </p:nvPr>
        </p:nvPicPr>
        <p:blipFill>
          <a:blip r:embed="rId4"/>
          <a:stretch>
            <a:fillRect/>
          </a:stretch>
        </p:blipFill>
        <p:spPr>
          <a:xfrm>
            <a:off x="6556385" y="2568709"/>
            <a:ext cx="5386972" cy="3043646"/>
          </a:xfrm>
          <a:prstGeom prst="rect">
            <a:avLst/>
          </a:prstGeom>
        </p:spPr>
      </p:pic>
    </p:spTree>
    <p:extLst>
      <p:ext uri="{BB962C8B-B14F-4D97-AF65-F5344CB8AC3E}">
        <p14:creationId xmlns:p14="http://schemas.microsoft.com/office/powerpoint/2010/main" val="35372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Hoe maak je een hit en ga je </a:t>
            </a:r>
            <a:r>
              <a:rPr lang="nl-NL" dirty="0" err="1">
                <a:solidFill>
                  <a:schemeClr val="accent1"/>
                </a:solidFill>
                <a:ea typeface="+mj-lt"/>
                <a:cs typeface="+mj-lt"/>
              </a:rPr>
              <a:t>viral</a:t>
            </a:r>
            <a:r>
              <a:rPr lang="nl-NL" dirty="0">
                <a:solidFill>
                  <a:schemeClr val="accent1"/>
                </a:solidFill>
                <a:ea typeface="+mj-lt"/>
                <a:cs typeface="+mj-lt"/>
              </a:rPr>
              <a:t>? </a:t>
            </a:r>
            <a:endParaRPr lang="nl-NL" sz="3000" b="0"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5329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dirty="0">
                <a:solidFill>
                  <a:srgbClr val="000000"/>
                </a:solidFill>
                <a:cs typeface="Arial"/>
              </a:rPr>
              <a:t>“Joost Klein, droom Groot” is het levensmotto van Joost, die de afgelopen jaren te zien was op Lowlands, Pinkpop, Pukkelpop en de Zwarte Cross. Hij werkt samen met bekende muzikanten en gebruikt verschillende muziekgenres zoals hiphop, rap en gabberpop.</a:t>
            </a:r>
            <a:br>
              <a:rPr lang="nl-NL" sz="1200" dirty="0">
                <a:solidFill>
                  <a:srgbClr val="000000"/>
                </a:solidFill>
                <a:cs typeface="Arial"/>
              </a:rPr>
            </a:br>
            <a:r>
              <a:rPr lang="nl-NL" sz="1200" dirty="0">
                <a:solidFill>
                  <a:srgbClr val="000000"/>
                </a:solidFill>
                <a:cs typeface="Arial"/>
              </a:rPr>
              <a:t>De 3FM-deejays Jamie Reuter en Olivier Bakker hadden in oktober 25.000 handtekeningen opgehaald om Joost te laten deelnemen aan het Eurovisie Songfestival. </a:t>
            </a:r>
            <a:br>
              <a:rPr lang="nl-NL" sz="1200" dirty="0">
                <a:solidFill>
                  <a:srgbClr val="000000"/>
                </a:solidFill>
                <a:cs typeface="Arial"/>
              </a:rPr>
            </a:br>
            <a:br>
              <a:rPr lang="nl-NL" sz="1200" dirty="0">
                <a:solidFill>
                  <a:srgbClr val="000000"/>
                </a:solidFill>
                <a:cs typeface="Arial"/>
              </a:rPr>
            </a:br>
            <a:r>
              <a:rPr lang="nl-NL" sz="1200" b="1" dirty="0">
                <a:solidFill>
                  <a:srgbClr val="000000"/>
                </a:solidFill>
                <a:cs typeface="Arial"/>
              </a:rPr>
              <a:t>Opdracht </a:t>
            </a:r>
            <a:br>
              <a:rPr lang="nl-NL" sz="1200" dirty="0">
                <a:solidFill>
                  <a:srgbClr val="000000"/>
                </a:solidFill>
                <a:cs typeface="Arial"/>
              </a:rPr>
            </a:br>
            <a:r>
              <a:rPr lang="nl-NL" sz="1200" dirty="0">
                <a:solidFill>
                  <a:srgbClr val="000000"/>
                </a:solidFill>
                <a:cs typeface="Arial"/>
              </a:rPr>
              <a:t>Bekijk de videoclip van Joost en beantwoord de volgende vragen:</a:t>
            </a:r>
            <a:br>
              <a:rPr lang="nl-NL" sz="1200" dirty="0">
                <a:solidFill>
                  <a:srgbClr val="000000"/>
                </a:solidFill>
                <a:cs typeface="Arial"/>
              </a:rPr>
            </a:br>
            <a:r>
              <a:rPr lang="nl-NL" sz="1200" dirty="0">
                <a:solidFill>
                  <a:srgbClr val="000000"/>
                </a:solidFill>
                <a:cs typeface="Arial"/>
              </a:rPr>
              <a:t>- Hoeveel punten wil Joost bij elke land scoren?</a:t>
            </a:r>
            <a:br>
              <a:rPr lang="nl-NL" sz="1200" dirty="0">
                <a:solidFill>
                  <a:srgbClr val="000000"/>
                </a:solidFill>
                <a:cs typeface="Arial"/>
              </a:rPr>
            </a:br>
            <a:r>
              <a:rPr lang="nl-NL" sz="1200" dirty="0">
                <a:solidFill>
                  <a:srgbClr val="000000"/>
                </a:solidFill>
                <a:cs typeface="Arial"/>
              </a:rPr>
              <a:t>- Voor wie heeft hij het liedje gemaakt?</a:t>
            </a:r>
            <a:br>
              <a:rPr lang="nl-NL" sz="1200" dirty="0">
                <a:solidFill>
                  <a:srgbClr val="000000"/>
                </a:solidFill>
                <a:cs typeface="Arial"/>
              </a:rPr>
            </a:br>
            <a:r>
              <a:rPr lang="nl-NL" sz="1200" dirty="0">
                <a:solidFill>
                  <a:srgbClr val="000000"/>
                </a:solidFill>
                <a:cs typeface="Arial"/>
              </a:rPr>
              <a:t>- Naar hoeveel landen wordt er verwezen in dit lied?</a:t>
            </a:r>
            <a:br>
              <a:rPr lang="nl-NL" sz="1200" dirty="0">
                <a:solidFill>
                  <a:srgbClr val="000000"/>
                </a:solidFill>
                <a:cs typeface="Arial"/>
              </a:rPr>
            </a:br>
            <a:r>
              <a:rPr lang="nl-NL" sz="1200" dirty="0">
                <a:solidFill>
                  <a:srgbClr val="000000"/>
                </a:solidFill>
                <a:cs typeface="Arial"/>
              </a:rPr>
              <a:t>- Hoeveel bekende Nederlanders kun jij spotten?</a:t>
            </a:r>
            <a:br>
              <a:rPr lang="nl-NL" sz="1200" dirty="0">
                <a:solidFill>
                  <a:srgbClr val="000000"/>
                </a:solidFill>
                <a:cs typeface="Arial"/>
              </a:rPr>
            </a:br>
            <a:br>
              <a:rPr lang="nl-NL" sz="1200" dirty="0">
                <a:solidFill>
                  <a:srgbClr val="000000"/>
                </a:solidFill>
                <a:cs typeface="Arial"/>
              </a:rPr>
            </a:br>
            <a:r>
              <a:rPr lang="nl-NL" sz="1200" dirty="0">
                <a:solidFill>
                  <a:srgbClr val="000000"/>
                </a:solidFill>
                <a:cs typeface="Arial"/>
              </a:rPr>
              <a:t>Bedenk klassikaal hoe Joost tot en met 11 mei nog populairder kan worden in heel Europa.</a:t>
            </a:r>
            <a:br>
              <a:rPr lang="nl-NL" sz="1200" dirty="0">
                <a:solidFill>
                  <a:srgbClr val="000000"/>
                </a:solidFill>
                <a:cs typeface="Arial"/>
              </a:rPr>
            </a:br>
            <a:br>
              <a:rPr lang="nl-NL" sz="1200" dirty="0">
                <a:solidFill>
                  <a:srgbClr val="000000"/>
                </a:solidFill>
                <a:cs typeface="Arial"/>
              </a:rPr>
            </a:br>
            <a:endParaRPr lang="nl-NL" sz="1200" dirty="0">
              <a:solidFill>
                <a:srgbClr val="000000"/>
              </a:solidFill>
              <a:cs typeface="Arial"/>
            </a:endParaRPr>
          </a:p>
        </p:txBody>
      </p:sp>
      <p:pic>
        <p:nvPicPr>
          <p:cNvPr id="4" name="Onlinemedia 3" title="Joost Klein - Europapa | Netherlands 🇳🇱 | Official Music Video | Eurovision 2024">
            <a:hlinkClick r:id="" action="ppaction://media"/>
            <a:extLst>
              <a:ext uri="{FF2B5EF4-FFF2-40B4-BE49-F238E27FC236}">
                <a16:creationId xmlns:a16="http://schemas.microsoft.com/office/drawing/2014/main" id="{C96B5FA7-B243-AA0C-658F-D1BE1409BDE3}"/>
              </a:ext>
            </a:extLst>
          </p:cNvPr>
          <p:cNvPicPr>
            <a:picLocks noRot="1" noChangeAspect="1"/>
          </p:cNvPicPr>
          <p:nvPr>
            <a:videoFile r:link="rId1"/>
          </p:nvPr>
        </p:nvPicPr>
        <p:blipFill>
          <a:blip r:embed="rId3"/>
          <a:stretch>
            <a:fillRect/>
          </a:stretch>
        </p:blipFill>
        <p:spPr>
          <a:xfrm>
            <a:off x="6622868" y="2325189"/>
            <a:ext cx="4767944" cy="3575958"/>
          </a:xfrm>
          <a:prstGeom prst="rect">
            <a:avLst/>
          </a:prstGeom>
        </p:spPr>
      </p:pic>
    </p:spTree>
    <p:extLst>
      <p:ext uri="{BB962C8B-B14F-4D97-AF65-F5344CB8AC3E}">
        <p14:creationId xmlns:p14="http://schemas.microsoft.com/office/powerpoint/2010/main" val="40847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335550" y="169843"/>
            <a:ext cx="7710319"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cs typeface="Poppins"/>
              </a:rPr>
              <a:t>Viral</a:t>
            </a:r>
            <a:r>
              <a:rPr lang="nl-NL" dirty="0">
                <a:cs typeface="Poppins"/>
              </a:rPr>
              <a:t> video</a:t>
            </a:r>
            <a:endParaRPr lang="nl-NL" dirty="0"/>
          </a:p>
        </p:txBody>
      </p:sp>
      <p:sp>
        <p:nvSpPr>
          <p:cNvPr id="11" name="Tekstvak 10">
            <a:extLst>
              <a:ext uri="{FF2B5EF4-FFF2-40B4-BE49-F238E27FC236}">
                <a16:creationId xmlns:a16="http://schemas.microsoft.com/office/drawing/2014/main" id="{D9596937-84A2-AFDA-AF3B-B745B7A614A5}"/>
              </a:ext>
            </a:extLst>
          </p:cNvPr>
          <p:cNvSpPr txBox="1"/>
          <p:nvPr/>
        </p:nvSpPr>
        <p:spPr>
          <a:xfrm>
            <a:off x="335550" y="1119513"/>
            <a:ext cx="455696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000000"/>
                </a:solidFill>
                <a:latin typeface="Poppins"/>
                <a:cs typeface="Poppins"/>
              </a:rPr>
              <a:t>Een </a:t>
            </a:r>
            <a:r>
              <a:rPr lang="nl-NL" sz="1300" dirty="0" err="1">
                <a:solidFill>
                  <a:srgbClr val="000000"/>
                </a:solidFill>
                <a:latin typeface="Poppins"/>
                <a:cs typeface="Poppins"/>
              </a:rPr>
              <a:t>viral</a:t>
            </a:r>
            <a:r>
              <a:rPr lang="nl-NL" sz="1300" dirty="0">
                <a:solidFill>
                  <a:srgbClr val="000000"/>
                </a:solidFill>
                <a:latin typeface="Poppins"/>
                <a:cs typeface="Poppins"/>
              </a:rPr>
              <a:t> video of virale video is een video die in korte tijd zeer vaak wordt bekeken doordat deze wordt gedeeld op het internet, bijvoorbeeld via videoplatforms als YouTube, maar ook via sociale media zoals Facebook en Twitter. Overigens kunnen foto’s en teksten ook viraal gaan.</a:t>
            </a:r>
          </a:p>
          <a:p>
            <a:br>
              <a:rPr lang="nl-NL" sz="1300" dirty="0">
                <a:solidFill>
                  <a:srgbClr val="000000"/>
                </a:solidFill>
                <a:latin typeface="Poppins"/>
                <a:cs typeface="Poppins"/>
              </a:rPr>
            </a:br>
            <a:r>
              <a:rPr lang="nl-NL" sz="1400" b="0" i="0" dirty="0">
                <a:solidFill>
                  <a:srgbClr val="202122"/>
                </a:solidFill>
                <a:effectLst/>
                <a:latin typeface="Arial" panose="020B0604020202020204" pitchFamily="34" charset="0"/>
              </a:rPr>
              <a:t>Meestal bevat een virale video een zogenaamde ’</a:t>
            </a:r>
            <a:r>
              <a:rPr lang="nl-NL" sz="1400" b="0" i="1" dirty="0" err="1">
                <a:solidFill>
                  <a:srgbClr val="202122"/>
                </a:solidFill>
                <a:effectLst/>
                <a:latin typeface="Arial" panose="020B0604020202020204" pitchFamily="34" charset="0"/>
              </a:rPr>
              <a:t>hook</a:t>
            </a:r>
            <a:r>
              <a:rPr lang="nl-NL" sz="1400" b="0" i="1" dirty="0">
                <a:solidFill>
                  <a:srgbClr val="202122"/>
                </a:solidFill>
                <a:effectLst/>
                <a:latin typeface="Arial" panose="020B0604020202020204" pitchFamily="34" charset="0"/>
              </a:rPr>
              <a:t>’ (creatieve start)</a:t>
            </a:r>
            <a:r>
              <a:rPr lang="nl-NL" sz="1400" b="0" i="0" dirty="0">
                <a:solidFill>
                  <a:srgbClr val="202122"/>
                </a:solidFill>
                <a:effectLst/>
                <a:latin typeface="Arial" panose="020B0604020202020204" pitchFamily="34" charset="0"/>
              </a:rPr>
              <a:t>, waardoor de kijker geïnteresseerd raakt om de video te bekijken. Uit onderzoek bleek dat grappige, emotionele en opbeurende video's vaker gedeeld worden.</a:t>
            </a:r>
            <a:br>
              <a:rPr lang="nl-NL" sz="1300" dirty="0">
                <a:solidFill>
                  <a:srgbClr val="000000"/>
                </a:solidFill>
                <a:latin typeface="Poppins"/>
                <a:cs typeface="Poppins"/>
              </a:rPr>
            </a:br>
            <a:endParaRPr lang="nl-NL" sz="1300" dirty="0">
              <a:solidFill>
                <a:srgbClr val="000000"/>
              </a:solidFill>
              <a:latin typeface="Poppins"/>
              <a:cs typeface="Poppins"/>
            </a:endParaRPr>
          </a:p>
          <a:p>
            <a:r>
              <a:rPr lang="nl-NL" sz="1300" dirty="0">
                <a:solidFill>
                  <a:srgbClr val="000000"/>
                </a:solidFill>
                <a:latin typeface="Poppins"/>
                <a:cs typeface="Poppins"/>
              </a:rPr>
              <a:t>Voorbeelden van virale video’s:</a:t>
            </a:r>
            <a:br>
              <a:rPr lang="nl-NL" sz="1300" dirty="0">
                <a:solidFill>
                  <a:srgbClr val="000000"/>
                </a:solidFill>
                <a:latin typeface="Poppins"/>
                <a:cs typeface="Poppins"/>
              </a:rPr>
            </a:br>
            <a:r>
              <a:rPr lang="nl-NL" sz="1300" dirty="0">
                <a:solidFill>
                  <a:srgbClr val="000000"/>
                </a:solidFill>
                <a:latin typeface="Poppins"/>
                <a:cs typeface="Poppins"/>
              </a:rPr>
              <a:t>2017:</a:t>
            </a:r>
            <a:r>
              <a:rPr lang="nl-NL" sz="1300" dirty="0">
                <a:latin typeface="Poppins"/>
                <a:cs typeface="Poppins"/>
              </a:rPr>
              <a:t> </a:t>
            </a:r>
            <a:r>
              <a:rPr lang="nl-NL" sz="1300" dirty="0">
                <a:latin typeface="Poppins"/>
                <a:cs typeface="Poppins"/>
                <a:hlinkClick r:id="rId2">
                  <a:extLst>
                    <a:ext uri="{A12FA001-AC4F-418D-AE19-62706E023703}">
                      <ahyp:hlinkClr xmlns:ahyp="http://schemas.microsoft.com/office/drawing/2018/hyperlinkcolor" val="tx"/>
                    </a:ext>
                  </a:extLst>
                </a:hlinkClick>
              </a:rPr>
              <a:t>Despacito van Lois Fonsi</a:t>
            </a:r>
            <a:br>
              <a:rPr lang="nl-NL" sz="1300" dirty="0">
                <a:solidFill>
                  <a:srgbClr val="000000"/>
                </a:solidFill>
                <a:latin typeface="Poppins"/>
                <a:cs typeface="Poppins"/>
              </a:rPr>
            </a:br>
            <a:r>
              <a:rPr lang="nl-NL" sz="1300" dirty="0">
                <a:solidFill>
                  <a:srgbClr val="000000"/>
                </a:solidFill>
                <a:latin typeface="Poppins"/>
                <a:cs typeface="Poppins"/>
              </a:rPr>
              <a:t>2023: </a:t>
            </a:r>
            <a:r>
              <a:rPr lang="nl-NL" sz="1300" u="sng" dirty="0">
                <a:latin typeface="Poppins"/>
                <a:cs typeface="Poppins"/>
                <a:hlinkClick r:id="rId3"/>
              </a:rPr>
              <a:t>Labour van </a:t>
            </a:r>
            <a:r>
              <a:rPr lang="nl-NL" sz="1300" dirty="0">
                <a:latin typeface="Poppins"/>
                <a:cs typeface="Poppins"/>
                <a:hlinkClick r:id="rId3">
                  <a:extLst>
                    <a:ext uri="{A12FA001-AC4F-418D-AE19-62706E023703}">
                      <ahyp:hlinkClr xmlns:ahyp="http://schemas.microsoft.com/office/drawing/2018/hyperlinkcolor" val="tx"/>
                    </a:ext>
                  </a:extLst>
                </a:hlinkClick>
              </a:rPr>
              <a:t>Paris Paloma</a:t>
            </a:r>
          </a:p>
          <a:p>
            <a:br>
              <a:rPr lang="nl-NL" sz="1300" b="1" dirty="0">
                <a:solidFill>
                  <a:srgbClr val="000000"/>
                </a:solidFill>
                <a:latin typeface="Poppins"/>
                <a:cs typeface="Poppins"/>
              </a:rPr>
            </a:br>
            <a:r>
              <a:rPr lang="nl-NL" sz="1300" b="1" dirty="0">
                <a:solidFill>
                  <a:srgbClr val="000000"/>
                </a:solidFill>
                <a:latin typeface="Poppins"/>
                <a:cs typeface="Poppins"/>
              </a:rPr>
              <a:t>Vraag:</a:t>
            </a:r>
          </a:p>
          <a:p>
            <a:r>
              <a:rPr lang="nl-NL" sz="1300" dirty="0">
                <a:solidFill>
                  <a:srgbClr val="000000"/>
                </a:solidFill>
                <a:latin typeface="Poppins"/>
                <a:cs typeface="Poppins"/>
              </a:rPr>
              <a:t>Welke ‘</a:t>
            </a:r>
            <a:r>
              <a:rPr lang="nl-NL" sz="1300" dirty="0" err="1">
                <a:solidFill>
                  <a:srgbClr val="000000"/>
                </a:solidFill>
                <a:latin typeface="Poppins"/>
                <a:cs typeface="Poppins"/>
              </a:rPr>
              <a:t>hook</a:t>
            </a:r>
            <a:r>
              <a:rPr lang="nl-NL" sz="1300" dirty="0">
                <a:solidFill>
                  <a:srgbClr val="000000"/>
                </a:solidFill>
                <a:latin typeface="Poppins"/>
                <a:cs typeface="Poppins"/>
              </a:rPr>
              <a:t>’ heeft Joost in zijn video?</a:t>
            </a:r>
          </a:p>
        </p:txBody>
      </p:sp>
      <p:pic>
        <p:nvPicPr>
          <p:cNvPr id="7" name="Tijdelijke aanduiding voor afbeelding 6">
            <a:extLst>
              <a:ext uri="{FF2B5EF4-FFF2-40B4-BE49-F238E27FC236}">
                <a16:creationId xmlns:a16="http://schemas.microsoft.com/office/drawing/2014/main" id="{57B69A6E-68B0-715C-8D8C-320F21CED8F0}"/>
              </a:ext>
            </a:extLst>
          </p:cNvPr>
          <p:cNvPicPr>
            <a:picLocks noGrp="1" noChangeAspect="1"/>
          </p:cNvPicPr>
          <p:nvPr>
            <p:ph type="pic" sz="quarter" idx="12"/>
          </p:nvPr>
        </p:nvPicPr>
        <p:blipFill>
          <a:blip r:embed="rId4"/>
          <a:srcRect l="6532" r="6532"/>
          <a:stretch/>
        </p:blipFill>
        <p:spPr/>
      </p:pic>
    </p:spTree>
    <p:extLst>
      <p:ext uri="{BB962C8B-B14F-4D97-AF65-F5344CB8AC3E}">
        <p14:creationId xmlns:p14="http://schemas.microsoft.com/office/powerpoint/2010/main" val="341217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5C603-5857-FAEF-0939-A9E78DEE1ECA}"/>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51B78C3-80F4-7070-D3AB-E053FCECAFC1}"/>
              </a:ext>
            </a:extLst>
          </p:cNvPr>
          <p:cNvSpPr txBox="1">
            <a:spLocks/>
          </p:cNvSpPr>
          <p:nvPr/>
        </p:nvSpPr>
        <p:spPr>
          <a:xfrm>
            <a:off x="146826" y="169843"/>
            <a:ext cx="7899043" cy="686191"/>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a:t>
            </a:r>
            <a:br>
              <a:rPr lang="nl-NL" dirty="0">
                <a:cs typeface="Poppins"/>
              </a:rPr>
            </a:br>
            <a:r>
              <a:rPr lang="nl-NL" dirty="0">
                <a:cs typeface="Poppins"/>
              </a:rPr>
              <a:t>maak je eigen couplet voor Joost</a:t>
            </a:r>
          </a:p>
        </p:txBody>
      </p:sp>
      <p:sp>
        <p:nvSpPr>
          <p:cNvPr id="9" name="Tekstvak 8">
            <a:extLst>
              <a:ext uri="{FF2B5EF4-FFF2-40B4-BE49-F238E27FC236}">
                <a16:creationId xmlns:a16="http://schemas.microsoft.com/office/drawing/2014/main" id="{9E9A5F1D-2879-B15E-6215-B5446135B733}"/>
              </a:ext>
            </a:extLst>
          </p:cNvPr>
          <p:cNvSpPr txBox="1"/>
          <p:nvPr/>
        </p:nvSpPr>
        <p:spPr>
          <a:xfrm>
            <a:off x="190500" y="942974"/>
            <a:ext cx="4809517"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Ga naar </a:t>
            </a:r>
            <a:r>
              <a:rPr lang="nl-NL" sz="1300" dirty="0">
                <a:solidFill>
                  <a:schemeClr val="bg1"/>
                </a:solidFill>
                <a:cs typeface="Poppins"/>
                <a:hlinkClick r:id="rId3">
                  <a:extLst>
                    <a:ext uri="{A12FA001-AC4F-418D-AE19-62706E023703}">
                      <ahyp:hlinkClr xmlns:ahyp="http://schemas.microsoft.com/office/drawing/2018/hyperlinkcolor" val="tx"/>
                    </a:ext>
                  </a:extLst>
                </a:hlinkClick>
              </a:rPr>
              <a:t>https://genius.com/Joost-europapa-lyrics</a:t>
            </a:r>
            <a:r>
              <a:rPr lang="nl-NL" sz="1300" dirty="0">
                <a:solidFill>
                  <a:schemeClr val="bg2">
                    <a:lumMod val="10000"/>
                  </a:schemeClr>
                </a:solidFill>
                <a:cs typeface="Poppins"/>
              </a:rPr>
              <a:t>  en lees de tekst van het liedje van Joost.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Je merkt dat Joost veel buitenlandse woorden in zijn tekst gebruikt, waardoor er van veel Europese landen iets in zijn tekst is terug te vinden.</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Werk in tweetallen en </a:t>
            </a:r>
            <a:r>
              <a:rPr lang="nl-NL" sz="1300" b="1" u="sng" dirty="0">
                <a:solidFill>
                  <a:schemeClr val="bg2">
                    <a:lumMod val="10000"/>
                  </a:schemeClr>
                </a:solidFill>
                <a:cs typeface="Poppins"/>
              </a:rPr>
              <a:t>maak een nieuw couplet voor Joost met een paar buitenlandse woorden</a:t>
            </a:r>
            <a:r>
              <a:rPr lang="nl-NL" sz="1300" dirty="0">
                <a:solidFill>
                  <a:schemeClr val="bg2">
                    <a:lumMod val="10000"/>
                  </a:schemeClr>
                </a:solidFill>
                <a:cs typeface="Poppins"/>
              </a:rPr>
              <a:t> die lekker rijmen. Het rijmschema is: AA-BB-AA-BB </a:t>
            </a:r>
          </a:p>
          <a:p>
            <a:br>
              <a:rPr lang="nl-NL" sz="1300" dirty="0">
                <a:solidFill>
                  <a:schemeClr val="bg2">
                    <a:lumMod val="10000"/>
                  </a:schemeClr>
                </a:solidFill>
                <a:cs typeface="Poppins"/>
              </a:rPr>
            </a:br>
            <a:r>
              <a:rPr lang="nl-NL" sz="1300" b="1" u="sng" dirty="0">
                <a:solidFill>
                  <a:schemeClr val="bg2">
                    <a:lumMod val="10000"/>
                  </a:schemeClr>
                </a:solidFill>
                <a:cs typeface="Poppins"/>
              </a:rPr>
              <a:t>Probeer zoveel mogelijk landen toe te voegen die Joost nog niet heeft gebruikt</a:t>
            </a:r>
            <a:r>
              <a:rPr lang="nl-NL" sz="1300" dirty="0">
                <a:solidFill>
                  <a:schemeClr val="bg2">
                    <a:lumMod val="10000"/>
                  </a:schemeClr>
                </a:solidFill>
                <a:cs typeface="Poppins"/>
              </a:rPr>
              <a:t>.</a:t>
            </a: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endParaRPr lang="nl-NL" sz="1300" b="1" dirty="0">
              <a:solidFill>
                <a:schemeClr val="bg2">
                  <a:lumMod val="10000"/>
                </a:schemeClr>
              </a:solidFill>
              <a:cs typeface="Poppins"/>
            </a:endParaRPr>
          </a:p>
          <a:p>
            <a:pPr>
              <a:tabLst>
                <a:tab pos="180975" algn="l"/>
              </a:tabLst>
            </a:pPr>
            <a:r>
              <a:rPr lang="nl-NL" sz="1200" i="1" dirty="0">
                <a:solidFill>
                  <a:schemeClr val="bg2">
                    <a:lumMod val="10000"/>
                  </a:schemeClr>
                </a:solidFill>
                <a:ea typeface="+mn-lt"/>
                <a:cs typeface="+mn-lt"/>
              </a:rPr>
              <a:t>Vind je dit lastig? Gebruik dan deze hulpmiddelen:</a:t>
            </a:r>
            <a:br>
              <a:rPr lang="nl-NL" sz="1200" dirty="0">
                <a:solidFill>
                  <a:schemeClr val="bg2">
                    <a:lumMod val="10000"/>
                  </a:schemeClr>
                </a:solidFill>
                <a:ea typeface="+mn-lt"/>
                <a:cs typeface="+mn-lt"/>
              </a:rPr>
            </a:br>
            <a:r>
              <a:rPr lang="nl-NL" sz="1200" dirty="0">
                <a:solidFill>
                  <a:schemeClr val="bg2">
                    <a:lumMod val="10000"/>
                  </a:schemeClr>
                </a:solidFill>
                <a:ea typeface="+mn-lt"/>
                <a:cs typeface="+mn-lt"/>
              </a:rPr>
              <a:t>1. 	Google Translate: </a:t>
            </a:r>
            <a:r>
              <a:rPr lang="nl-NL" sz="1200" dirty="0">
                <a:solidFill>
                  <a:schemeClr val="bg1"/>
                </a:solidFill>
                <a:ea typeface="+mn-lt"/>
                <a:cs typeface="+mn-lt"/>
                <a:hlinkClick r:id="rId4">
                  <a:extLst>
                    <a:ext uri="{A12FA001-AC4F-418D-AE19-62706E023703}">
                      <ahyp:hlinkClr xmlns:ahyp="http://schemas.microsoft.com/office/drawing/2018/hyperlinkcolor" val="tx"/>
                    </a:ext>
                  </a:extLst>
                </a:hlinkClick>
              </a:rPr>
              <a:t>https://translate.google.com/</a:t>
            </a:r>
            <a:endParaRPr lang="nl-NL" sz="1200" dirty="0">
              <a:solidFill>
                <a:schemeClr val="bg1"/>
              </a:solidFill>
              <a:cs typeface="Poppins"/>
            </a:endParaRPr>
          </a:p>
          <a:p>
            <a:pPr>
              <a:tabLst>
                <a:tab pos="180975" algn="l"/>
              </a:tabLst>
            </a:pPr>
            <a:r>
              <a:rPr lang="nl-NL" sz="1300" dirty="0">
                <a:solidFill>
                  <a:schemeClr val="bg2">
                    <a:lumMod val="10000"/>
                  </a:schemeClr>
                </a:solidFill>
                <a:cs typeface="Poppins"/>
              </a:rPr>
              <a:t>2. 	Rijmwoordenboeken: 	</a:t>
            </a:r>
            <a:r>
              <a:rPr lang="nl-NL" sz="1300" dirty="0">
                <a:solidFill>
                  <a:schemeClr val="bg1"/>
                </a:solidFill>
                <a:cs typeface="Poppins"/>
                <a:hlinkClick r:id="rId5">
                  <a:extLst>
                    <a:ext uri="{A12FA001-AC4F-418D-AE19-62706E023703}">
                      <ahyp:hlinkClr xmlns:ahyp="http://schemas.microsoft.com/office/drawing/2018/hyperlinkcolor" val="tx"/>
                    </a:ext>
                  </a:extLst>
                </a:hlinkClick>
              </a:rPr>
              <a:t>https://rijmwoordenboek.vandale.nl/</a:t>
            </a:r>
            <a:r>
              <a:rPr lang="nl-NL" sz="1300" dirty="0">
                <a:solidFill>
                  <a:schemeClr val="bg1"/>
                </a:solidFill>
                <a:cs typeface="Poppins"/>
              </a:rPr>
              <a:t> of </a:t>
            </a:r>
            <a:r>
              <a:rPr lang="nl-NL" sz="1300" dirty="0">
                <a:solidFill>
                  <a:schemeClr val="bg1"/>
                </a:solidFill>
                <a:cs typeface="Poppins"/>
                <a:hlinkClick r:id="rId6">
                  <a:extLst>
                    <a:ext uri="{A12FA001-AC4F-418D-AE19-62706E023703}">
                      <ahyp:hlinkClr xmlns:ahyp="http://schemas.microsoft.com/office/drawing/2018/hyperlinkcolor" val="tx"/>
                    </a:ext>
                  </a:extLst>
                </a:hlinkClick>
              </a:rPr>
              <a:t>https://www.rijmwoordenboek.nl/</a:t>
            </a:r>
            <a:endParaRPr lang="nl-NL" sz="1300" b="1">
              <a:solidFill>
                <a:schemeClr val="bg1"/>
              </a:solidFill>
              <a:cs typeface="Poppins"/>
            </a:endParaRPr>
          </a:p>
          <a:p>
            <a:r>
              <a:rPr lang="nl-NL" sz="1300" b="1" dirty="0">
                <a:solidFill>
                  <a:schemeClr val="bg2">
                    <a:lumMod val="10000"/>
                  </a:schemeClr>
                </a:solidFill>
                <a:cs typeface="Poppins"/>
              </a:rPr>
              <a:t> </a:t>
            </a:r>
          </a:p>
          <a:p>
            <a:r>
              <a:rPr lang="nl-NL" sz="1300" b="1" dirty="0">
                <a:solidFill>
                  <a:schemeClr val="bg2">
                    <a:lumMod val="10000"/>
                  </a:schemeClr>
                </a:solidFill>
                <a:cs typeface="Poppins"/>
              </a:rPr>
              <a:t>Bespreek klassikaal:</a:t>
            </a:r>
            <a:br>
              <a:rPr lang="nl-NL" sz="1300" b="1" dirty="0">
                <a:solidFill>
                  <a:schemeClr val="bg2">
                    <a:lumMod val="10000"/>
                  </a:schemeClr>
                </a:solidFill>
                <a:cs typeface="Poppins"/>
              </a:rPr>
            </a:br>
            <a:r>
              <a:rPr lang="nl-NL" sz="1300" dirty="0">
                <a:solidFill>
                  <a:schemeClr val="bg2">
                    <a:lumMod val="10000"/>
                  </a:schemeClr>
                </a:solidFill>
                <a:cs typeface="Poppins"/>
              </a:rPr>
              <a:t>Welk team heeft het leukste couplet gemaakt?</a:t>
            </a:r>
          </a:p>
        </p:txBody>
      </p:sp>
      <p:pic>
        <p:nvPicPr>
          <p:cNvPr id="8" name="Tijdelijke aanduiding voor afbeelding 7">
            <a:extLst>
              <a:ext uri="{FF2B5EF4-FFF2-40B4-BE49-F238E27FC236}">
                <a16:creationId xmlns:a16="http://schemas.microsoft.com/office/drawing/2014/main" id="{719ACDCB-AC61-96C1-0308-406C3F0A61A7}"/>
              </a:ext>
            </a:extLst>
          </p:cNvPr>
          <p:cNvPicPr>
            <a:picLocks noGrp="1" noChangeAspect="1"/>
          </p:cNvPicPr>
          <p:nvPr>
            <p:ph type="pic" sz="quarter" idx="12"/>
          </p:nvPr>
        </p:nvPicPr>
        <p:blipFill>
          <a:blip r:embed="rId7"/>
          <a:srcRect l="8691" r="8691"/>
          <a:stretch/>
        </p:blipFill>
        <p:spPr/>
      </p:pic>
      <p:sp>
        <p:nvSpPr>
          <p:cNvPr id="3" name="Tekstvak 2">
            <a:extLst>
              <a:ext uri="{FF2B5EF4-FFF2-40B4-BE49-F238E27FC236}">
                <a16:creationId xmlns:a16="http://schemas.microsoft.com/office/drawing/2014/main" id="{0BBBF77D-1A29-1C77-CB2C-EBB912CA0097}"/>
              </a:ext>
            </a:extLst>
          </p:cNvPr>
          <p:cNvSpPr txBox="1"/>
          <p:nvPr/>
        </p:nvSpPr>
        <p:spPr>
          <a:xfrm>
            <a:off x="6095274" y="5405135"/>
            <a:ext cx="7025640" cy="338554"/>
          </a:xfrm>
          <a:prstGeom prst="rect">
            <a:avLst/>
          </a:prstGeom>
          <a:noFill/>
        </p:spPr>
        <p:txBody>
          <a:bodyPr wrap="square" lIns="91440" tIns="45720" rIns="91440" bIns="45720" rtlCol="0" anchor="t">
            <a:spAutoFit/>
          </a:bodyPr>
          <a:lstStyle/>
          <a:p>
            <a:r>
              <a:rPr lang="nl-NL" sz="800" dirty="0"/>
              <a:t>Bron afbeelding:  </a:t>
            </a:r>
          </a:p>
          <a:p>
            <a:r>
              <a:rPr lang="nl-NL" sz="800" dirty="0"/>
              <a:t>https://www.nhnieuws.nl/nieuws/332851/molen-de-breek-met-joost-klein-heel-europa-door-beheerder-roel-trots</a:t>
            </a:r>
            <a:endParaRPr lang="nl-NL" sz="800">
              <a:cs typeface="Poppins"/>
            </a:endParaRPr>
          </a:p>
        </p:txBody>
      </p:sp>
    </p:spTree>
    <p:extLst>
      <p:ext uri="{BB962C8B-B14F-4D97-AF65-F5344CB8AC3E}">
        <p14:creationId xmlns:p14="http://schemas.microsoft.com/office/powerpoint/2010/main" val="292901874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67058E5-459E-4B7C-FE64-0B9B9097E42D}"/>
              </a:ext>
            </a:extLst>
          </p:cNvPr>
          <p:cNvSpPr>
            <a:spLocks noGrp="1"/>
          </p:cNvSpPr>
          <p:nvPr>
            <p:ph type="body" sz="quarter" idx="11"/>
          </p:nvPr>
        </p:nvSpPr>
        <p:spPr>
          <a:xfrm>
            <a:off x="582549" y="346041"/>
            <a:ext cx="11026902" cy="701041"/>
          </a:xfrm>
        </p:spPr>
        <p:txBody>
          <a:bodyPr/>
          <a:lstStyle/>
          <a:p>
            <a:r>
              <a:rPr lang="nl-NL" dirty="0"/>
              <a:t>Instructie</a:t>
            </a:r>
          </a:p>
        </p:txBody>
      </p:sp>
      <p:sp>
        <p:nvSpPr>
          <p:cNvPr id="3" name="Tijdelijke aanduiding voor tekst 2">
            <a:extLst>
              <a:ext uri="{FF2B5EF4-FFF2-40B4-BE49-F238E27FC236}">
                <a16:creationId xmlns:a16="http://schemas.microsoft.com/office/drawing/2014/main" id="{0F69BAF9-C494-C2E3-16EF-E9FB0C791015}"/>
              </a:ext>
            </a:extLst>
          </p:cNvPr>
          <p:cNvSpPr>
            <a:spLocks noGrp="1"/>
          </p:cNvSpPr>
          <p:nvPr>
            <p:ph type="body" sz="quarter" idx="12"/>
          </p:nvPr>
        </p:nvSpPr>
        <p:spPr>
          <a:xfrm>
            <a:off x="582549" y="1047082"/>
            <a:ext cx="11026902" cy="4654214"/>
          </a:xfrm>
        </p:spPr>
        <p:txBody>
          <a:bodyPr vert="horz" lIns="91440" tIns="45720" rIns="91440" bIns="45720" rtlCol="0" anchor="t">
            <a:noAutofit/>
          </a:bodyPr>
          <a:lstStyle/>
          <a:p>
            <a:pPr>
              <a:tabLst>
                <a:tab pos="444500" algn="l"/>
              </a:tabLst>
            </a:pPr>
            <a:r>
              <a:rPr lang="nl-NL" sz="1100" dirty="0"/>
              <a:t>Stap 1: Ga naar Google Translate en tik een Nederlandse zin die je naar een andere taal wil vertalen, bijvoorbeeld: ‘ik hou van wijn’.</a:t>
            </a:r>
            <a:br>
              <a:rPr lang="nl-NL" sz="1100" dirty="0"/>
            </a:br>
            <a:r>
              <a:rPr lang="nl-NL" sz="1100" dirty="0"/>
              <a:t>	</a:t>
            </a:r>
            <a:r>
              <a:rPr lang="nl-NL" sz="1100" dirty="0">
                <a:solidFill>
                  <a:schemeClr val="bg1"/>
                </a:solidFill>
                <a:hlinkClick r:id="rId2">
                  <a:extLst>
                    <a:ext uri="{A12FA001-AC4F-418D-AE19-62706E023703}">
                      <ahyp:hlinkClr xmlns:ahyp="http://schemas.microsoft.com/office/drawing/2018/hyperlinkcolor" val="tx"/>
                    </a:ext>
                  </a:extLst>
                </a:hlinkClick>
              </a:rPr>
              <a:t>https://translate.google.com/?sl=nl&amp;tl=es&amp;text=ik%20houd%20van%20wijn&amp;op=translate</a:t>
            </a:r>
            <a:endParaRPr lang="nl-NL" sz="1100" dirty="0">
              <a:solidFill>
                <a:schemeClr val="bg1"/>
              </a:solidFill>
              <a:cs typeface="Poppins"/>
            </a:endParaRPr>
          </a:p>
          <a:p>
            <a:pPr>
              <a:tabLst>
                <a:tab pos="444500" algn="l"/>
              </a:tabLst>
            </a:pPr>
            <a:br>
              <a:rPr lang="nl-NL" sz="1100" dirty="0"/>
            </a:br>
            <a:endParaRPr lang="nl-NL" sz="1100" dirty="0"/>
          </a:p>
          <a:p>
            <a:pPr>
              <a:tabLst>
                <a:tab pos="444500" algn="l"/>
              </a:tabLst>
            </a:pPr>
            <a:endParaRPr lang="nl-NL" sz="1100" i="1" dirty="0">
              <a:solidFill>
                <a:schemeClr val="tx1"/>
              </a:solidFill>
            </a:endParaRPr>
          </a:p>
          <a:p>
            <a:pPr>
              <a:tabLst>
                <a:tab pos="444500" algn="l"/>
              </a:tabLst>
            </a:pPr>
            <a:endParaRPr lang="nl-NL" sz="1100" i="1" dirty="0">
              <a:solidFill>
                <a:schemeClr val="tx1"/>
              </a:solidFill>
            </a:endParaRPr>
          </a:p>
          <a:p>
            <a:pPr>
              <a:tabLst>
                <a:tab pos="444500" algn="l"/>
              </a:tabLst>
            </a:pPr>
            <a:r>
              <a:rPr lang="nl-NL" sz="1100" i="1" dirty="0">
                <a:solidFill>
                  <a:schemeClr val="tx1"/>
                </a:solidFill>
              </a:rPr>
              <a:t>Let op! Je kunt naar een andere taal switchen door op het pijltje te klikken en een ander land te selecteren.</a:t>
            </a:r>
            <a:br>
              <a:rPr lang="nl-NL" sz="1100" dirty="0"/>
            </a:br>
            <a:br>
              <a:rPr lang="nl-NL" sz="1100" dirty="0"/>
            </a:br>
            <a:r>
              <a:rPr lang="nl-NL" sz="1100" dirty="0">
                <a:solidFill>
                  <a:schemeClr val="tx1"/>
                </a:solidFill>
              </a:rPr>
              <a:t>Stap 2: Het Spaanse woord voor wijn is ‘</a:t>
            </a:r>
            <a:r>
              <a:rPr lang="nl-NL" sz="1100" dirty="0" err="1">
                <a:solidFill>
                  <a:schemeClr val="tx1"/>
                </a:solidFill>
              </a:rPr>
              <a:t>vino</a:t>
            </a:r>
            <a:r>
              <a:rPr lang="nl-NL" sz="1100" dirty="0">
                <a:solidFill>
                  <a:schemeClr val="tx1"/>
                </a:solidFill>
              </a:rPr>
              <a:t>’. Voer dit woord in op </a:t>
            </a:r>
            <a:r>
              <a:rPr lang="nl-NL" sz="1100" dirty="0">
                <a:solidFill>
                  <a:schemeClr val="bg1"/>
                </a:solidFill>
                <a:hlinkClick r:id="rId3">
                  <a:extLst>
                    <a:ext uri="{A12FA001-AC4F-418D-AE19-62706E023703}">
                      <ahyp:hlinkClr xmlns:ahyp="http://schemas.microsoft.com/office/drawing/2018/hyperlinkcolor" val="tx"/>
                    </a:ext>
                  </a:extLst>
                </a:hlinkClick>
              </a:rPr>
              <a:t>het rijmwoordenboek</a:t>
            </a:r>
            <a:r>
              <a:rPr lang="nl-NL" sz="1100" dirty="0">
                <a:solidFill>
                  <a:schemeClr val="bg1"/>
                </a:solidFill>
              </a:rPr>
              <a:t> </a:t>
            </a:r>
            <a:r>
              <a:rPr lang="nl-NL" sz="1100" dirty="0">
                <a:solidFill>
                  <a:schemeClr val="tx1"/>
                </a:solidFill>
              </a:rPr>
              <a:t>en kijk wat er rijmt op ‘</a:t>
            </a:r>
            <a:r>
              <a:rPr lang="nl-NL" sz="1100" dirty="0" err="1">
                <a:solidFill>
                  <a:schemeClr val="tx1"/>
                </a:solidFill>
              </a:rPr>
              <a:t>vino</a:t>
            </a:r>
            <a:r>
              <a:rPr lang="nl-NL" sz="1100" dirty="0">
                <a:solidFill>
                  <a:schemeClr val="tx1"/>
                </a:solidFill>
              </a:rPr>
              <a:t>’.</a:t>
            </a:r>
            <a:br>
              <a:rPr lang="nl-NL" sz="1100" dirty="0"/>
            </a:br>
            <a:br>
              <a:rPr lang="nl-NL" sz="1100" dirty="0"/>
            </a:br>
            <a:r>
              <a:rPr lang="nl-NL" sz="1100" dirty="0">
                <a:solidFill>
                  <a:schemeClr val="tx1"/>
                </a:solidFill>
              </a:rPr>
              <a:t>Stap 3: Maak nu een zin waarin je dit rijmwoord laat aansluiten op jouw buitenlandse zin:</a:t>
            </a:r>
            <a:br>
              <a:rPr lang="nl-NL" sz="1100" dirty="0"/>
            </a:br>
            <a:r>
              <a:rPr lang="nl-NL" sz="1100" dirty="0">
                <a:solidFill>
                  <a:schemeClr val="tx1"/>
                </a:solidFill>
              </a:rPr>
              <a:t>	</a:t>
            </a:r>
            <a:r>
              <a:rPr lang="nl-NL" sz="1100" dirty="0">
                <a:solidFill>
                  <a:schemeClr val="bg1"/>
                </a:solidFill>
              </a:rPr>
              <a:t>Bijvoorbeeld:</a:t>
            </a:r>
            <a:br>
              <a:rPr lang="nl-NL" sz="1100" dirty="0"/>
            </a:br>
            <a:r>
              <a:rPr lang="nl-NL" sz="1100" dirty="0">
                <a:solidFill>
                  <a:schemeClr val="tx1"/>
                </a:solidFill>
              </a:rPr>
              <a:t>	</a:t>
            </a:r>
            <a:r>
              <a:rPr lang="nl-NL" sz="1100" dirty="0">
                <a:solidFill>
                  <a:schemeClr val="bg1"/>
                </a:solidFill>
              </a:rPr>
              <a:t>A: 	</a:t>
            </a:r>
            <a:r>
              <a:rPr lang="nl-NL" sz="1100" dirty="0">
                <a:solidFill>
                  <a:schemeClr val="tx1"/>
                </a:solidFill>
              </a:rPr>
              <a:t>Me </a:t>
            </a:r>
            <a:r>
              <a:rPr lang="nl-NL" sz="1100" dirty="0" err="1">
                <a:solidFill>
                  <a:schemeClr val="tx1"/>
                </a:solidFill>
              </a:rPr>
              <a:t>gusto</a:t>
            </a:r>
            <a:r>
              <a:rPr lang="nl-NL" sz="1100" dirty="0">
                <a:solidFill>
                  <a:schemeClr val="tx1"/>
                </a:solidFill>
              </a:rPr>
              <a:t> el </a:t>
            </a:r>
            <a:r>
              <a:rPr lang="nl-NL" sz="1100" dirty="0" err="1">
                <a:solidFill>
                  <a:schemeClr val="tx1"/>
                </a:solidFill>
              </a:rPr>
              <a:t>vino</a:t>
            </a:r>
            <a:br>
              <a:rPr lang="nl-NL" sz="1100" dirty="0"/>
            </a:br>
            <a:r>
              <a:rPr lang="nl-NL" sz="1100" dirty="0">
                <a:solidFill>
                  <a:schemeClr val="tx1"/>
                </a:solidFill>
              </a:rPr>
              <a:t>	</a:t>
            </a:r>
            <a:r>
              <a:rPr lang="nl-NL" sz="1100" dirty="0">
                <a:solidFill>
                  <a:schemeClr val="bg1"/>
                </a:solidFill>
              </a:rPr>
              <a:t>A: 	</a:t>
            </a:r>
            <a:r>
              <a:rPr lang="nl-NL" sz="1100" dirty="0">
                <a:solidFill>
                  <a:schemeClr val="tx1"/>
                </a:solidFill>
              </a:rPr>
              <a:t>Johan Derksen is een dino</a:t>
            </a:r>
            <a:br>
              <a:rPr lang="nl-NL" sz="1100" dirty="0"/>
            </a:br>
            <a:r>
              <a:rPr lang="nl-NL" sz="1100" dirty="0">
                <a:solidFill>
                  <a:schemeClr val="tx1"/>
                </a:solidFill>
              </a:rPr>
              <a:t>	</a:t>
            </a:r>
            <a:r>
              <a:rPr lang="nl-NL" sz="1100" dirty="0">
                <a:solidFill>
                  <a:schemeClr val="bg1"/>
                </a:solidFill>
              </a:rPr>
              <a:t>B: 	</a:t>
            </a:r>
            <a:r>
              <a:rPr lang="nl-NL" sz="1100" dirty="0">
                <a:solidFill>
                  <a:schemeClr val="tx1"/>
                </a:solidFill>
              </a:rPr>
              <a:t>Hey IKEA, </a:t>
            </a:r>
            <a:r>
              <a:rPr lang="nl-NL" sz="1100" dirty="0" err="1">
                <a:solidFill>
                  <a:schemeClr val="tx1"/>
                </a:solidFill>
              </a:rPr>
              <a:t>ich</a:t>
            </a:r>
            <a:r>
              <a:rPr lang="nl-NL" sz="1100" dirty="0">
                <a:solidFill>
                  <a:schemeClr val="tx1"/>
                </a:solidFill>
              </a:rPr>
              <a:t> </a:t>
            </a:r>
            <a:r>
              <a:rPr lang="nl-NL" sz="1100" dirty="0" err="1">
                <a:solidFill>
                  <a:schemeClr val="tx1"/>
                </a:solidFill>
              </a:rPr>
              <a:t>liebe</a:t>
            </a:r>
            <a:r>
              <a:rPr lang="nl-NL" sz="1100" dirty="0">
                <a:solidFill>
                  <a:schemeClr val="tx1"/>
                </a:solidFill>
              </a:rPr>
              <a:t> </a:t>
            </a:r>
            <a:r>
              <a:rPr lang="nl-NL" sz="1100" dirty="0" err="1">
                <a:solidFill>
                  <a:schemeClr val="tx1"/>
                </a:solidFill>
              </a:rPr>
              <a:t>dich</a:t>
            </a:r>
            <a:br>
              <a:rPr lang="nl-NL" sz="1100" dirty="0"/>
            </a:br>
            <a:r>
              <a:rPr lang="nl-NL" sz="1100" dirty="0">
                <a:solidFill>
                  <a:schemeClr val="tx1"/>
                </a:solidFill>
              </a:rPr>
              <a:t>	</a:t>
            </a:r>
            <a:r>
              <a:rPr lang="nl-NL" sz="1100" dirty="0">
                <a:solidFill>
                  <a:schemeClr val="bg1"/>
                </a:solidFill>
              </a:rPr>
              <a:t>B: 	</a:t>
            </a:r>
            <a:r>
              <a:rPr lang="nl-NL" sz="1100" dirty="0">
                <a:solidFill>
                  <a:schemeClr val="tx1"/>
                </a:solidFill>
              </a:rPr>
              <a:t>Ik fiets liever dan ik vlieg</a:t>
            </a:r>
            <a:endParaRPr lang="nl-NL" sz="1100">
              <a:solidFill>
                <a:schemeClr val="tx1"/>
              </a:solidFill>
              <a:cs typeface="Poppins"/>
            </a:endParaRPr>
          </a:p>
        </p:txBody>
      </p:sp>
      <p:pic>
        <p:nvPicPr>
          <p:cNvPr id="5" name="Afbeelding 4">
            <a:extLst>
              <a:ext uri="{FF2B5EF4-FFF2-40B4-BE49-F238E27FC236}">
                <a16:creationId xmlns:a16="http://schemas.microsoft.com/office/drawing/2014/main" id="{63F03F87-10DB-E341-13FF-9C78BAA59345}"/>
              </a:ext>
            </a:extLst>
          </p:cNvPr>
          <p:cNvPicPr>
            <a:picLocks noChangeAspect="1"/>
          </p:cNvPicPr>
          <p:nvPr/>
        </p:nvPicPr>
        <p:blipFill>
          <a:blip r:embed="rId4"/>
          <a:stretch>
            <a:fillRect/>
          </a:stretch>
        </p:blipFill>
        <p:spPr>
          <a:xfrm>
            <a:off x="1126459" y="1682933"/>
            <a:ext cx="4142468" cy="1337464"/>
          </a:xfrm>
          <a:prstGeom prst="rect">
            <a:avLst/>
          </a:prstGeom>
        </p:spPr>
      </p:pic>
      <p:sp>
        <p:nvSpPr>
          <p:cNvPr id="6" name="Ovaal 5">
            <a:extLst>
              <a:ext uri="{FF2B5EF4-FFF2-40B4-BE49-F238E27FC236}">
                <a16:creationId xmlns:a16="http://schemas.microsoft.com/office/drawing/2014/main" id="{AD806DF2-6D49-556A-32BF-5E23CFF7EB6B}"/>
              </a:ext>
            </a:extLst>
          </p:cNvPr>
          <p:cNvSpPr/>
          <p:nvPr/>
        </p:nvSpPr>
        <p:spPr>
          <a:xfrm>
            <a:off x="3951350" y="2003979"/>
            <a:ext cx="665019" cy="3463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w="38100">
                <a:solidFill>
                  <a:srgbClr val="FF0000"/>
                </a:solidFill>
              </a:ln>
            </a:endParaRPr>
          </a:p>
        </p:txBody>
      </p:sp>
    </p:spTree>
    <p:extLst>
      <p:ext uri="{BB962C8B-B14F-4D97-AF65-F5344CB8AC3E}">
        <p14:creationId xmlns:p14="http://schemas.microsoft.com/office/powerpoint/2010/main" val="385075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microfoon, Menselijk gezicht, kleding, persoon&#10;&#10;Automatisch gegenereerde beschrijving">
            <a:extLst>
              <a:ext uri="{FF2B5EF4-FFF2-40B4-BE49-F238E27FC236}">
                <a16:creationId xmlns:a16="http://schemas.microsoft.com/office/drawing/2014/main" id="{3DB76B73-A4FF-3902-B3B7-349543C793E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774" r="27774"/>
          <a:stretch>
            <a:fillRect/>
          </a:stretch>
        </p:blipFill>
        <p:spPr/>
      </p:pic>
      <p:sp>
        <p:nvSpPr>
          <p:cNvPr id="3" name="Tijdelijke aanduiding voor tekst 2">
            <a:extLst>
              <a:ext uri="{FF2B5EF4-FFF2-40B4-BE49-F238E27FC236}">
                <a16:creationId xmlns:a16="http://schemas.microsoft.com/office/drawing/2014/main" id="{814D3DF7-45D1-2689-6F9B-8714DD23E463}"/>
              </a:ext>
            </a:extLst>
          </p:cNvPr>
          <p:cNvSpPr>
            <a:spLocks noGrp="1"/>
          </p:cNvSpPr>
          <p:nvPr>
            <p:ph type="body" sz="quarter" idx="11"/>
          </p:nvPr>
        </p:nvSpPr>
        <p:spPr/>
        <p:txBody>
          <a:bodyPr/>
          <a:lstStyle/>
          <a:p>
            <a:r>
              <a:rPr lang="nl-NL" dirty="0"/>
              <a:t>Songfestival &amp; politiek</a:t>
            </a:r>
          </a:p>
        </p:txBody>
      </p:sp>
      <p:sp>
        <p:nvSpPr>
          <p:cNvPr id="4" name="Tijdelijke aanduiding voor tekst 3">
            <a:extLst>
              <a:ext uri="{FF2B5EF4-FFF2-40B4-BE49-F238E27FC236}">
                <a16:creationId xmlns:a16="http://schemas.microsoft.com/office/drawing/2014/main" id="{EFD57B31-979C-A835-3DAD-365DC1E321D7}"/>
              </a:ext>
            </a:extLst>
          </p:cNvPr>
          <p:cNvSpPr>
            <a:spLocks noGrp="1"/>
          </p:cNvSpPr>
          <p:nvPr>
            <p:ph type="body" sz="quarter" idx="12"/>
          </p:nvPr>
        </p:nvSpPr>
        <p:spPr/>
        <p:txBody>
          <a:bodyPr>
            <a:normAutofit fontScale="85000" lnSpcReduction="20000"/>
          </a:bodyPr>
          <a:lstStyle/>
          <a:p>
            <a:r>
              <a:rPr lang="nl-NL" dirty="0"/>
              <a:t>Aan het songfestival doen ongeveer 40 landen mee en er kijken tussen de 150 en </a:t>
            </a:r>
            <a:r>
              <a:rPr lang="nl-NL"/>
              <a:t>200 miljoen </a:t>
            </a:r>
            <a:r>
              <a:rPr lang="nl-NL" dirty="0"/>
              <a:t>mensen naar. De liedjes van het songfestival mogen niet 'politiek' zijn. </a:t>
            </a:r>
          </a:p>
          <a:p>
            <a:r>
              <a:rPr lang="nl-NL" dirty="0"/>
              <a:t>De organisatoren van het festival zijn niet blij met de inzending van Israël. Het lied zou namelijk gaan over de oorlog daar. </a:t>
            </a:r>
          </a:p>
          <a:p>
            <a:r>
              <a:rPr lang="nl-NL" dirty="0"/>
              <a:t>Wat vinden jullie? Mogen de liedjes een politieke boodschap hebben&gt;</a:t>
            </a:r>
          </a:p>
        </p:txBody>
      </p:sp>
    </p:spTree>
    <p:extLst>
      <p:ext uri="{BB962C8B-B14F-4D97-AF65-F5344CB8AC3E}">
        <p14:creationId xmlns:p14="http://schemas.microsoft.com/office/powerpoint/2010/main" val="108566683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37590</TotalTime>
  <Words>1189</Words>
  <Application>Microsoft Macintosh PowerPoint</Application>
  <PresentationFormat>Breedbeeld</PresentationFormat>
  <Paragraphs>53</Paragraphs>
  <Slides>9</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1420</cp:revision>
  <dcterms:created xsi:type="dcterms:W3CDTF">2022-01-30T11:55:21Z</dcterms:created>
  <dcterms:modified xsi:type="dcterms:W3CDTF">2024-03-04T10:57:09Z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