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8"/>
  </p:notesMasterIdLst>
  <p:sldIdLst>
    <p:sldId id="268" r:id="rId5"/>
    <p:sldId id="336" r:id="rId6"/>
    <p:sldId id="386" r:id="rId7"/>
    <p:sldId id="387" r:id="rId8"/>
    <p:sldId id="388" r:id="rId9"/>
    <p:sldId id="358" r:id="rId10"/>
    <p:sldId id="391" r:id="rId11"/>
    <p:sldId id="390" r:id="rId12"/>
    <p:sldId id="392" r:id="rId13"/>
    <p:sldId id="393" r:id="rId14"/>
    <p:sldId id="394" r:id="rId15"/>
    <p:sldId id="280" r:id="rId16"/>
    <p:sldId id="389" r:id="rId17"/>
  </p:sldIdLst>
  <p:sldSz cx="12192000" cy="6858000"/>
  <p:notesSz cx="6858000" cy="9144000"/>
  <p:embeddedFontLst>
    <p:embeddedFont>
      <p:font typeface="Poppins" pitchFamily="2" charset="77"/>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p:scale>
          <a:sx n="83" d="100"/>
          <a:sy n="83" d="100"/>
        </p:scale>
        <p:origin x="1696"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3/25/24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25/03/24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25/03/24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onsuwijzer.nl/"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nu.nl/tech/6306098/vs-klaagt-apple-aan-voor-monopolie-met-iphone-op-telefoonmarkt.htm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ideo" Target="https://www.youtube.com/embed/o_GR1UWnVF8?feature=oembed"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corbettreport.com/the-apple-fbi-psy-op-explained/" TargetMode="External"/><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folksonomy.co/?keyword=17611" TargetMode="External"/><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Apple aangeklaagd</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13 2024</a:t>
            </a:r>
          </a:p>
        </p:txBody>
      </p:sp>
      <p:pic>
        <p:nvPicPr>
          <p:cNvPr id="10" name="Tijdelijke aanduiding voor afbeelding 9" descr="Afbeelding met Stillevenfotografie&#10;&#10;Automatisch gegenereerde beschrijving">
            <a:extLst>
              <a:ext uri="{FF2B5EF4-FFF2-40B4-BE49-F238E27FC236}">
                <a16:creationId xmlns:a16="http://schemas.microsoft.com/office/drawing/2014/main" id="{5D72A068-86BF-35F4-8CD4-70000D3AE2D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71" r="20871"/>
          <a:stretch>
            <a:fillRect/>
          </a:stretch>
        </p:blipFill>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57991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Meninglijn</a:t>
            </a:r>
            <a:r>
              <a:rPr lang="nl-NL" dirty="0">
                <a:cs typeface="Poppins"/>
              </a:rPr>
              <a:t>: Apple vindt vrijheid belangrijk</a:t>
            </a:r>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95090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Je kiest straks een plek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 Je mag overal staan, </a:t>
            </a:r>
            <a:r>
              <a:rPr lang="nl-NL" sz="1200" u="sng" dirty="0">
                <a:solidFill>
                  <a:schemeClr val="bg2">
                    <a:lumMod val="10000"/>
                  </a:schemeClr>
                </a:solidFill>
                <a:ea typeface="+mn-lt"/>
                <a:cs typeface="+mn-lt"/>
              </a:rPr>
              <a:t>ook tussen standpunten in.</a:t>
            </a:r>
          </a:p>
          <a:p>
            <a:endParaRPr lang="nl-NL" sz="1200" u="sng" dirty="0">
              <a:solidFill>
                <a:schemeClr val="bg2">
                  <a:lumMod val="10000"/>
                </a:schemeClr>
              </a:solidFill>
              <a:ea typeface="+mn-lt"/>
              <a:cs typeface="+mn-lt"/>
            </a:endParaRPr>
          </a:p>
          <a:p>
            <a:r>
              <a:rPr lang="nl-NL" sz="1200" dirty="0">
                <a:solidFill>
                  <a:schemeClr val="bg2">
                    <a:lumMod val="10000"/>
                  </a:schemeClr>
                </a:solidFill>
                <a:ea typeface="+mn-lt"/>
                <a:cs typeface="+mn-lt"/>
              </a:rPr>
              <a:t>Maak groepen van 3 en bespreek de stelling onderling:</a:t>
            </a:r>
            <a:endParaRPr lang="en-US"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Bepaal waar jullie staan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a:t>
            </a:r>
          </a:p>
          <a:p>
            <a:pPr marL="285750" indent="-285750">
              <a:buFont typeface="Calibri"/>
              <a:buChar char="-"/>
            </a:pPr>
            <a:r>
              <a:rPr lang="nl-NL" sz="1200" dirty="0">
                <a:solidFill>
                  <a:schemeClr val="bg2">
                    <a:lumMod val="10000"/>
                  </a:schemeClr>
                </a:solidFill>
                <a:ea typeface="+mn-lt"/>
                <a:cs typeface="+mn-lt"/>
              </a:rPr>
              <a:t>Schrijf op waarom jullie dit vinden.</a:t>
            </a:r>
          </a:p>
          <a:p>
            <a:endParaRPr lang="nl-NL" sz="1200" dirty="0">
              <a:solidFill>
                <a:srgbClr val="3F5060"/>
              </a:solidFill>
              <a:ea typeface="+mn-lt"/>
              <a:cs typeface="+mn-lt"/>
            </a:endParaRPr>
          </a:p>
          <a:p>
            <a:r>
              <a:rPr lang="nl-NL" sz="1200" dirty="0">
                <a:solidFill>
                  <a:schemeClr val="bg2">
                    <a:lumMod val="10000"/>
                  </a:schemeClr>
                </a:solidFill>
                <a:latin typeface="Poppins"/>
                <a:ea typeface="+mn-lt"/>
                <a:cs typeface="Poppins"/>
              </a:rPr>
              <a:t>Bespreek klassikaal wat de algemene mening is - Wat zouden de gevolgen van de uitkomst kunnen zijn?</a:t>
            </a:r>
            <a:endParaRPr lang="nl-NL" sz="1200" dirty="0">
              <a:solidFill>
                <a:schemeClr val="bg2">
                  <a:lumMod val="10000"/>
                </a:schemeClr>
              </a:solidFill>
              <a:cs typeface="Poppins"/>
            </a:endParaRPr>
          </a:p>
        </p:txBody>
      </p:sp>
      <p:sp>
        <p:nvSpPr>
          <p:cNvPr id="23" name="Tekstvak 22">
            <a:extLst>
              <a:ext uri="{FF2B5EF4-FFF2-40B4-BE49-F238E27FC236}">
                <a16:creationId xmlns:a16="http://schemas.microsoft.com/office/drawing/2014/main" id="{FE001DE9-E71D-F460-FD78-7B050A537A21}"/>
              </a:ext>
            </a:extLst>
          </p:cNvPr>
          <p:cNvSpPr txBox="1"/>
          <p:nvPr/>
        </p:nvSpPr>
        <p:spPr>
          <a:xfrm>
            <a:off x="983183" y="2553913"/>
            <a:ext cx="102249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solidFill>
                  <a:schemeClr val="bg1"/>
                </a:solidFill>
                <a:ea typeface="+mn-lt"/>
                <a:cs typeface="+mn-lt"/>
              </a:rPr>
              <a:t>Stelling: Wat vinden jullie het belangrijkst? Open informatie of controle op wat mag?</a:t>
            </a:r>
          </a:p>
        </p:txBody>
      </p:sp>
      <p:cxnSp>
        <p:nvCxnSpPr>
          <p:cNvPr id="4" name="Rechte verbindingslijn met pijl 3">
            <a:extLst>
              <a:ext uri="{FF2B5EF4-FFF2-40B4-BE49-F238E27FC236}">
                <a16:creationId xmlns:a16="http://schemas.microsoft.com/office/drawing/2014/main" id="{94422C2A-1AE4-28F6-7C9A-B3BC07B3533D}"/>
              </a:ext>
            </a:extLst>
          </p:cNvPr>
          <p:cNvCxnSpPr/>
          <p:nvPr/>
        </p:nvCxnSpPr>
        <p:spPr>
          <a:xfrm flipV="1">
            <a:off x="1025888" y="4008938"/>
            <a:ext cx="9930546" cy="36821"/>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ADF98FF4-4EFF-2A28-44C5-3B9B5D49D693}"/>
              </a:ext>
            </a:extLst>
          </p:cNvPr>
          <p:cNvSpPr txBox="1"/>
          <p:nvPr/>
        </p:nvSpPr>
        <p:spPr>
          <a:xfrm>
            <a:off x="16619" y="4346427"/>
            <a:ext cx="2241892"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Gebruikers zijn slim genoeg om te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bepalen wat goed en veilig voor ze is.</a:t>
            </a:r>
          </a:p>
          <a:p>
            <a:pPr algn="ctr"/>
            <a:endParaRPr lang="nl-NL" sz="1300" dirty="0">
              <a:solidFill>
                <a:schemeClr val="bg2">
                  <a:lumMod val="10000"/>
                </a:schemeClr>
              </a:solidFill>
              <a:latin typeface="Poppins"/>
              <a:ea typeface="+mn-lt"/>
              <a:cs typeface="Poppins"/>
            </a:endParaRPr>
          </a:p>
        </p:txBody>
      </p:sp>
      <p:sp>
        <p:nvSpPr>
          <p:cNvPr id="9" name="Tekstvak 8">
            <a:extLst>
              <a:ext uri="{FF2B5EF4-FFF2-40B4-BE49-F238E27FC236}">
                <a16:creationId xmlns:a16="http://schemas.microsoft.com/office/drawing/2014/main" id="{AD927A09-6571-72A3-2E11-E8996DA9741C}"/>
              </a:ext>
            </a:extLst>
          </p:cNvPr>
          <p:cNvSpPr txBox="1"/>
          <p:nvPr/>
        </p:nvSpPr>
        <p:spPr>
          <a:xfrm>
            <a:off x="9634023" y="4266751"/>
            <a:ext cx="2302041"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Gebruikers moeten door de overheid beschermd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worden tegen mensen die kwaad willen.</a:t>
            </a:r>
          </a:p>
          <a:p>
            <a:pPr algn="ctr"/>
            <a:endParaRPr lang="nl-NL" sz="1300" dirty="0">
              <a:solidFill>
                <a:schemeClr val="bg2">
                  <a:lumMod val="10000"/>
                </a:schemeClr>
              </a:solidFill>
              <a:ea typeface="+mn-lt"/>
              <a:cs typeface="+mn-lt"/>
            </a:endParaRPr>
          </a:p>
        </p:txBody>
      </p:sp>
      <p:sp>
        <p:nvSpPr>
          <p:cNvPr id="26" name="Ovaal 25">
            <a:extLst>
              <a:ext uri="{FF2B5EF4-FFF2-40B4-BE49-F238E27FC236}">
                <a16:creationId xmlns:a16="http://schemas.microsoft.com/office/drawing/2014/main" id="{06BBF0F6-21E0-B5F4-4CB0-F2D6BFEE3CC6}"/>
              </a:ext>
            </a:extLst>
          </p:cNvPr>
          <p:cNvSpPr/>
          <p:nvPr/>
        </p:nvSpPr>
        <p:spPr>
          <a:xfrm>
            <a:off x="91350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036E3EC6-02A4-2DC3-835F-FD0AADCF70F4}"/>
              </a:ext>
            </a:extLst>
          </p:cNvPr>
          <p:cNvSpPr/>
          <p:nvPr/>
        </p:nvSpPr>
        <p:spPr>
          <a:xfrm>
            <a:off x="10557467" y="377145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al 29">
            <a:extLst>
              <a:ext uri="{FF2B5EF4-FFF2-40B4-BE49-F238E27FC236}">
                <a16:creationId xmlns:a16="http://schemas.microsoft.com/office/drawing/2014/main" id="{17B3C448-6BA2-AF90-5C43-139969EB88A8}"/>
              </a:ext>
            </a:extLst>
          </p:cNvPr>
          <p:cNvSpPr/>
          <p:nvPr/>
        </p:nvSpPr>
        <p:spPr>
          <a:xfrm>
            <a:off x="4186525" y="3802328"/>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F53DF09E-CF59-3D2A-F5AC-8133811DD497}"/>
              </a:ext>
            </a:extLst>
          </p:cNvPr>
          <p:cNvSpPr/>
          <p:nvPr/>
        </p:nvSpPr>
        <p:spPr>
          <a:xfrm>
            <a:off x="7459545" y="3783918"/>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20933039-C491-A02D-F732-4BF54816819A}"/>
              </a:ext>
            </a:extLst>
          </p:cNvPr>
          <p:cNvSpPr txBox="1"/>
          <p:nvPr/>
        </p:nvSpPr>
        <p:spPr>
          <a:xfrm>
            <a:off x="241640" y="3152260"/>
            <a:ext cx="1791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Open informatie</a:t>
            </a:r>
            <a:endParaRPr lang="nl-NL" dirty="0">
              <a:solidFill>
                <a:schemeClr val="bg1"/>
              </a:solidFill>
            </a:endParaRPr>
          </a:p>
        </p:txBody>
      </p:sp>
      <p:sp>
        <p:nvSpPr>
          <p:cNvPr id="36" name="Tekstvak 35">
            <a:extLst>
              <a:ext uri="{FF2B5EF4-FFF2-40B4-BE49-F238E27FC236}">
                <a16:creationId xmlns:a16="http://schemas.microsoft.com/office/drawing/2014/main" id="{33EADC11-1E04-B68F-FF0E-FC3632AB66A7}"/>
              </a:ext>
            </a:extLst>
          </p:cNvPr>
          <p:cNvSpPr txBox="1"/>
          <p:nvPr/>
        </p:nvSpPr>
        <p:spPr>
          <a:xfrm>
            <a:off x="9754421" y="3140915"/>
            <a:ext cx="20612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Controle op wat je mag gebruiken</a:t>
            </a:r>
            <a:endParaRPr lang="nl-NL" dirty="0">
              <a:solidFill>
                <a:schemeClr val="bg1"/>
              </a:solidFill>
            </a:endParaRPr>
          </a:p>
        </p:txBody>
      </p:sp>
    </p:spTree>
    <p:extLst>
      <p:ext uri="{BB962C8B-B14F-4D97-AF65-F5344CB8AC3E}">
        <p14:creationId xmlns:p14="http://schemas.microsoft.com/office/powerpoint/2010/main" val="147993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11435574" cy="55213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Meninglijn</a:t>
            </a:r>
            <a:r>
              <a:rPr lang="nl-NL" dirty="0">
                <a:cs typeface="Poppins"/>
              </a:rPr>
              <a:t>: Apple vindt innovatie belangrijk</a:t>
            </a:r>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95090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Je kiest straks een plek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 Je mag overal staan, </a:t>
            </a:r>
            <a:r>
              <a:rPr lang="nl-NL" sz="1200" u="sng" dirty="0">
                <a:solidFill>
                  <a:schemeClr val="bg2">
                    <a:lumMod val="10000"/>
                  </a:schemeClr>
                </a:solidFill>
                <a:ea typeface="+mn-lt"/>
                <a:cs typeface="+mn-lt"/>
              </a:rPr>
              <a:t>ook tussen standpunten in.</a:t>
            </a:r>
          </a:p>
          <a:p>
            <a:endParaRPr lang="nl-NL" sz="1200" u="sng" dirty="0">
              <a:solidFill>
                <a:schemeClr val="bg2">
                  <a:lumMod val="10000"/>
                </a:schemeClr>
              </a:solidFill>
              <a:ea typeface="+mn-lt"/>
              <a:cs typeface="+mn-lt"/>
            </a:endParaRPr>
          </a:p>
          <a:p>
            <a:r>
              <a:rPr lang="nl-NL" sz="1200" dirty="0">
                <a:solidFill>
                  <a:schemeClr val="bg2">
                    <a:lumMod val="10000"/>
                  </a:schemeClr>
                </a:solidFill>
                <a:ea typeface="+mn-lt"/>
                <a:cs typeface="+mn-lt"/>
              </a:rPr>
              <a:t>Maak groepen van 3 en bespreek de stelling onderling:</a:t>
            </a:r>
            <a:endParaRPr lang="en-US"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Bepaal waar jullie staan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a:t>
            </a:r>
          </a:p>
          <a:p>
            <a:pPr marL="285750" indent="-285750">
              <a:buFont typeface="Calibri"/>
              <a:buChar char="-"/>
            </a:pPr>
            <a:r>
              <a:rPr lang="nl-NL" sz="1200" dirty="0">
                <a:solidFill>
                  <a:schemeClr val="bg2">
                    <a:lumMod val="10000"/>
                  </a:schemeClr>
                </a:solidFill>
                <a:ea typeface="+mn-lt"/>
                <a:cs typeface="+mn-lt"/>
              </a:rPr>
              <a:t>Schrijf op waarom jullie dit vinden.</a:t>
            </a:r>
          </a:p>
          <a:p>
            <a:endParaRPr lang="nl-NL" sz="1200" dirty="0">
              <a:solidFill>
                <a:srgbClr val="3F5060"/>
              </a:solidFill>
              <a:ea typeface="+mn-lt"/>
              <a:cs typeface="+mn-lt"/>
            </a:endParaRPr>
          </a:p>
          <a:p>
            <a:r>
              <a:rPr lang="nl-NL" sz="1200" dirty="0">
                <a:solidFill>
                  <a:schemeClr val="bg2">
                    <a:lumMod val="10000"/>
                  </a:schemeClr>
                </a:solidFill>
                <a:latin typeface="Poppins"/>
                <a:ea typeface="+mn-lt"/>
                <a:cs typeface="Poppins"/>
              </a:rPr>
              <a:t>Bespreek klassikaal wat de algemene mening is - Wat zouden de gevolgen van de uitkomst kunnen zijn?</a:t>
            </a:r>
            <a:endParaRPr lang="nl-NL" sz="1200" dirty="0">
              <a:solidFill>
                <a:schemeClr val="bg2">
                  <a:lumMod val="10000"/>
                </a:schemeClr>
              </a:solidFill>
              <a:cs typeface="Poppins"/>
            </a:endParaRPr>
          </a:p>
        </p:txBody>
      </p:sp>
      <p:sp>
        <p:nvSpPr>
          <p:cNvPr id="23" name="Tekstvak 22">
            <a:extLst>
              <a:ext uri="{FF2B5EF4-FFF2-40B4-BE49-F238E27FC236}">
                <a16:creationId xmlns:a16="http://schemas.microsoft.com/office/drawing/2014/main" id="{FE001DE9-E71D-F460-FD78-7B050A537A21}"/>
              </a:ext>
            </a:extLst>
          </p:cNvPr>
          <p:cNvSpPr txBox="1"/>
          <p:nvPr/>
        </p:nvSpPr>
        <p:spPr>
          <a:xfrm>
            <a:off x="1233774" y="2574369"/>
            <a:ext cx="95090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solidFill>
                  <a:schemeClr val="bg1"/>
                </a:solidFill>
                <a:ea typeface="+mn-lt"/>
                <a:cs typeface="+mn-lt"/>
              </a:rPr>
              <a:t>Stelling: Wat vinden jullie het belangrijkst? Innovatie of veiligheid?</a:t>
            </a:r>
          </a:p>
        </p:txBody>
      </p:sp>
      <p:cxnSp>
        <p:nvCxnSpPr>
          <p:cNvPr id="4" name="Rechte verbindingslijn met pijl 3">
            <a:extLst>
              <a:ext uri="{FF2B5EF4-FFF2-40B4-BE49-F238E27FC236}">
                <a16:creationId xmlns:a16="http://schemas.microsoft.com/office/drawing/2014/main" id="{94422C2A-1AE4-28F6-7C9A-B3BC07B3533D}"/>
              </a:ext>
            </a:extLst>
          </p:cNvPr>
          <p:cNvCxnSpPr/>
          <p:nvPr/>
        </p:nvCxnSpPr>
        <p:spPr>
          <a:xfrm flipV="1">
            <a:off x="1025888" y="4008938"/>
            <a:ext cx="9930546" cy="36821"/>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ADF98FF4-4EFF-2A28-44C5-3B9B5D49D693}"/>
              </a:ext>
            </a:extLst>
          </p:cNvPr>
          <p:cNvSpPr txBox="1"/>
          <p:nvPr/>
        </p:nvSpPr>
        <p:spPr>
          <a:xfrm>
            <a:off x="-24292" y="4389872"/>
            <a:ext cx="2507824"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Innovatie hou je niet tegen, verbieden heeft geen zin.</a:t>
            </a:r>
            <a:endParaRPr lang="en-US" sz="1300" dirty="0">
              <a:solidFill>
                <a:schemeClr val="bg2">
                  <a:lumMod val="10000"/>
                </a:schemeClr>
              </a:solidFill>
              <a:ea typeface="+mn-lt"/>
              <a:cs typeface="+mn-lt"/>
            </a:endParaRPr>
          </a:p>
          <a:p>
            <a:pPr algn="ctr"/>
            <a:endParaRPr lang="nl-NL" sz="1300" dirty="0">
              <a:solidFill>
                <a:srgbClr val="3F5060"/>
              </a:solidFill>
              <a:ea typeface="+mn-lt"/>
              <a:cs typeface="+mn-lt"/>
            </a:endParaRPr>
          </a:p>
          <a:p>
            <a:pPr algn="ctr"/>
            <a:endParaRPr lang="nl-NL" sz="1300" dirty="0">
              <a:solidFill>
                <a:schemeClr val="bg2">
                  <a:lumMod val="10000"/>
                </a:schemeClr>
              </a:solidFill>
              <a:latin typeface="Poppins"/>
              <a:ea typeface="+mn-lt"/>
              <a:cs typeface="Poppins"/>
            </a:endParaRPr>
          </a:p>
        </p:txBody>
      </p:sp>
      <p:sp>
        <p:nvSpPr>
          <p:cNvPr id="9" name="Tekstvak 8">
            <a:extLst>
              <a:ext uri="{FF2B5EF4-FFF2-40B4-BE49-F238E27FC236}">
                <a16:creationId xmlns:a16="http://schemas.microsoft.com/office/drawing/2014/main" id="{AD927A09-6571-72A3-2E11-E8996DA9741C}"/>
              </a:ext>
            </a:extLst>
          </p:cNvPr>
          <p:cNvSpPr txBox="1"/>
          <p:nvPr/>
        </p:nvSpPr>
        <p:spPr>
          <a:xfrm>
            <a:off x="9712942" y="4389872"/>
            <a:ext cx="247713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Bedrijven moeten zich aan strikte regels houden.</a:t>
            </a:r>
            <a:endParaRPr lang="nl-NL" dirty="0">
              <a:solidFill>
                <a:schemeClr val="bg2">
                  <a:lumMod val="10000"/>
                </a:schemeClr>
              </a:solidFill>
            </a:endParaRPr>
          </a:p>
        </p:txBody>
      </p:sp>
      <p:sp>
        <p:nvSpPr>
          <p:cNvPr id="26" name="Ovaal 25">
            <a:extLst>
              <a:ext uri="{FF2B5EF4-FFF2-40B4-BE49-F238E27FC236}">
                <a16:creationId xmlns:a16="http://schemas.microsoft.com/office/drawing/2014/main" id="{06BBF0F6-21E0-B5F4-4CB0-F2D6BFEE3CC6}"/>
              </a:ext>
            </a:extLst>
          </p:cNvPr>
          <p:cNvSpPr/>
          <p:nvPr/>
        </p:nvSpPr>
        <p:spPr>
          <a:xfrm>
            <a:off x="91350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Ovaal 27">
            <a:extLst>
              <a:ext uri="{FF2B5EF4-FFF2-40B4-BE49-F238E27FC236}">
                <a16:creationId xmlns:a16="http://schemas.microsoft.com/office/drawing/2014/main" id="{036E3EC6-02A4-2DC3-835F-FD0AADCF70F4}"/>
              </a:ext>
            </a:extLst>
          </p:cNvPr>
          <p:cNvSpPr/>
          <p:nvPr/>
        </p:nvSpPr>
        <p:spPr>
          <a:xfrm>
            <a:off x="10710958" y="3767776"/>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Ovaal 29">
            <a:extLst>
              <a:ext uri="{FF2B5EF4-FFF2-40B4-BE49-F238E27FC236}">
                <a16:creationId xmlns:a16="http://schemas.microsoft.com/office/drawing/2014/main" id="{17B3C448-6BA2-AF90-5C43-139969EB88A8}"/>
              </a:ext>
            </a:extLst>
          </p:cNvPr>
          <p:cNvSpPr/>
          <p:nvPr/>
        </p:nvSpPr>
        <p:spPr>
          <a:xfrm>
            <a:off x="418652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F53DF09E-CF59-3D2A-F5AC-8133811DD497}"/>
              </a:ext>
            </a:extLst>
          </p:cNvPr>
          <p:cNvSpPr/>
          <p:nvPr/>
        </p:nvSpPr>
        <p:spPr>
          <a:xfrm>
            <a:off x="745954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20933039-C491-A02D-F732-4BF54816819A}"/>
              </a:ext>
            </a:extLst>
          </p:cNvPr>
          <p:cNvSpPr txBox="1"/>
          <p:nvPr/>
        </p:nvSpPr>
        <p:spPr>
          <a:xfrm>
            <a:off x="241640" y="3152260"/>
            <a:ext cx="1791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Innovatie voorop</a:t>
            </a:r>
            <a:endParaRPr lang="nl-NL" dirty="0">
              <a:solidFill>
                <a:schemeClr val="bg1"/>
              </a:solidFill>
            </a:endParaRPr>
          </a:p>
        </p:txBody>
      </p:sp>
      <p:sp>
        <p:nvSpPr>
          <p:cNvPr id="36" name="Tekstvak 35">
            <a:extLst>
              <a:ext uri="{FF2B5EF4-FFF2-40B4-BE49-F238E27FC236}">
                <a16:creationId xmlns:a16="http://schemas.microsoft.com/office/drawing/2014/main" id="{33EADC11-1E04-B68F-FF0E-FC3632AB66A7}"/>
              </a:ext>
            </a:extLst>
          </p:cNvPr>
          <p:cNvSpPr txBox="1"/>
          <p:nvPr/>
        </p:nvSpPr>
        <p:spPr>
          <a:xfrm>
            <a:off x="10060700" y="3116461"/>
            <a:ext cx="1791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Veiligheid voorop</a:t>
            </a:r>
            <a:endParaRPr lang="nl-NL" dirty="0">
              <a:solidFill>
                <a:schemeClr val="bg1"/>
              </a:solidFill>
            </a:endParaRPr>
          </a:p>
        </p:txBody>
      </p:sp>
    </p:spTree>
    <p:extLst>
      <p:ext uri="{BB962C8B-B14F-4D97-AF65-F5344CB8AC3E}">
        <p14:creationId xmlns:p14="http://schemas.microsoft.com/office/powerpoint/2010/main" val="214950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1"/>
            <a:ext cx="11026902" cy="426034"/>
          </a:xfrm>
        </p:spPr>
        <p:txBody>
          <a:bodyPr vert="horz" lIns="91440" tIns="45720" rIns="91440" bIns="45720" rtlCol="0" anchor="t">
            <a:normAutofit fontScale="92500" lnSpcReduction="20000"/>
          </a:bodyPr>
          <a:lstStyle/>
          <a:p>
            <a:r>
              <a:rPr lang="nl-NL" dirty="0">
                <a:cs typeface="Poppins"/>
              </a:rPr>
              <a:t>De Autoriteit Consument </a:t>
            </a:r>
            <a:r>
              <a:rPr lang="nl-NL">
                <a:cs typeface="Poppins"/>
              </a:rPr>
              <a:t>en Markt (</a:t>
            </a:r>
            <a:r>
              <a:rPr lang="nl-NL" dirty="0">
                <a:cs typeface="Poppins"/>
              </a:rPr>
              <a:t>ACM)</a:t>
            </a:r>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46006"/>
            <a:ext cx="7419225" cy="4278094"/>
          </a:xfrm>
          <a:prstGeom prst="rect">
            <a:avLst/>
          </a:prstGeom>
          <a:noFill/>
        </p:spPr>
        <p:txBody>
          <a:bodyPr wrap="square" lIns="91440" tIns="45720" rIns="91440" bIns="45720" rtlCol="0" anchor="t">
            <a:spAutoFit/>
          </a:bodyPr>
          <a:lstStyle/>
          <a:p>
            <a:r>
              <a:rPr lang="nl-NL" sz="1600" dirty="0">
                <a:solidFill>
                  <a:schemeClr val="bg1"/>
                </a:solidFill>
                <a:cs typeface="Poppins"/>
              </a:rPr>
              <a:t>In Nederland ziet de ACM erop toe dat er eerlijke concurrentie plaatsvindt en dat markten en consumenten goed worden beschermd.</a:t>
            </a:r>
            <a:br>
              <a:rPr lang="nl-NL" sz="1600" dirty="0">
                <a:solidFill>
                  <a:schemeClr val="bg1"/>
                </a:solidFill>
                <a:cs typeface="Poppins"/>
              </a:rPr>
            </a:br>
            <a:r>
              <a:rPr lang="nl-NL" sz="1600" dirty="0">
                <a:solidFill>
                  <a:schemeClr val="bg1"/>
                </a:solidFill>
                <a:cs typeface="Poppins"/>
              </a:rPr>
              <a:t>Zij kan regels en boetes opleggen om het gedrag van bedrijven te beïnvloeden.</a:t>
            </a:r>
          </a:p>
          <a:p>
            <a:endParaRPr lang="nl-NL" sz="1600" dirty="0">
              <a:solidFill>
                <a:schemeClr val="bg1"/>
              </a:solidFill>
              <a:cs typeface="Poppins"/>
            </a:endParaRPr>
          </a:p>
          <a:p>
            <a:r>
              <a:rPr lang="nl-NL" sz="1600" dirty="0">
                <a:solidFill>
                  <a:schemeClr val="bg1"/>
                </a:solidFill>
                <a:cs typeface="Poppins"/>
              </a:rPr>
              <a:t>Speciaal voor consumenten heeft de ACM een website waarop dagelijkse praktische zaken worden besproken en waar consumenten vragen kunnen stellen: </a:t>
            </a:r>
            <a:r>
              <a:rPr lang="nl-NL" sz="1600" dirty="0">
                <a:cs typeface="Poppins"/>
                <a:hlinkClick r:id="rId2">
                  <a:extLst>
                    <a:ext uri="{A12FA001-AC4F-418D-AE19-62706E023703}">
                      <ahyp:hlinkClr xmlns:ahyp="http://schemas.microsoft.com/office/drawing/2018/hyperlinkcolor" val="tx"/>
                    </a:ext>
                  </a:extLst>
                </a:hlinkClick>
              </a:rPr>
              <a:t>https://www.consuwijzer.nl/</a:t>
            </a:r>
            <a:endParaRPr lang="nl-NL" sz="1600" dirty="0">
              <a:cs typeface="Poppins"/>
            </a:endParaRPr>
          </a:p>
          <a:p>
            <a:endParaRPr lang="nl-NL" sz="1600" dirty="0">
              <a:cs typeface="Poppins"/>
            </a:endParaRPr>
          </a:p>
          <a:p>
            <a:r>
              <a:rPr lang="nl-NL" sz="1600" b="1" dirty="0"/>
              <a:t>Discussie:</a:t>
            </a:r>
            <a:r>
              <a:rPr lang="nl-NL" sz="1600" dirty="0"/>
              <a:t> Een soortgelijke situatie is de advertentiemarkt; Een advertentie in het ene tijdschrift of TV zender is veel duurder dan die in een ander tijdschrift of op een andere zender. Tijdschriften en zenders mogen daar wél zelf hun prijzen bepalen. </a:t>
            </a:r>
          </a:p>
          <a:p>
            <a:endParaRPr lang="nl-NL" sz="1600" dirty="0"/>
          </a:p>
          <a:p>
            <a:r>
              <a:rPr lang="nl-NL" sz="1600" dirty="0"/>
              <a:t>Vind je dat er daar ook regels voor moeten zijn? </a:t>
            </a:r>
            <a:endParaRPr lang="nl-NL" sz="1600" dirty="0">
              <a:cs typeface="Poppins"/>
            </a:endParaRPr>
          </a:p>
          <a:p>
            <a:endParaRPr lang="nl-NL" sz="1600" dirty="0">
              <a:solidFill>
                <a:schemeClr val="bg1"/>
              </a:solidFill>
              <a:cs typeface="Poppins"/>
            </a:endParaRPr>
          </a:p>
          <a:p>
            <a:endParaRPr lang="nl-NL" sz="1600" dirty="0">
              <a:solidFill>
                <a:schemeClr val="bg1"/>
              </a:solidFill>
              <a:cs typeface="Poppins"/>
            </a:endParaRPr>
          </a:p>
        </p:txBody>
      </p:sp>
      <p:pic>
        <p:nvPicPr>
          <p:cNvPr id="3" name="Afbeelding 2">
            <a:extLst>
              <a:ext uri="{FF2B5EF4-FFF2-40B4-BE49-F238E27FC236}">
                <a16:creationId xmlns:a16="http://schemas.microsoft.com/office/drawing/2014/main" id="{F2972821-07A4-80D1-0289-322895A35CC4}"/>
              </a:ext>
            </a:extLst>
          </p:cNvPr>
          <p:cNvPicPr>
            <a:picLocks noChangeAspect="1"/>
          </p:cNvPicPr>
          <p:nvPr/>
        </p:nvPicPr>
        <p:blipFill>
          <a:blip r:embed="rId3"/>
          <a:stretch>
            <a:fillRect/>
          </a:stretch>
        </p:blipFill>
        <p:spPr>
          <a:xfrm>
            <a:off x="7691982" y="2692857"/>
            <a:ext cx="2688582" cy="1528534"/>
          </a:xfrm>
          <a:prstGeom prst="rect">
            <a:avLst/>
          </a:prstGeom>
        </p:spPr>
      </p:pic>
    </p:spTree>
    <p:extLst>
      <p:ext uri="{BB962C8B-B14F-4D97-AF65-F5344CB8AC3E}">
        <p14:creationId xmlns:p14="http://schemas.microsoft.com/office/powerpoint/2010/main" val="12980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93812"/>
          </a:xfrm>
          <a:prstGeom prst="rect">
            <a:avLst/>
          </a:prstGeom>
          <a:noFill/>
        </p:spPr>
        <p:txBody>
          <a:bodyPr wrap="square" lIns="91440" tIns="45720" rIns="91440" bIns="45720" rtlCol="0" anchor="t">
            <a:spAutoFit/>
          </a:bodyPr>
          <a:lstStyle/>
          <a:p>
            <a:r>
              <a:rPr lang="nl-NL" sz="1300" dirty="0">
                <a:solidFill>
                  <a:srgbClr val="030202"/>
                </a:solidFill>
                <a:latin typeface="Poppins"/>
                <a:ea typeface="+mn-lt"/>
                <a:cs typeface="+mn-lt"/>
              </a:rPr>
              <a:t>Hey allemaal,</a:t>
            </a:r>
          </a:p>
          <a:p>
            <a:endParaRPr lang="nl-NL" sz="1300" dirty="0">
              <a:solidFill>
                <a:srgbClr val="030202"/>
              </a:solidFill>
              <a:latin typeface="Poppins"/>
              <a:ea typeface="+mn-lt"/>
              <a:cs typeface="+mn-lt"/>
            </a:endParaRPr>
          </a:p>
          <a:p>
            <a:r>
              <a:rPr lang="nl-NL" sz="1300" dirty="0">
                <a:solidFill>
                  <a:srgbClr val="030202"/>
                </a:solidFill>
                <a:latin typeface="Poppins"/>
                <a:cs typeface="Poppins"/>
              </a:rPr>
              <a:t>Om maar gelijk met de deur in huis te vallen; </a:t>
            </a:r>
            <a:r>
              <a:rPr lang="nl-NL" sz="1300" b="0" i="0" dirty="0">
                <a:solidFill>
                  <a:srgbClr val="030202"/>
                </a:solidFill>
                <a:effectLst/>
                <a:latin typeface="Poppins"/>
                <a:cs typeface="Poppins"/>
              </a:rPr>
              <a:t>ik mag voor het eerst een eigen mobiele telefoon uitkiezen! Ik had al een oude van mijn ouders, maar nu mag ik er zelf één uitzoeken. Ik ging op onderzoek uit, maar jeetje</a:t>
            </a:r>
            <a:r>
              <a:rPr lang="nl-NL" sz="1300" dirty="0">
                <a:solidFill>
                  <a:srgbClr val="030202"/>
                </a:solidFill>
                <a:latin typeface="Poppins"/>
                <a:cs typeface="Poppins"/>
              </a:rPr>
              <a:t>, </a:t>
            </a:r>
            <a:r>
              <a:rPr lang="nl-NL" sz="1300" b="0" i="0" dirty="0">
                <a:solidFill>
                  <a:srgbClr val="030202"/>
                </a:solidFill>
                <a:effectLst/>
                <a:latin typeface="Poppins"/>
                <a:cs typeface="Poppins"/>
              </a:rPr>
              <a:t>wat zijn er veel keuzes. Veel mensen gebruiken een iPhone, maar die vind ik </a:t>
            </a:r>
            <a:r>
              <a:rPr lang="nl-NL" sz="1300" dirty="0">
                <a:solidFill>
                  <a:srgbClr val="030202"/>
                </a:solidFill>
                <a:latin typeface="Poppins"/>
                <a:cs typeface="Poppins"/>
              </a:rPr>
              <a:t>heel </a:t>
            </a:r>
            <a:r>
              <a:rPr lang="nl-NL" sz="1300" b="0" i="0" dirty="0">
                <a:solidFill>
                  <a:srgbClr val="030202"/>
                </a:solidFill>
                <a:effectLst/>
                <a:latin typeface="Poppins"/>
                <a:cs typeface="Poppins"/>
              </a:rPr>
              <a:t>duur, dus ik ga toch nog even verder zoeken. </a:t>
            </a:r>
            <a:r>
              <a:rPr lang="nl-NL" sz="1300" dirty="0">
                <a:solidFill>
                  <a:srgbClr val="030202"/>
                </a:solidFill>
                <a:latin typeface="Poppins"/>
                <a:cs typeface="Poppins"/>
              </a:rPr>
              <a:t>Ik wil graag een telefoon met minstens 256 gigabyte opslagcapaciteit, want ik maak veel foto’s en filmpjes met mijn telefoon. Bij Samsung en Motorola hebben ze telefoons tussen de 200 en 250 euro met veel geheugen en een redelijke camera. </a:t>
            </a:r>
          </a:p>
          <a:p>
            <a:br>
              <a:rPr lang="nl-NL" sz="1300" b="0" i="0" dirty="0">
                <a:solidFill>
                  <a:srgbClr val="030202"/>
                </a:solidFill>
                <a:effectLst/>
                <a:latin typeface="Poppins"/>
              </a:rPr>
            </a:br>
            <a:r>
              <a:rPr lang="nl-NL" sz="1300" b="0" i="0" dirty="0">
                <a:solidFill>
                  <a:srgbClr val="030202"/>
                </a:solidFill>
                <a:effectLst/>
                <a:latin typeface="Poppins"/>
                <a:cs typeface="Poppins"/>
              </a:rPr>
              <a:t>Mijn moeder heeft op de website van de Consumentenbond gekeken en daar vinden ze de </a:t>
            </a:r>
            <a:r>
              <a:rPr lang="nl-NL" sz="1300" dirty="0">
                <a:solidFill>
                  <a:srgbClr val="030202"/>
                </a:solidFill>
                <a:latin typeface="Poppins"/>
                <a:cs typeface="Poppins"/>
              </a:rPr>
              <a:t>Samsung Galaxy A54 de beste koop voor 332 euro, maar dan moet ik van mijn ouders zelf nog 82 euro bijleggen. Ik zal eens kijken of ik komende vakantie nog ergens een bijbaantje kan doen, want ik heb nog maar 55 euro in mijn spaarpot. Een nieuwe iPhone gaat het dus helemaal niet worden, want de goedkoopste iPhone 15 kost meer dan 800 euro!</a:t>
            </a:r>
          </a:p>
          <a:p>
            <a:endParaRPr lang="nl-NL" sz="1300" b="0" i="0" dirty="0">
              <a:solidFill>
                <a:srgbClr val="030202"/>
              </a:solidFill>
              <a:effectLst/>
              <a:latin typeface="Poppins"/>
              <a:cs typeface="Arial" panose="020B0604020202020204" pitchFamily="34" charset="0"/>
            </a:endParaRPr>
          </a:p>
          <a:p>
            <a:r>
              <a:rPr lang="nl-NL" sz="1300" dirty="0">
                <a:solidFill>
                  <a:srgbClr val="030202"/>
                </a:solidFill>
                <a:latin typeface="Poppins"/>
                <a:cs typeface="Arial"/>
              </a:rPr>
              <a:t>Ik las deze week trouwens een bericht over het bedrijf Apple, die de iPhone heeft uitgebracht.</a:t>
            </a:r>
          </a:p>
          <a:p>
            <a:r>
              <a:rPr lang="nl-NL" sz="1300" dirty="0">
                <a:solidFill>
                  <a:srgbClr val="030202"/>
                </a:solidFill>
                <a:latin typeface="Poppins"/>
                <a:cs typeface="Arial"/>
              </a:rPr>
              <a:t>Ze worden aangeklaagd door de Amerikaanse overheid, omdat ze teveel macht hebben op de markt voor telefoons. Dat vind ik best wel raar. Die Amerikanen zijn allemaal een beetje ‘</a:t>
            </a:r>
            <a:r>
              <a:rPr lang="nl-NL" sz="1300" dirty="0" err="1">
                <a:solidFill>
                  <a:srgbClr val="030202"/>
                </a:solidFill>
                <a:latin typeface="Poppins"/>
                <a:cs typeface="Arial"/>
              </a:rPr>
              <a:t>weird</a:t>
            </a:r>
            <a:r>
              <a:rPr lang="nl-NL" sz="1300" dirty="0">
                <a:solidFill>
                  <a:srgbClr val="030202"/>
                </a:solidFill>
                <a:latin typeface="Poppins"/>
                <a:cs typeface="Arial"/>
              </a:rPr>
              <a:t>’, maar moet je een bedrijf aanklagen omdat iedereen hun telefoon wil hebben? Moeten ze dan slechtere mobieltjes gaan maken, ofzo? Waarschijnlijk begrijp ik het verkeerd, want de overheid zal Apple niet zomaar aanklagen.</a:t>
            </a:r>
          </a:p>
          <a:p>
            <a:br>
              <a:rPr lang="nl-NL" sz="1300" dirty="0">
                <a:latin typeface="Poppins"/>
                <a:cs typeface="Arial" panose="020B0604020202020204" pitchFamily="34" charset="0"/>
              </a:rPr>
            </a:br>
            <a:r>
              <a:rPr lang="nl-NL" sz="1300" b="0" i="0" dirty="0">
                <a:solidFill>
                  <a:srgbClr val="030202"/>
                </a:solidFill>
                <a:effectLst/>
                <a:latin typeface="Poppins"/>
                <a:cs typeface="Arial"/>
              </a:rPr>
              <a:t>Ik ben </a:t>
            </a:r>
            <a:r>
              <a:rPr lang="nl-NL" sz="1300" dirty="0">
                <a:solidFill>
                  <a:srgbClr val="030202"/>
                </a:solidFill>
                <a:latin typeface="Poppins"/>
                <a:cs typeface="Arial"/>
              </a:rPr>
              <a:t>heel </a:t>
            </a:r>
            <a:r>
              <a:rPr lang="nl-NL" sz="1300" b="0" i="0" dirty="0">
                <a:solidFill>
                  <a:srgbClr val="030202"/>
                </a:solidFill>
                <a:effectLst/>
                <a:latin typeface="Poppins"/>
                <a:cs typeface="Arial"/>
              </a:rPr>
              <a:t>benieuwd welke telefoon jullie hebben. In mijn klas valt het best mee hoeveel </a:t>
            </a:r>
            <a:r>
              <a:rPr lang="nl-NL" sz="1300" b="0" i="0" dirty="0" err="1">
                <a:solidFill>
                  <a:srgbClr val="030202"/>
                </a:solidFill>
                <a:effectLst/>
                <a:latin typeface="Poppins"/>
                <a:cs typeface="Arial"/>
              </a:rPr>
              <a:t>iPhones</a:t>
            </a:r>
            <a:r>
              <a:rPr lang="nl-NL" sz="1300" b="0" i="0" dirty="0">
                <a:solidFill>
                  <a:srgbClr val="030202"/>
                </a:solidFill>
                <a:effectLst/>
                <a:latin typeface="Poppins"/>
                <a:cs typeface="Arial"/>
              </a:rPr>
              <a:t> er zijn. Hoe zit dat jullie in de klas?</a:t>
            </a:r>
            <a:endParaRPr lang="nl-NL" sz="1300" dirty="0">
              <a:solidFill>
                <a:srgbClr val="030202"/>
              </a:solidFill>
              <a:latin typeface="Poppins"/>
              <a:ea typeface="+mn-lt"/>
              <a:cs typeface="Arial"/>
            </a:endParaRP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1" y="169843"/>
            <a:ext cx="11204317" cy="9236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VS klaagt Apple aan voor monopolie met iPhone op telefoonmarkt.</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923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200" dirty="0">
                <a:solidFill>
                  <a:srgbClr val="1E1F20"/>
                </a:solidFill>
                <a:ea typeface="+mn-lt"/>
                <a:cs typeface="+mn-lt"/>
              </a:rPr>
              <a:t>Het Amerikaanse ministerie van Justitie claimt dat Apple een illegaal monopolie op de telefoonmarkt in stand houdt. Het bedrijf zou zijn macht misbruiken om klanten vast te houden en concurrenten te benadelen.</a:t>
            </a:r>
            <a:endParaRPr lang="nl-NL" sz="1200" dirty="0">
              <a:ea typeface="+mn-lt"/>
              <a:cs typeface="+mn-lt"/>
            </a:endParaRPr>
          </a:p>
          <a:p>
            <a:pPr>
              <a:lnSpc>
                <a:spcPct val="150000"/>
              </a:lnSpc>
              <a:spcBef>
                <a:spcPts val="1000"/>
              </a:spcBef>
            </a:pPr>
            <a:r>
              <a:rPr lang="nl-NL" sz="1200" dirty="0">
                <a:solidFill>
                  <a:srgbClr val="1E1F20"/>
                </a:solidFill>
                <a:ea typeface="+mn-lt"/>
                <a:cs typeface="+mn-lt"/>
              </a:rPr>
              <a:t>"Consumenten zouden geen hogere prijzen moeten betalen omdat bedrijven de regels overtreden", zegt openbaar aanklager </a:t>
            </a:r>
            <a:r>
              <a:rPr lang="nl-NL" sz="1200" dirty="0" err="1">
                <a:solidFill>
                  <a:srgbClr val="1E1F20"/>
                </a:solidFill>
                <a:ea typeface="+mn-lt"/>
                <a:cs typeface="+mn-lt"/>
              </a:rPr>
              <a:t>Merrick</a:t>
            </a:r>
            <a:r>
              <a:rPr lang="nl-NL" sz="1200" dirty="0">
                <a:solidFill>
                  <a:srgbClr val="1E1F20"/>
                </a:solidFill>
                <a:ea typeface="+mn-lt"/>
                <a:cs typeface="+mn-lt"/>
              </a:rPr>
              <a:t> Garland. "Als we Apple zijn gang laten gaan, versterkt het bedrijf zijn </a:t>
            </a:r>
            <a:r>
              <a:rPr lang="nl-NL" sz="1200" dirty="0" err="1">
                <a:solidFill>
                  <a:srgbClr val="1E1F20"/>
                </a:solidFill>
                <a:cs typeface="Poppins"/>
              </a:rPr>
              <a:t>monopoliepositie</a:t>
            </a:r>
            <a:r>
              <a:rPr lang="nl-NL" sz="1200" dirty="0">
                <a:solidFill>
                  <a:srgbClr val="1E1F20"/>
                </a:solidFill>
                <a:cs typeface="Poppins"/>
              </a:rPr>
              <a:t> alleen maar</a:t>
            </a:r>
            <a:r>
              <a:rPr lang="nl-NL" sz="1200" dirty="0">
                <a:solidFill>
                  <a:srgbClr val="1E1F20"/>
                </a:solidFill>
                <a:ea typeface="+mn-lt"/>
                <a:cs typeface="+mn-lt"/>
              </a:rPr>
              <a:t>."</a:t>
            </a:r>
          </a:p>
          <a:p>
            <a:pPr>
              <a:lnSpc>
                <a:spcPct val="150000"/>
              </a:lnSpc>
              <a:spcBef>
                <a:spcPts val="1000"/>
              </a:spcBef>
            </a:pPr>
            <a:r>
              <a:rPr lang="nl-NL" sz="1200" dirty="0">
                <a:solidFill>
                  <a:srgbClr val="1E1F20"/>
                </a:solidFill>
                <a:cs typeface="Poppins"/>
              </a:rPr>
              <a:t>Het nieuwsartikel vertelt ons dat Apple de systemen voor apps op </a:t>
            </a:r>
            <a:r>
              <a:rPr lang="nl-NL" sz="1200" dirty="0" err="1">
                <a:solidFill>
                  <a:srgbClr val="1E1F20"/>
                </a:solidFill>
                <a:cs typeface="Poppins"/>
              </a:rPr>
              <a:t>iPhones</a:t>
            </a:r>
            <a:r>
              <a:rPr lang="nl-NL" sz="1200" dirty="0">
                <a:solidFill>
                  <a:srgbClr val="1E1F20"/>
                </a:solidFill>
                <a:cs typeface="Poppins"/>
              </a:rPr>
              <a:t> moeilijk toegankelijk maakt voor andere bedrijven, waardoor die bedrijven niet onder dezelfde voorwaarden mee kunnen doen. Hierdoor wordt het gebruik van een iPhone onnodig duur, vindt de overheid van de Verenigde Staten.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NU.nl</a:t>
            </a:r>
            <a:endParaRPr lang="nl-NL" sz="1200" i="1" dirty="0">
              <a:solidFill>
                <a:srgbClr val="000000"/>
              </a:solidFill>
            </a:endParaRPr>
          </a:p>
          <a:p>
            <a:pPr>
              <a:spcBef>
                <a:spcPts val="0"/>
              </a:spcBef>
            </a:pPr>
            <a:r>
              <a:rPr lang="nl-NL" sz="1200" dirty="0">
                <a:solidFill>
                  <a:srgbClr val="000000"/>
                </a:solidFill>
                <a:ea typeface="+mn-lt"/>
                <a:cs typeface="+mn-lt"/>
                <a:hlinkClick r:id="rId2"/>
              </a:rPr>
              <a:t>https://www.nu.nl/tech/6306098/vs-klaagt-apple-aan-voor-monopolie-met-iphone-op-telefoonmarkt.html</a:t>
            </a:r>
            <a:endParaRPr lang="nl-NL"/>
          </a:p>
        </p:txBody>
      </p:sp>
      <p:pic>
        <p:nvPicPr>
          <p:cNvPr id="4" name="Afbeelding 3" descr="Afbeelding met Games, Zaalspellen en zaalsporten, Bordspel, schermopname&#10;&#10;Automatisch gegenereerde beschrijving">
            <a:extLst>
              <a:ext uri="{FF2B5EF4-FFF2-40B4-BE49-F238E27FC236}">
                <a16:creationId xmlns:a16="http://schemas.microsoft.com/office/drawing/2014/main" id="{D210CC27-EE57-4D75-39D7-3A3F692FA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078" y="2403980"/>
            <a:ext cx="3360556" cy="3360556"/>
          </a:xfrm>
          <a:prstGeom prst="rect">
            <a:avLst/>
          </a:prstGeom>
        </p:spPr>
      </p:pic>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vind jij? (1/4)</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499" y="942974"/>
            <a:ext cx="4822487"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cs typeface="Poppins"/>
              </a:rPr>
              <a:t>Apple is het niet eens met de aanklacht:</a:t>
            </a:r>
          </a:p>
          <a:p>
            <a:pPr lvl="1"/>
            <a:br>
              <a:rPr lang="nl-NL" sz="1200" dirty="0">
                <a:cs typeface="Poppins"/>
              </a:rPr>
            </a:br>
            <a:r>
              <a:rPr lang="nl-NL" sz="1200" i="1" dirty="0">
                <a:solidFill>
                  <a:schemeClr val="bg2">
                    <a:lumMod val="10000"/>
                  </a:schemeClr>
                </a:solidFill>
                <a:cs typeface="Poppins"/>
              </a:rPr>
              <a:t>“Bij Apple innoveren we elke dag om technologie te maken waar mensen van houden. We ontwerpen producten die naadloos op elkaar aansluiten, die de privacy en veiligheid van mensen beschermen en die onze gebruikers een magische ervaring bieden. Deze rechtszaak vormt een bedreiging voor wie we zijn en voor de principes die de producten van Apple onderscheiden in een sterk concurrerende markt.”</a:t>
            </a:r>
          </a:p>
          <a:p>
            <a:br>
              <a:rPr lang="nl-NL" sz="1200" dirty="0">
                <a:cs typeface="Poppins"/>
              </a:rPr>
            </a:br>
            <a:r>
              <a:rPr lang="nl-NL" sz="1200" dirty="0">
                <a:solidFill>
                  <a:schemeClr val="bg2">
                    <a:lumMod val="10000"/>
                  </a:schemeClr>
                </a:solidFill>
                <a:cs typeface="Poppins"/>
              </a:rPr>
              <a:t>Apple zegt dus dat ze nu eenmaal hogere kosten heeft, omdat ze hele goede producten maakt die heel veilig zijn en gewoon goed werken. </a:t>
            </a:r>
            <a:br>
              <a:rPr lang="nl-NL" sz="1200" dirty="0">
                <a:cs typeface="Poppins"/>
              </a:rPr>
            </a:br>
            <a:endParaRPr lang="nl-NL" sz="1200" dirty="0">
              <a:solidFill>
                <a:schemeClr val="bg2">
                  <a:lumMod val="10000"/>
                </a:schemeClr>
              </a:solidFill>
              <a:cs typeface="Poppins"/>
            </a:endParaRPr>
          </a:p>
          <a:p>
            <a:r>
              <a:rPr lang="nl-NL" sz="1200" dirty="0">
                <a:solidFill>
                  <a:schemeClr val="bg2">
                    <a:lumMod val="10000"/>
                  </a:schemeClr>
                </a:solidFill>
                <a:cs typeface="Poppins"/>
              </a:rPr>
              <a:t>Alles wat je in de appstores vindt kun je zien als media. Ze beïnvloeden bijvoorbeeld jouw gedrag of mogelijkheden tot informatie.</a:t>
            </a:r>
          </a:p>
          <a:p>
            <a:br>
              <a:rPr lang="nl-NL" sz="1200" u="sng" dirty="0">
                <a:solidFill>
                  <a:schemeClr val="bg2">
                    <a:lumMod val="10000"/>
                  </a:schemeClr>
                </a:solidFill>
                <a:cs typeface="Poppins"/>
              </a:rPr>
            </a:br>
            <a:r>
              <a:rPr lang="nl-NL" sz="1200" b="1" dirty="0">
                <a:solidFill>
                  <a:schemeClr val="bg1"/>
                </a:solidFill>
                <a:cs typeface="Poppins"/>
              </a:rPr>
              <a:t>Opdracht</a:t>
            </a:r>
            <a:endParaRPr lang="nl-NL" sz="1200" u="sng" dirty="0">
              <a:solidFill>
                <a:schemeClr val="bg2">
                  <a:lumMod val="10000"/>
                </a:schemeClr>
              </a:solidFill>
              <a:cs typeface="Poppins"/>
            </a:endParaRPr>
          </a:p>
          <a:p>
            <a:r>
              <a:rPr lang="nl-NL" sz="1200" dirty="0">
                <a:solidFill>
                  <a:schemeClr val="bg2">
                    <a:lumMod val="10000"/>
                  </a:schemeClr>
                </a:solidFill>
                <a:cs typeface="Poppins"/>
              </a:rPr>
              <a:t>Wat vind jij? </a:t>
            </a:r>
            <a:br>
              <a:rPr lang="nl-NL" sz="1200" dirty="0">
                <a:solidFill>
                  <a:schemeClr val="bg2">
                    <a:lumMod val="10000"/>
                  </a:schemeClr>
                </a:solidFill>
                <a:cs typeface="Poppins"/>
              </a:rPr>
            </a:br>
            <a:r>
              <a:rPr lang="nl-NL" sz="1200" dirty="0">
                <a:solidFill>
                  <a:schemeClr val="bg2">
                    <a:lumMod val="10000"/>
                  </a:schemeClr>
                </a:solidFill>
                <a:cs typeface="Poppins"/>
              </a:rPr>
              <a:t>Heeft Apple teveel macht en moet de overheid ingrijpen?</a:t>
            </a:r>
          </a:p>
          <a:p>
            <a:br>
              <a:rPr lang="nl-NL" sz="1200" dirty="0">
                <a:cs typeface="Poppins"/>
              </a:rPr>
            </a:br>
            <a:r>
              <a:rPr lang="nl-NL" sz="1200" dirty="0">
                <a:solidFill>
                  <a:schemeClr val="bg2">
                    <a:lumMod val="10000"/>
                  </a:schemeClr>
                </a:solidFill>
                <a:cs typeface="Poppins"/>
              </a:rPr>
              <a:t>Lees de stellingen op de volgende dia's en bepaal met de </a:t>
            </a:r>
            <a:r>
              <a:rPr lang="nl-NL" sz="1200" dirty="0" err="1">
                <a:solidFill>
                  <a:schemeClr val="bg2">
                    <a:lumMod val="10000"/>
                  </a:schemeClr>
                </a:solidFill>
                <a:cs typeface="Poppins"/>
              </a:rPr>
              <a:t>meninglijn</a:t>
            </a:r>
            <a:r>
              <a:rPr lang="nl-NL" sz="1200" dirty="0">
                <a:solidFill>
                  <a:schemeClr val="bg2">
                    <a:lumMod val="10000"/>
                  </a:schemeClr>
                </a:solidFill>
                <a:cs typeface="Poppins"/>
              </a:rPr>
              <a:t> wat jullie klas vindt.</a:t>
            </a:r>
          </a:p>
          <a:p>
            <a:endParaRPr lang="nl-NL" sz="1200" dirty="0">
              <a:solidFill>
                <a:schemeClr val="bg2">
                  <a:lumMod val="10000"/>
                </a:schemeClr>
              </a:solidFill>
              <a:cs typeface="Poppins"/>
            </a:endParaRPr>
          </a:p>
        </p:txBody>
      </p:sp>
      <p:pic>
        <p:nvPicPr>
          <p:cNvPr id="11" name="Tijdelijke aanduiding voor afbeelding 10" descr="California has issued a warning about the dangers of cell phone ...">
            <a:extLst>
              <a:ext uri="{FF2B5EF4-FFF2-40B4-BE49-F238E27FC236}">
                <a16:creationId xmlns:a16="http://schemas.microsoft.com/office/drawing/2014/main" id="{2FE039B4-F2F2-7CE5-AD3D-224BF0362B71}"/>
              </a:ext>
            </a:extLst>
          </p:cNvPr>
          <p:cNvPicPr>
            <a:picLocks noGrp="1" noChangeAspect="1"/>
          </p:cNvPicPr>
          <p:nvPr>
            <p:ph type="pic" sz="quarter" idx="12"/>
          </p:nvPr>
        </p:nvPicPr>
        <p:blipFill>
          <a:blip r:embed="rId2"/>
          <a:srcRect t="4292" b="4292"/>
          <a:stretch/>
        </p:blipFill>
        <p:spPr/>
      </p:pic>
    </p:spTree>
    <p:extLst>
      <p:ext uri="{BB962C8B-B14F-4D97-AF65-F5344CB8AC3E}">
        <p14:creationId xmlns:p14="http://schemas.microsoft.com/office/powerpoint/2010/main" val="327511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65697"/>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vind jij? Apple </a:t>
            </a:r>
            <a:r>
              <a:rPr lang="nl-NL" dirty="0" err="1">
                <a:cs typeface="Poppins"/>
              </a:rPr>
              <a:t>vs</a:t>
            </a:r>
            <a:r>
              <a:rPr lang="nl-NL" dirty="0">
                <a:cs typeface="Poppins"/>
              </a:rPr>
              <a:t> </a:t>
            </a:r>
            <a:r>
              <a:rPr lang="nl-NL" dirty="0" err="1">
                <a:cs typeface="Poppins"/>
              </a:rPr>
              <a:t>Fortnite</a:t>
            </a:r>
            <a:r>
              <a:rPr lang="nl-NL" dirty="0">
                <a:cs typeface="Poppins"/>
              </a:rPr>
              <a:t> (2/4)</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Op alle aankopen binnen de Apple App Store rekent Apple kosten door aan de maker van de app. Dit kost een maker erg veel geld, in andere appstores zoals bijvoorbeeld de Google Play Store zijn deze tarieven veel lager of kost het niks.</a:t>
            </a:r>
          </a:p>
          <a:p>
            <a:endParaRPr lang="nl-NL" sz="1300" dirty="0">
              <a:solidFill>
                <a:schemeClr val="bg2">
                  <a:lumMod val="10000"/>
                </a:schemeClr>
              </a:solidFill>
              <a:cs typeface="Poppins"/>
            </a:endParaRPr>
          </a:p>
          <a:p>
            <a:r>
              <a:rPr lang="nl-NL" sz="1300" dirty="0">
                <a:solidFill>
                  <a:schemeClr val="bg2">
                    <a:lumMod val="10000"/>
                  </a:schemeClr>
                </a:solidFill>
                <a:cs typeface="Poppins"/>
              </a:rPr>
              <a:t>De makers van het populaire spel </a:t>
            </a:r>
            <a:r>
              <a:rPr lang="nl-NL" sz="1300" dirty="0" err="1">
                <a:solidFill>
                  <a:schemeClr val="bg2">
                    <a:lumMod val="10000"/>
                  </a:schemeClr>
                </a:solidFill>
                <a:cs typeface="Poppins"/>
              </a:rPr>
              <a:t>Fortnite</a:t>
            </a:r>
            <a:r>
              <a:rPr lang="nl-NL" sz="1300" dirty="0">
                <a:solidFill>
                  <a:schemeClr val="bg2">
                    <a:lumMod val="10000"/>
                  </a:schemeClr>
                </a:solidFill>
                <a:cs typeface="Poppins"/>
              </a:rPr>
              <a:t>, </a:t>
            </a:r>
            <a:r>
              <a:rPr lang="nl-NL" sz="1300" dirty="0" err="1">
                <a:solidFill>
                  <a:schemeClr val="bg2">
                    <a:lumMod val="10000"/>
                  </a:schemeClr>
                </a:solidFill>
                <a:cs typeface="Poppins"/>
              </a:rPr>
              <a:t>Epic</a:t>
            </a:r>
            <a:r>
              <a:rPr lang="nl-NL" sz="1300" dirty="0">
                <a:solidFill>
                  <a:schemeClr val="bg2">
                    <a:lumMod val="10000"/>
                  </a:schemeClr>
                </a:solidFill>
                <a:cs typeface="Poppins"/>
              </a:rPr>
              <a:t> Games, vonden dit niet eerlijk. Ze moesten van elke aankoop binnen het spel 30% afstaan aan Apple. </a:t>
            </a:r>
            <a:r>
              <a:rPr lang="nl-NL" sz="1300" dirty="0" err="1">
                <a:solidFill>
                  <a:schemeClr val="bg2">
                    <a:lumMod val="10000"/>
                  </a:schemeClr>
                </a:solidFill>
                <a:cs typeface="Poppins"/>
              </a:rPr>
              <a:t>Epic</a:t>
            </a:r>
            <a:r>
              <a:rPr lang="nl-NL" sz="1300" dirty="0">
                <a:solidFill>
                  <a:schemeClr val="bg2">
                    <a:lumMod val="10000"/>
                  </a:schemeClr>
                </a:solidFill>
                <a:cs typeface="Poppins"/>
              </a:rPr>
              <a:t> Games vond dit onterecht en daarom hebben ze Apple aangeklaagd.</a:t>
            </a:r>
          </a:p>
          <a:p>
            <a:endParaRPr lang="nl-NL" sz="1300" dirty="0">
              <a:solidFill>
                <a:schemeClr val="bg2">
                  <a:lumMod val="10000"/>
                </a:schemeClr>
              </a:solidFill>
              <a:cs typeface="Poppins"/>
            </a:endParaRPr>
          </a:p>
          <a:p>
            <a:r>
              <a:rPr lang="nl-NL" sz="1300" dirty="0">
                <a:solidFill>
                  <a:schemeClr val="bg2">
                    <a:lumMod val="10000"/>
                  </a:schemeClr>
                </a:solidFill>
                <a:cs typeface="Poppins"/>
              </a:rPr>
              <a:t>Het verweer van Apple:</a:t>
            </a:r>
            <a:br>
              <a:rPr lang="nl-NL" sz="1300" dirty="0">
                <a:solidFill>
                  <a:schemeClr val="bg2">
                    <a:lumMod val="10000"/>
                  </a:schemeClr>
                </a:solidFill>
                <a:cs typeface="Poppins"/>
              </a:rPr>
            </a:br>
            <a:endParaRPr lang="nl-NL" sz="1300" dirty="0">
              <a:solidFill>
                <a:schemeClr val="bg2">
                  <a:lumMod val="10000"/>
                </a:schemeClr>
              </a:solidFill>
              <a:cs typeface="Poppins"/>
            </a:endParaRPr>
          </a:p>
          <a:p>
            <a:pPr>
              <a:tabLst>
                <a:tab pos="447675" algn="l"/>
              </a:tabLst>
            </a:pPr>
            <a:r>
              <a:rPr lang="nl-NL" sz="1300" dirty="0">
                <a:solidFill>
                  <a:schemeClr val="bg2">
                    <a:lumMod val="10000"/>
                  </a:schemeClr>
                </a:solidFill>
                <a:cs typeface="Poppins"/>
              </a:rPr>
              <a:t>	</a:t>
            </a:r>
            <a:r>
              <a:rPr lang="nl-NL" sz="1300" i="1" dirty="0">
                <a:solidFill>
                  <a:schemeClr val="bg2">
                    <a:lumMod val="10000"/>
                  </a:schemeClr>
                </a:solidFill>
                <a:cs typeface="Poppins"/>
              </a:rPr>
              <a:t>“</a:t>
            </a:r>
            <a:r>
              <a:rPr lang="nl-NL" sz="1300" i="1" dirty="0" err="1">
                <a:solidFill>
                  <a:schemeClr val="bg2">
                    <a:lumMod val="10000"/>
                  </a:schemeClr>
                </a:solidFill>
                <a:cs typeface="Poppins"/>
              </a:rPr>
              <a:t>Epic</a:t>
            </a:r>
            <a:r>
              <a:rPr lang="nl-NL" sz="1300" i="1" dirty="0">
                <a:solidFill>
                  <a:schemeClr val="bg2">
                    <a:lumMod val="10000"/>
                  </a:schemeClr>
                </a:solidFill>
                <a:cs typeface="Poppins"/>
              </a:rPr>
              <a:t> mag zelf bepalen of ze hun games op ons 	platform willen plaatsen. Om onze klanten een 	veilig, gebruiksvriendelijk en werkend platform te 	bieden rekenen wij kosten door aan de bedrijven 	die via ons platform geld willen verdienen aan 	gebruikers.”</a:t>
            </a:r>
          </a:p>
          <a:p>
            <a:pPr>
              <a:tabLst>
                <a:tab pos="447675" algn="l"/>
              </a:tabLst>
            </a:pPr>
            <a:endParaRPr lang="nl-NL" sz="1300" dirty="0">
              <a:solidFill>
                <a:schemeClr val="bg2">
                  <a:lumMod val="10000"/>
                </a:schemeClr>
              </a:solidFill>
              <a:cs typeface="Poppins"/>
            </a:endParaRPr>
          </a:p>
          <a:p>
            <a:r>
              <a:rPr lang="nl-NL" sz="1300" dirty="0">
                <a:solidFill>
                  <a:schemeClr val="bg2">
                    <a:lumMod val="10000"/>
                  </a:schemeClr>
                </a:solidFill>
                <a:cs typeface="Poppins"/>
              </a:rPr>
              <a:t>Wat vind jij? </a:t>
            </a:r>
            <a:br>
              <a:rPr lang="nl-NL" sz="1300" dirty="0">
                <a:solidFill>
                  <a:schemeClr val="bg2">
                    <a:lumMod val="10000"/>
                  </a:schemeClr>
                </a:solidFill>
                <a:cs typeface="Poppins"/>
              </a:rPr>
            </a:br>
            <a:r>
              <a:rPr lang="nl-NL" sz="1300" dirty="0">
                <a:solidFill>
                  <a:schemeClr val="bg2">
                    <a:lumMod val="10000"/>
                  </a:schemeClr>
                </a:solidFill>
                <a:cs typeface="Poppins"/>
              </a:rPr>
              <a:t>Bepaal jouw mening met behulp van de </a:t>
            </a:r>
            <a:r>
              <a:rPr lang="nl-NL" sz="1300" dirty="0" err="1">
                <a:solidFill>
                  <a:schemeClr val="bg2">
                    <a:lumMod val="10000"/>
                  </a:schemeClr>
                </a:solidFill>
                <a:cs typeface="Poppins"/>
              </a:rPr>
              <a:t>meninglijn</a:t>
            </a:r>
            <a:r>
              <a:rPr lang="nl-NL" sz="1300" dirty="0">
                <a:solidFill>
                  <a:schemeClr val="bg2">
                    <a:lumMod val="10000"/>
                  </a:schemeClr>
                </a:solidFill>
                <a:cs typeface="Poppins"/>
              </a:rPr>
              <a:t> op de volgende dia.</a:t>
            </a:r>
          </a:p>
        </p:txBody>
      </p:sp>
      <p:pic>
        <p:nvPicPr>
          <p:cNvPr id="7" name="Tijdelijke aanduiding voor afbeelding 6" descr="Sky Free Stock Photo - Public Domain Pictures">
            <a:extLst>
              <a:ext uri="{FF2B5EF4-FFF2-40B4-BE49-F238E27FC236}">
                <a16:creationId xmlns:a16="http://schemas.microsoft.com/office/drawing/2014/main" id="{0EA4C278-ED60-774D-70A1-5CCA0E5748EB}"/>
              </a:ext>
            </a:extLst>
          </p:cNvPr>
          <p:cNvPicPr>
            <a:picLocks noGrp="1" noChangeAspect="1"/>
          </p:cNvPicPr>
          <p:nvPr>
            <p:ph type="pic" sz="quarter" idx="12"/>
          </p:nvPr>
        </p:nvPicPr>
        <p:blipFill>
          <a:blip r:embed="rId3"/>
          <a:srcRect l="1742" r="1742"/>
          <a:stretch/>
        </p:blipFill>
        <p:spPr/>
      </p:pic>
      <p:pic>
        <p:nvPicPr>
          <p:cNvPr id="5" name="Onlinemedia 1" title="Fortnite is niet meer te downloaden op je smartphone">
            <a:hlinkClick r:id="" action="ppaction://media"/>
            <a:extLst>
              <a:ext uri="{FF2B5EF4-FFF2-40B4-BE49-F238E27FC236}">
                <a16:creationId xmlns:a16="http://schemas.microsoft.com/office/drawing/2014/main" id="{3A9D4A7D-9A77-9DF6-BCD7-A084ABB2E8DC}"/>
              </a:ext>
            </a:extLst>
          </p:cNvPr>
          <p:cNvPicPr>
            <a:picLocks noRot="1" noChangeAspect="1"/>
          </p:cNvPicPr>
          <p:nvPr>
            <a:videoFile r:link="rId1"/>
          </p:nvPr>
        </p:nvPicPr>
        <p:blipFill>
          <a:blip r:embed="rId4"/>
          <a:stretch>
            <a:fillRect/>
          </a:stretch>
        </p:blipFill>
        <p:spPr>
          <a:xfrm>
            <a:off x="6244905" y="1491089"/>
            <a:ext cx="5791200" cy="3272036"/>
          </a:xfrm>
          <a:prstGeom prst="rect">
            <a:avLst/>
          </a:prstGeom>
        </p:spPr>
      </p:pic>
    </p:spTree>
    <p:extLst>
      <p:ext uri="{BB962C8B-B14F-4D97-AF65-F5344CB8AC3E}">
        <p14:creationId xmlns:p14="http://schemas.microsoft.com/office/powerpoint/2010/main" val="78135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52673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Meninglijn</a:t>
            </a:r>
            <a:r>
              <a:rPr lang="nl-NL" dirty="0">
                <a:cs typeface="Poppins"/>
              </a:rPr>
              <a:t>: Apple </a:t>
            </a:r>
            <a:r>
              <a:rPr lang="nl-NL" dirty="0" err="1">
                <a:cs typeface="Poppins"/>
              </a:rPr>
              <a:t>vs</a:t>
            </a:r>
            <a:r>
              <a:rPr lang="nl-NL" dirty="0">
                <a:cs typeface="Poppins"/>
              </a:rPr>
              <a:t> </a:t>
            </a:r>
            <a:r>
              <a:rPr lang="nl-NL" dirty="0" err="1">
                <a:cs typeface="Poppins"/>
              </a:rPr>
              <a:t>Fortnite</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95090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Je kiest straks een plek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 Je mag overal staan, </a:t>
            </a:r>
            <a:r>
              <a:rPr lang="nl-NL" sz="1200" u="sng" dirty="0">
                <a:solidFill>
                  <a:schemeClr val="bg2">
                    <a:lumMod val="10000"/>
                  </a:schemeClr>
                </a:solidFill>
                <a:ea typeface="+mn-lt"/>
                <a:cs typeface="+mn-lt"/>
              </a:rPr>
              <a:t>ook tussen standpunten in.</a:t>
            </a:r>
          </a:p>
          <a:p>
            <a:endParaRPr lang="nl-NL" sz="1200" u="sng" dirty="0">
              <a:solidFill>
                <a:schemeClr val="bg2">
                  <a:lumMod val="10000"/>
                </a:schemeClr>
              </a:solidFill>
              <a:ea typeface="+mn-lt"/>
              <a:cs typeface="+mn-lt"/>
            </a:endParaRPr>
          </a:p>
          <a:p>
            <a:r>
              <a:rPr lang="nl-NL" sz="1200" dirty="0">
                <a:solidFill>
                  <a:schemeClr val="bg2">
                    <a:lumMod val="10000"/>
                  </a:schemeClr>
                </a:solidFill>
                <a:ea typeface="+mn-lt"/>
                <a:cs typeface="+mn-lt"/>
              </a:rPr>
              <a:t>Maak groepen van 3 en bespreek de stelling onderling:</a:t>
            </a:r>
            <a:endParaRPr lang="en-US"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Bepaal waar jullie staan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a:t>
            </a:r>
          </a:p>
          <a:p>
            <a:pPr marL="285750" indent="-285750">
              <a:buFont typeface="Calibri"/>
              <a:buChar char="-"/>
            </a:pPr>
            <a:r>
              <a:rPr lang="nl-NL" sz="1200" dirty="0">
                <a:solidFill>
                  <a:schemeClr val="bg2">
                    <a:lumMod val="10000"/>
                  </a:schemeClr>
                </a:solidFill>
                <a:ea typeface="+mn-lt"/>
                <a:cs typeface="+mn-lt"/>
              </a:rPr>
              <a:t>Schrijf op waarom jullie dit vinden.</a:t>
            </a:r>
          </a:p>
          <a:p>
            <a:endParaRPr lang="nl-NL" sz="1200" dirty="0">
              <a:solidFill>
                <a:srgbClr val="3F5060"/>
              </a:solidFill>
              <a:ea typeface="+mn-lt"/>
              <a:cs typeface="+mn-lt"/>
            </a:endParaRPr>
          </a:p>
          <a:p>
            <a:r>
              <a:rPr lang="nl-NL" sz="1200" dirty="0">
                <a:solidFill>
                  <a:schemeClr val="bg2">
                    <a:lumMod val="10000"/>
                  </a:schemeClr>
                </a:solidFill>
                <a:ea typeface="+mn-lt"/>
                <a:cs typeface="+mn-lt"/>
              </a:rPr>
              <a:t>Bespreek klassikaal wat de algemene mening is - Wat zouden de gevolgen kunnen zijn van de uitkomst?</a:t>
            </a:r>
          </a:p>
        </p:txBody>
      </p:sp>
      <p:cxnSp>
        <p:nvCxnSpPr>
          <p:cNvPr id="11" name="Rechte verbindingslijn met pijl 10">
            <a:extLst>
              <a:ext uri="{FF2B5EF4-FFF2-40B4-BE49-F238E27FC236}">
                <a16:creationId xmlns:a16="http://schemas.microsoft.com/office/drawing/2014/main" id="{88D71CC8-B0C3-7E54-2703-A51156C54639}"/>
              </a:ext>
            </a:extLst>
          </p:cNvPr>
          <p:cNvCxnSpPr/>
          <p:nvPr/>
        </p:nvCxnSpPr>
        <p:spPr>
          <a:xfrm flipV="1">
            <a:off x="1020965" y="4130489"/>
            <a:ext cx="9930546" cy="36821"/>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FD818A0A-0449-EEEB-D039-3F467853FD91}"/>
              </a:ext>
            </a:extLst>
          </p:cNvPr>
          <p:cNvSpPr txBox="1"/>
          <p:nvPr/>
        </p:nvSpPr>
        <p:spPr>
          <a:xfrm>
            <a:off x="241641" y="4389872"/>
            <a:ext cx="1791851"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Apple mag geen geld vragen. Lagere kosten voor gebruikers zijn belangrijker.</a:t>
            </a:r>
            <a:endParaRPr lang="nl-NL" sz="1300" dirty="0">
              <a:solidFill>
                <a:schemeClr val="bg2">
                  <a:lumMod val="10000"/>
                </a:schemeClr>
              </a:solidFill>
              <a:cs typeface="Poppins"/>
            </a:endParaRPr>
          </a:p>
        </p:txBody>
      </p:sp>
      <p:sp>
        <p:nvSpPr>
          <p:cNvPr id="14" name="Tekstvak 13">
            <a:extLst>
              <a:ext uri="{FF2B5EF4-FFF2-40B4-BE49-F238E27FC236}">
                <a16:creationId xmlns:a16="http://schemas.microsoft.com/office/drawing/2014/main" id="{391D3A22-3E1A-5905-933D-F86EC286A9D5}"/>
              </a:ext>
            </a:extLst>
          </p:cNvPr>
          <p:cNvSpPr txBox="1"/>
          <p:nvPr/>
        </p:nvSpPr>
        <p:spPr>
          <a:xfrm>
            <a:off x="9712942" y="4389872"/>
            <a:ext cx="2477139"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Apple mag het zelf bepalen. De kosten voor privacy en veiligheid moeten betaald worden.</a:t>
            </a:r>
            <a:endParaRPr lang="nl-NL" dirty="0">
              <a:solidFill>
                <a:schemeClr val="bg2">
                  <a:lumMod val="10000"/>
                </a:schemeClr>
              </a:solidFill>
            </a:endParaRPr>
          </a:p>
        </p:txBody>
      </p:sp>
      <p:sp>
        <p:nvSpPr>
          <p:cNvPr id="15" name="Tekstvak 14">
            <a:extLst>
              <a:ext uri="{FF2B5EF4-FFF2-40B4-BE49-F238E27FC236}">
                <a16:creationId xmlns:a16="http://schemas.microsoft.com/office/drawing/2014/main" id="{70AEC116-A686-4C41-36C9-D03F6B776DE4}"/>
              </a:ext>
            </a:extLst>
          </p:cNvPr>
          <p:cNvSpPr txBox="1"/>
          <p:nvPr/>
        </p:nvSpPr>
        <p:spPr>
          <a:xfrm>
            <a:off x="3049278" y="4389872"/>
            <a:ext cx="2712387"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Apple moet andere betaalmogelijkheden bieden die voordeliger zijn.</a:t>
            </a:r>
            <a:endParaRPr lang="nl-NL" sz="1300" dirty="0">
              <a:solidFill>
                <a:schemeClr val="bg2">
                  <a:lumMod val="10000"/>
                </a:schemeClr>
              </a:solidFill>
              <a:cs typeface="Poppins"/>
            </a:endParaRPr>
          </a:p>
        </p:txBody>
      </p:sp>
      <p:sp>
        <p:nvSpPr>
          <p:cNvPr id="16" name="Tekstvak 15">
            <a:extLst>
              <a:ext uri="{FF2B5EF4-FFF2-40B4-BE49-F238E27FC236}">
                <a16:creationId xmlns:a16="http://schemas.microsoft.com/office/drawing/2014/main" id="{0EBA622F-7307-6EDF-F8B2-0F2F3370E7FD}"/>
              </a:ext>
            </a:extLst>
          </p:cNvPr>
          <p:cNvSpPr txBox="1"/>
          <p:nvPr/>
        </p:nvSpPr>
        <p:spPr>
          <a:xfrm>
            <a:off x="6225129" y="4389872"/>
            <a:ext cx="2916952"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Apple mag geld vragen, maar wel minder. Ze moeten goedkoper kunnen werken.</a:t>
            </a:r>
            <a:endParaRPr lang="nl-NL" dirty="0">
              <a:solidFill>
                <a:schemeClr val="bg2">
                  <a:lumMod val="10000"/>
                </a:schemeClr>
              </a:solidFill>
            </a:endParaRPr>
          </a:p>
        </p:txBody>
      </p:sp>
      <p:sp>
        <p:nvSpPr>
          <p:cNvPr id="17" name="Ovaal 16">
            <a:extLst>
              <a:ext uri="{FF2B5EF4-FFF2-40B4-BE49-F238E27FC236}">
                <a16:creationId xmlns:a16="http://schemas.microsoft.com/office/drawing/2014/main" id="{9C0A96C3-E244-0445-F08C-591AE1605A8C}"/>
              </a:ext>
            </a:extLst>
          </p:cNvPr>
          <p:cNvSpPr/>
          <p:nvPr/>
        </p:nvSpPr>
        <p:spPr>
          <a:xfrm>
            <a:off x="903206" y="3923879"/>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69177792-904F-1347-A4E0-86BD3AB7A805}"/>
              </a:ext>
            </a:extLst>
          </p:cNvPr>
          <p:cNvSpPr/>
          <p:nvPr/>
        </p:nvSpPr>
        <p:spPr>
          <a:xfrm>
            <a:off x="10723934" y="3887415"/>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924BB1EE-FEBD-3BA1-15EC-BB4AF9904185}"/>
              </a:ext>
            </a:extLst>
          </p:cNvPr>
          <p:cNvSpPr/>
          <p:nvPr/>
        </p:nvSpPr>
        <p:spPr>
          <a:xfrm>
            <a:off x="4176226" y="3914300"/>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211137B6-0FCB-5A02-4CDE-4C76251289B0}"/>
              </a:ext>
            </a:extLst>
          </p:cNvPr>
          <p:cNvSpPr/>
          <p:nvPr/>
        </p:nvSpPr>
        <p:spPr>
          <a:xfrm>
            <a:off x="7464784" y="3905469"/>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AD302AB9-DF0F-6480-CFAA-712F900E714D}"/>
              </a:ext>
            </a:extLst>
          </p:cNvPr>
          <p:cNvSpPr txBox="1"/>
          <p:nvPr/>
        </p:nvSpPr>
        <p:spPr>
          <a:xfrm>
            <a:off x="241640" y="3152260"/>
            <a:ext cx="17918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err="1">
                <a:solidFill>
                  <a:schemeClr val="bg1"/>
                </a:solidFill>
                <a:ea typeface="+mn-lt"/>
                <a:cs typeface="+mn-lt"/>
              </a:rPr>
              <a:t>Epic</a:t>
            </a:r>
            <a:r>
              <a:rPr lang="nl-NL" sz="1600" b="1" dirty="0">
                <a:solidFill>
                  <a:schemeClr val="bg1"/>
                </a:solidFill>
                <a:ea typeface="+mn-lt"/>
                <a:cs typeface="+mn-lt"/>
              </a:rPr>
              <a:t> Games heeft 100% gelijk</a:t>
            </a:r>
          </a:p>
        </p:txBody>
      </p:sp>
      <p:sp>
        <p:nvSpPr>
          <p:cNvPr id="22" name="Tekstvak 21">
            <a:extLst>
              <a:ext uri="{FF2B5EF4-FFF2-40B4-BE49-F238E27FC236}">
                <a16:creationId xmlns:a16="http://schemas.microsoft.com/office/drawing/2014/main" id="{C1D2D584-76F6-EB20-29B3-252C4352F6B9}"/>
              </a:ext>
            </a:extLst>
          </p:cNvPr>
          <p:cNvSpPr txBox="1"/>
          <p:nvPr/>
        </p:nvSpPr>
        <p:spPr>
          <a:xfrm>
            <a:off x="10055585" y="3170285"/>
            <a:ext cx="1791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Apple heeft 100% gelijk</a:t>
            </a:r>
          </a:p>
        </p:txBody>
      </p:sp>
      <p:sp>
        <p:nvSpPr>
          <p:cNvPr id="23" name="Tekstvak 22">
            <a:extLst>
              <a:ext uri="{FF2B5EF4-FFF2-40B4-BE49-F238E27FC236}">
                <a16:creationId xmlns:a16="http://schemas.microsoft.com/office/drawing/2014/main" id="{FE001DE9-E71D-F460-FD78-7B050A537A21}"/>
              </a:ext>
            </a:extLst>
          </p:cNvPr>
          <p:cNvSpPr txBox="1"/>
          <p:nvPr/>
        </p:nvSpPr>
        <p:spPr>
          <a:xfrm>
            <a:off x="1233774" y="2574369"/>
            <a:ext cx="97177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b="1" dirty="0">
                <a:solidFill>
                  <a:schemeClr val="bg1"/>
                </a:solidFill>
                <a:ea typeface="+mn-lt"/>
                <a:cs typeface="+mn-lt"/>
              </a:rPr>
              <a:t>Stelling: Apple moet stoppen met geld rekenen voor aankopen via de App Store.</a:t>
            </a:r>
          </a:p>
        </p:txBody>
      </p:sp>
    </p:spTree>
    <p:extLst>
      <p:ext uri="{BB962C8B-B14F-4D97-AF65-F5344CB8AC3E}">
        <p14:creationId xmlns:p14="http://schemas.microsoft.com/office/powerpoint/2010/main" val="182637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59212"/>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vind jij? Apple </a:t>
            </a:r>
            <a:r>
              <a:rPr lang="nl-NL" dirty="0" err="1">
                <a:cs typeface="Poppins"/>
              </a:rPr>
              <a:t>vs</a:t>
            </a:r>
            <a:r>
              <a:rPr lang="nl-NL" dirty="0">
                <a:cs typeface="Poppins"/>
              </a:rPr>
              <a:t> overheid (3/4)</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8" y="761391"/>
            <a:ext cx="4818363"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In de App Store van Apple zijn de apps die je kunt vinden per land verschillend. Apple vindt het erg belangrijk om zelf te bepalen wat er wel en niet in de App Store komt. In de Google Play Store mag ieder bedrijf een app publiceren, zonder dat Google zich daarmee bemoeit. </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Apple claimt veiligheid te willen waarborgen voor klanten (net zoals bijvoorbeeld Nintendo). Android is juist een open source markt, goed voor innovatie en kleine startende bedrijven. </a:t>
            </a:r>
            <a:br>
              <a:rPr lang="nl-NL" sz="1300" dirty="0">
                <a:solidFill>
                  <a:schemeClr val="bg2">
                    <a:lumMod val="10000"/>
                  </a:schemeClr>
                </a:solidFill>
                <a:cs typeface="Poppins"/>
              </a:rPr>
            </a:br>
            <a:endParaRPr lang="nl-NL" sz="1300" dirty="0">
              <a:solidFill>
                <a:schemeClr val="bg2">
                  <a:lumMod val="10000"/>
                </a:schemeClr>
              </a:solidFill>
              <a:cs typeface="Poppins"/>
            </a:endParaRPr>
          </a:p>
          <a:p>
            <a:pPr>
              <a:tabLst>
                <a:tab pos="180975" algn="l"/>
              </a:tabLst>
            </a:pPr>
            <a:r>
              <a:rPr lang="nl-NL" sz="1300" dirty="0">
                <a:solidFill>
                  <a:schemeClr val="bg2">
                    <a:lumMod val="10000"/>
                  </a:schemeClr>
                </a:solidFill>
                <a:cs typeface="Poppins"/>
              </a:rPr>
              <a:t>Er zijn ook apps die in bepaalde landen niet vindbaar zijn vanwege overheidsregels zoals geloof of cultuur. Enkele voorbeelden hiervan:</a:t>
            </a:r>
            <a:br>
              <a:rPr lang="nl-NL" sz="1300" dirty="0">
                <a:solidFill>
                  <a:schemeClr val="bg2">
                    <a:lumMod val="10000"/>
                  </a:schemeClr>
                </a:solidFill>
                <a:cs typeface="Poppins"/>
              </a:rPr>
            </a:br>
            <a:r>
              <a:rPr lang="nl-NL" sz="1300" dirty="0">
                <a:solidFill>
                  <a:schemeClr val="bg2">
                    <a:lumMod val="10000"/>
                  </a:schemeClr>
                </a:solidFill>
                <a:cs typeface="Poppins"/>
              </a:rPr>
              <a:t>-	In China is er geen Facebook.</a:t>
            </a:r>
            <a:endParaRPr lang="nl-NL" dirty="0">
              <a:solidFill>
                <a:schemeClr val="bg2">
                  <a:lumMod val="10000"/>
                </a:schemeClr>
              </a:solidFill>
              <a:cs typeface="Poppins"/>
            </a:endParaRPr>
          </a:p>
          <a:p>
            <a:pPr>
              <a:tabLst>
                <a:tab pos="180975" algn="l"/>
              </a:tabLst>
            </a:pPr>
            <a:r>
              <a:rPr lang="nl-NL" sz="1300" dirty="0">
                <a:solidFill>
                  <a:schemeClr val="bg2">
                    <a:lumMod val="10000"/>
                  </a:schemeClr>
                </a:solidFill>
                <a:cs typeface="Poppins"/>
              </a:rPr>
              <a:t>-	In Dubai zijn WhatsApp en Snapchat geblokkeerd.</a:t>
            </a:r>
          </a:p>
          <a:p>
            <a:pPr>
              <a:tabLst>
                <a:tab pos="180975" algn="l"/>
              </a:tabLst>
            </a:pPr>
            <a:r>
              <a:rPr lang="nl-NL" sz="1300" dirty="0">
                <a:solidFill>
                  <a:schemeClr val="bg2">
                    <a:lumMod val="10000"/>
                  </a:schemeClr>
                </a:solidFill>
                <a:cs typeface="Poppins"/>
              </a:rPr>
              <a:t>-	In Nederland mogen ambtenaren geen </a:t>
            </a:r>
            <a:r>
              <a:rPr lang="nl-NL" sz="1300" dirty="0" err="1">
                <a:solidFill>
                  <a:schemeClr val="bg2">
                    <a:lumMod val="10000"/>
                  </a:schemeClr>
                </a:solidFill>
                <a:cs typeface="Poppins"/>
              </a:rPr>
              <a:t>TikTok</a:t>
            </a:r>
            <a:r>
              <a:rPr lang="nl-NL" sz="1300" dirty="0">
                <a:solidFill>
                  <a:schemeClr val="bg2">
                    <a:lumMod val="10000"/>
                  </a:schemeClr>
                </a:solidFill>
                <a:cs typeface="Poppins"/>
              </a:rPr>
              <a:t> 	gebruiken en wordt er zelfs onderzocht of </a:t>
            </a:r>
            <a:r>
              <a:rPr lang="nl-NL" sz="1300" dirty="0" err="1">
                <a:solidFill>
                  <a:schemeClr val="bg2">
                    <a:lumMod val="10000"/>
                  </a:schemeClr>
                </a:solidFill>
                <a:cs typeface="Poppins"/>
              </a:rPr>
              <a:t>TikTok</a:t>
            </a:r>
            <a:r>
              <a:rPr lang="nl-NL" sz="1300" dirty="0">
                <a:solidFill>
                  <a:schemeClr val="bg2">
                    <a:lumMod val="10000"/>
                  </a:schemeClr>
                </a:solidFill>
                <a:cs typeface="Poppins"/>
              </a:rPr>
              <a:t> 	verboden moet worden.</a:t>
            </a:r>
          </a:p>
          <a:p>
            <a:br>
              <a:rPr lang="nl-NL" sz="1300" dirty="0">
                <a:solidFill>
                  <a:schemeClr val="bg2">
                    <a:lumMod val="10000"/>
                  </a:schemeClr>
                </a:solidFill>
                <a:cs typeface="Poppins"/>
              </a:rPr>
            </a:br>
            <a:r>
              <a:rPr lang="nl-NL" sz="1300" b="1" dirty="0">
                <a:solidFill>
                  <a:schemeClr val="bg1"/>
                </a:solidFill>
                <a:cs typeface="Poppins"/>
              </a:rPr>
              <a:t>Opdracht</a:t>
            </a:r>
          </a:p>
          <a:p>
            <a:r>
              <a:rPr lang="nl-NL" sz="1300" dirty="0">
                <a:solidFill>
                  <a:schemeClr val="bg2">
                    <a:lumMod val="10000"/>
                  </a:schemeClr>
                </a:solidFill>
                <a:ea typeface="+mn-lt"/>
                <a:cs typeface="+mn-lt"/>
              </a:rPr>
              <a:t>Wat vind jij?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Bepaal jouw mening met behulp van de </a:t>
            </a:r>
            <a:r>
              <a:rPr lang="nl-NL" sz="1300" dirty="0" err="1">
                <a:solidFill>
                  <a:schemeClr val="bg2">
                    <a:lumMod val="10000"/>
                  </a:schemeClr>
                </a:solidFill>
                <a:ea typeface="+mn-lt"/>
                <a:cs typeface="+mn-lt"/>
              </a:rPr>
              <a:t>meninglijn</a:t>
            </a:r>
            <a:r>
              <a:rPr lang="nl-NL" sz="1300" dirty="0">
                <a:solidFill>
                  <a:schemeClr val="bg2">
                    <a:lumMod val="10000"/>
                  </a:schemeClr>
                </a:solidFill>
                <a:ea typeface="+mn-lt"/>
                <a:cs typeface="+mn-lt"/>
              </a:rPr>
              <a:t> op de volgende dia.</a:t>
            </a:r>
            <a:endParaRPr lang="nl-NL" dirty="0">
              <a:solidFill>
                <a:schemeClr val="bg2">
                  <a:lumMod val="10000"/>
                </a:schemeClr>
              </a:solidFill>
            </a:endParaRPr>
          </a:p>
          <a:p>
            <a:endParaRPr lang="nl-NL" sz="1300" dirty="0">
              <a:solidFill>
                <a:schemeClr val="bg2">
                  <a:lumMod val="10000"/>
                </a:schemeClr>
              </a:solidFill>
              <a:cs typeface="Poppins"/>
            </a:endParaRPr>
          </a:p>
        </p:txBody>
      </p:sp>
      <p:pic>
        <p:nvPicPr>
          <p:cNvPr id="4" name="Tijdelijke aanduiding voor afbeelding 3" descr="Afbeelding met pak, kleding, stropdas, persoon&#10;&#10;Automatisch gegenereerde beschrijving">
            <a:extLst>
              <a:ext uri="{FF2B5EF4-FFF2-40B4-BE49-F238E27FC236}">
                <a16:creationId xmlns:a16="http://schemas.microsoft.com/office/drawing/2014/main" id="{21614861-7494-C788-B691-204B6ED856DC}"/>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t="2081" b="2081"/>
          <a:stretch/>
        </p:blipFill>
        <p:spPr/>
      </p:pic>
      <p:sp>
        <p:nvSpPr>
          <p:cNvPr id="5" name="Tekstvak 4">
            <a:extLst>
              <a:ext uri="{FF2B5EF4-FFF2-40B4-BE49-F238E27FC236}">
                <a16:creationId xmlns:a16="http://schemas.microsoft.com/office/drawing/2014/main" id="{2AE7DA66-0FAB-C328-E7A6-77914CF812FD}"/>
              </a:ext>
            </a:extLst>
          </p:cNvPr>
          <p:cNvSpPr txBox="1"/>
          <p:nvPr/>
        </p:nvSpPr>
        <p:spPr>
          <a:xfrm>
            <a:off x="5692775" y="5403850"/>
            <a:ext cx="6499225" cy="317500"/>
          </a:xfrm>
          <a:prstGeom prst="rect">
            <a:avLst/>
          </a:prstGeom>
        </p:spPr>
        <p:txBody>
          <a:bodyPr>
            <a:normAutofit fontScale="85000" lnSpcReduction="10000"/>
          </a:bodyPr>
          <a:lstStyle/>
          <a:p>
            <a:r>
              <a:rPr lang="en-US">
                <a:hlinkClick r:id="rId3"/>
              </a:rPr>
              <a:t>Deze foto</a:t>
            </a:r>
            <a:r>
              <a:rPr lang="en-US"/>
              <a:t> van Onbekende auteur is gelicentieerd onder </a:t>
            </a:r>
            <a:r>
              <a:rPr lang="en-US">
                <a:hlinkClick r:id="rId4"/>
              </a:rPr>
              <a:t>CC BY-NC</a:t>
            </a:r>
            <a:r>
              <a:rPr lang="en-US"/>
              <a:t>.</a:t>
            </a:r>
          </a:p>
        </p:txBody>
      </p:sp>
    </p:spTree>
    <p:extLst>
      <p:ext uri="{BB962C8B-B14F-4D97-AF65-F5344CB8AC3E}">
        <p14:creationId xmlns:p14="http://schemas.microsoft.com/office/powerpoint/2010/main" val="309160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8" name="Tijdelijke aanduiding voor tekst 1">
            <a:extLst>
              <a:ext uri="{FF2B5EF4-FFF2-40B4-BE49-F238E27FC236}">
                <a16:creationId xmlns:a16="http://schemas.microsoft.com/office/drawing/2014/main" id="{D678F321-3DB4-475E-3622-31C0C3E6A9ED}"/>
              </a:ext>
            </a:extLst>
          </p:cNvPr>
          <p:cNvSpPr txBox="1">
            <a:spLocks/>
          </p:cNvSpPr>
          <p:nvPr/>
        </p:nvSpPr>
        <p:spPr>
          <a:xfrm>
            <a:off x="146826" y="169843"/>
            <a:ext cx="7899043" cy="65001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cs typeface="Poppins"/>
              </a:rPr>
              <a:t>Meninglijn</a:t>
            </a:r>
            <a:r>
              <a:rPr lang="nl-NL" dirty="0">
                <a:cs typeface="Poppins"/>
              </a:rPr>
              <a:t>: Apple </a:t>
            </a:r>
            <a:r>
              <a:rPr lang="nl-NL" dirty="0" err="1">
                <a:cs typeface="Poppins"/>
              </a:rPr>
              <a:t>vs</a:t>
            </a:r>
            <a:r>
              <a:rPr lang="nl-NL" dirty="0">
                <a:cs typeface="Poppins"/>
              </a:rPr>
              <a:t> overheid</a:t>
            </a:r>
            <a:endParaRPr lang="nl-NL" dirty="0"/>
          </a:p>
        </p:txBody>
      </p:sp>
      <p:sp>
        <p:nvSpPr>
          <p:cNvPr id="10" name="Tekstvak 9">
            <a:extLst>
              <a:ext uri="{FF2B5EF4-FFF2-40B4-BE49-F238E27FC236}">
                <a16:creationId xmlns:a16="http://schemas.microsoft.com/office/drawing/2014/main" id="{26CC04B7-06A7-1794-C311-9E3761C9704C}"/>
              </a:ext>
            </a:extLst>
          </p:cNvPr>
          <p:cNvSpPr txBox="1"/>
          <p:nvPr/>
        </p:nvSpPr>
        <p:spPr>
          <a:xfrm>
            <a:off x="190500" y="942974"/>
            <a:ext cx="950901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chemeClr val="bg2">
                    <a:lumMod val="10000"/>
                  </a:schemeClr>
                </a:solidFill>
                <a:ea typeface="+mn-lt"/>
                <a:cs typeface="+mn-lt"/>
              </a:rPr>
              <a:t>Je kiest straks een plek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 Je mag overal staan, </a:t>
            </a:r>
            <a:r>
              <a:rPr lang="nl-NL" sz="1200" u="sng" dirty="0">
                <a:solidFill>
                  <a:schemeClr val="bg2">
                    <a:lumMod val="10000"/>
                  </a:schemeClr>
                </a:solidFill>
                <a:ea typeface="+mn-lt"/>
                <a:cs typeface="+mn-lt"/>
              </a:rPr>
              <a:t>ook tussen standpunten in.</a:t>
            </a:r>
          </a:p>
          <a:p>
            <a:endParaRPr lang="nl-NL" sz="1200" u="sng" dirty="0">
              <a:solidFill>
                <a:schemeClr val="bg2">
                  <a:lumMod val="10000"/>
                </a:schemeClr>
              </a:solidFill>
              <a:ea typeface="+mn-lt"/>
              <a:cs typeface="+mn-lt"/>
            </a:endParaRPr>
          </a:p>
          <a:p>
            <a:r>
              <a:rPr lang="nl-NL" sz="1200" dirty="0">
                <a:solidFill>
                  <a:schemeClr val="bg2">
                    <a:lumMod val="10000"/>
                  </a:schemeClr>
                </a:solidFill>
                <a:ea typeface="+mn-lt"/>
                <a:cs typeface="+mn-lt"/>
              </a:rPr>
              <a:t>Maak groepen van 3 en bespreek de stelling onderling:</a:t>
            </a:r>
            <a:endParaRPr lang="en-US" sz="1200" dirty="0">
              <a:solidFill>
                <a:schemeClr val="bg2">
                  <a:lumMod val="10000"/>
                </a:schemeClr>
              </a:solidFill>
              <a:ea typeface="+mn-lt"/>
              <a:cs typeface="+mn-lt"/>
            </a:endParaRPr>
          </a:p>
          <a:p>
            <a:pPr marL="285750" indent="-285750">
              <a:buFont typeface="Calibri"/>
              <a:buChar char="-"/>
            </a:pPr>
            <a:r>
              <a:rPr lang="nl-NL" sz="1200" dirty="0">
                <a:solidFill>
                  <a:schemeClr val="bg2">
                    <a:lumMod val="10000"/>
                  </a:schemeClr>
                </a:solidFill>
                <a:ea typeface="+mn-lt"/>
                <a:cs typeface="+mn-lt"/>
              </a:rPr>
              <a:t>Bepaal waar jullie staan op de </a:t>
            </a:r>
            <a:r>
              <a:rPr lang="nl-NL" sz="1200" dirty="0" err="1">
                <a:solidFill>
                  <a:schemeClr val="bg2">
                    <a:lumMod val="10000"/>
                  </a:schemeClr>
                </a:solidFill>
                <a:ea typeface="+mn-lt"/>
                <a:cs typeface="+mn-lt"/>
              </a:rPr>
              <a:t>meninglijn</a:t>
            </a:r>
            <a:r>
              <a:rPr lang="nl-NL" sz="1200" dirty="0">
                <a:solidFill>
                  <a:schemeClr val="bg2">
                    <a:lumMod val="10000"/>
                  </a:schemeClr>
                </a:solidFill>
                <a:ea typeface="+mn-lt"/>
                <a:cs typeface="+mn-lt"/>
              </a:rPr>
              <a:t>.</a:t>
            </a:r>
          </a:p>
          <a:p>
            <a:pPr marL="285750" indent="-285750">
              <a:buFont typeface="Calibri"/>
              <a:buChar char="-"/>
            </a:pPr>
            <a:r>
              <a:rPr lang="nl-NL" sz="1200" dirty="0">
                <a:solidFill>
                  <a:schemeClr val="bg2">
                    <a:lumMod val="10000"/>
                  </a:schemeClr>
                </a:solidFill>
                <a:ea typeface="+mn-lt"/>
                <a:cs typeface="+mn-lt"/>
              </a:rPr>
              <a:t>Schrijf op waarom jullie dit vinden.</a:t>
            </a:r>
          </a:p>
          <a:p>
            <a:endParaRPr lang="nl-NL" sz="1200" dirty="0">
              <a:solidFill>
                <a:srgbClr val="3F5060"/>
              </a:solidFill>
              <a:ea typeface="+mn-lt"/>
              <a:cs typeface="+mn-lt"/>
            </a:endParaRPr>
          </a:p>
          <a:p>
            <a:r>
              <a:rPr lang="nl-NL" sz="1200" dirty="0">
                <a:solidFill>
                  <a:schemeClr val="bg2">
                    <a:lumMod val="10000"/>
                  </a:schemeClr>
                </a:solidFill>
                <a:ea typeface="+mn-lt"/>
                <a:cs typeface="+mn-lt"/>
              </a:rPr>
              <a:t>Bespreek klassikaal wat de algemene mening is - Wat zouden de gevolgen kunnen zijn van de uitkomst?</a:t>
            </a:r>
          </a:p>
        </p:txBody>
      </p:sp>
      <p:cxnSp>
        <p:nvCxnSpPr>
          <p:cNvPr id="11" name="Rechte verbindingslijn met pijl 10">
            <a:extLst>
              <a:ext uri="{FF2B5EF4-FFF2-40B4-BE49-F238E27FC236}">
                <a16:creationId xmlns:a16="http://schemas.microsoft.com/office/drawing/2014/main" id="{88D71CC8-B0C3-7E54-2703-A51156C54639}"/>
              </a:ext>
            </a:extLst>
          </p:cNvPr>
          <p:cNvCxnSpPr/>
          <p:nvPr/>
        </p:nvCxnSpPr>
        <p:spPr>
          <a:xfrm flipV="1">
            <a:off x="1025888" y="4008938"/>
            <a:ext cx="9930546" cy="36821"/>
          </a:xfrm>
          <a:prstGeom prst="straightConnector1">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FD818A0A-0449-EEEB-D039-3F467853FD91}"/>
              </a:ext>
            </a:extLst>
          </p:cNvPr>
          <p:cNvSpPr txBox="1"/>
          <p:nvPr/>
        </p:nvSpPr>
        <p:spPr>
          <a:xfrm>
            <a:off x="88219" y="4389872"/>
            <a:ext cx="2108924"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cs typeface="Poppins"/>
              </a:rPr>
              <a:t>Veiligheid, religie en cultuur burgers staat voorop: </a:t>
            </a:r>
            <a:br>
              <a:rPr lang="nl-NL" sz="1300" dirty="0">
                <a:solidFill>
                  <a:schemeClr val="bg2">
                    <a:lumMod val="10000"/>
                  </a:schemeClr>
                </a:solidFill>
                <a:ea typeface="+mn-lt"/>
                <a:cs typeface="+mn-lt"/>
              </a:rPr>
            </a:br>
            <a:r>
              <a:rPr lang="nl-NL" sz="1300" dirty="0">
                <a:solidFill>
                  <a:schemeClr val="bg2">
                    <a:lumMod val="10000"/>
                  </a:schemeClr>
                </a:solidFill>
                <a:ea typeface="+mn-lt"/>
                <a:cs typeface="+mn-lt"/>
              </a:rPr>
              <a:t>Overheid beslist wat er in de appstores mag.</a:t>
            </a:r>
            <a:endParaRPr lang="nl-NL" dirty="0">
              <a:solidFill>
                <a:schemeClr val="bg2">
                  <a:lumMod val="10000"/>
                </a:schemeClr>
              </a:solidFill>
            </a:endParaRPr>
          </a:p>
        </p:txBody>
      </p:sp>
      <p:sp>
        <p:nvSpPr>
          <p:cNvPr id="14" name="Tekstvak 13">
            <a:extLst>
              <a:ext uri="{FF2B5EF4-FFF2-40B4-BE49-F238E27FC236}">
                <a16:creationId xmlns:a16="http://schemas.microsoft.com/office/drawing/2014/main" id="{391D3A22-3E1A-5905-933D-F86EC286A9D5}"/>
              </a:ext>
            </a:extLst>
          </p:cNvPr>
          <p:cNvSpPr txBox="1"/>
          <p:nvPr/>
        </p:nvSpPr>
        <p:spPr>
          <a:xfrm>
            <a:off x="9712942" y="4389872"/>
            <a:ext cx="247713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Innovatie van apps staat voorop:</a:t>
            </a:r>
            <a:endParaRPr lang="nl-NL" dirty="0">
              <a:solidFill>
                <a:schemeClr val="bg2">
                  <a:lumMod val="10000"/>
                </a:schemeClr>
              </a:solidFill>
              <a:ea typeface="+mn-lt"/>
              <a:cs typeface="+mn-lt"/>
            </a:endParaRPr>
          </a:p>
          <a:p>
            <a:pPr algn="ctr"/>
            <a:r>
              <a:rPr lang="nl-NL" sz="1300" dirty="0">
                <a:solidFill>
                  <a:schemeClr val="bg2">
                    <a:lumMod val="10000"/>
                  </a:schemeClr>
                </a:solidFill>
                <a:ea typeface="+mn-lt"/>
                <a:cs typeface="+mn-lt"/>
              </a:rPr>
              <a:t>Appstores bepalen zelf wat er in de winkel mag.</a:t>
            </a:r>
            <a:endParaRPr lang="nl-NL" dirty="0">
              <a:solidFill>
                <a:schemeClr val="bg2">
                  <a:lumMod val="10000"/>
                </a:schemeClr>
              </a:solidFill>
              <a:cs typeface="Poppins"/>
            </a:endParaRPr>
          </a:p>
          <a:p>
            <a:pPr algn="ctr"/>
            <a:endParaRPr lang="nl-NL" sz="1300" dirty="0">
              <a:solidFill>
                <a:schemeClr val="bg2">
                  <a:lumMod val="10000"/>
                </a:schemeClr>
              </a:solidFill>
              <a:cs typeface="Poppins"/>
            </a:endParaRPr>
          </a:p>
          <a:p>
            <a:pPr algn="ctr"/>
            <a:endParaRPr lang="nl-NL" sz="1300" dirty="0">
              <a:solidFill>
                <a:schemeClr val="bg2">
                  <a:lumMod val="10000"/>
                </a:schemeClr>
              </a:solidFill>
              <a:cs typeface="Poppins"/>
            </a:endParaRPr>
          </a:p>
        </p:txBody>
      </p:sp>
      <p:sp>
        <p:nvSpPr>
          <p:cNvPr id="15" name="Tekstvak 14">
            <a:extLst>
              <a:ext uri="{FF2B5EF4-FFF2-40B4-BE49-F238E27FC236}">
                <a16:creationId xmlns:a16="http://schemas.microsoft.com/office/drawing/2014/main" id="{70AEC116-A686-4C41-36C9-D03F6B776DE4}"/>
              </a:ext>
            </a:extLst>
          </p:cNvPr>
          <p:cNvSpPr txBox="1"/>
          <p:nvPr/>
        </p:nvSpPr>
        <p:spPr>
          <a:xfrm>
            <a:off x="4614191" y="4389872"/>
            <a:ext cx="2957863"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300" dirty="0">
                <a:solidFill>
                  <a:schemeClr val="bg2">
                    <a:lumMod val="10000"/>
                  </a:schemeClr>
                </a:solidFill>
                <a:ea typeface="+mn-lt"/>
                <a:cs typeface="+mn-lt"/>
              </a:rPr>
              <a:t>Gebruikers mogen zelf bepalen wat goed voor ze is:</a:t>
            </a:r>
            <a:endParaRPr lang="nl-NL" dirty="0">
              <a:solidFill>
                <a:schemeClr val="bg2">
                  <a:lumMod val="10000"/>
                </a:schemeClr>
              </a:solidFill>
              <a:ea typeface="+mn-lt"/>
              <a:cs typeface="+mn-lt"/>
            </a:endParaRPr>
          </a:p>
          <a:p>
            <a:pPr algn="ctr"/>
            <a:r>
              <a:rPr lang="nl-NL" sz="1300" dirty="0">
                <a:solidFill>
                  <a:schemeClr val="bg2">
                    <a:lumMod val="10000"/>
                  </a:schemeClr>
                </a:solidFill>
                <a:ea typeface="+mn-lt"/>
                <a:cs typeface="+mn-lt"/>
              </a:rPr>
              <a:t>Gebruikers bepalen zelf door wel/niet gebruik van een app.</a:t>
            </a:r>
          </a:p>
        </p:txBody>
      </p:sp>
      <p:sp>
        <p:nvSpPr>
          <p:cNvPr id="17" name="Ovaal 16">
            <a:extLst>
              <a:ext uri="{FF2B5EF4-FFF2-40B4-BE49-F238E27FC236}">
                <a16:creationId xmlns:a16="http://schemas.microsoft.com/office/drawing/2014/main" id="{9C0A96C3-E244-0445-F08C-591AE1605A8C}"/>
              </a:ext>
            </a:extLst>
          </p:cNvPr>
          <p:cNvSpPr/>
          <p:nvPr/>
        </p:nvSpPr>
        <p:spPr>
          <a:xfrm>
            <a:off x="91350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69177792-904F-1347-A4E0-86BD3AB7A805}"/>
              </a:ext>
            </a:extLst>
          </p:cNvPr>
          <p:cNvSpPr/>
          <p:nvPr/>
        </p:nvSpPr>
        <p:spPr>
          <a:xfrm>
            <a:off x="1073256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924BB1EE-FEBD-3BA1-15EC-BB4AF9904185}"/>
              </a:ext>
            </a:extLst>
          </p:cNvPr>
          <p:cNvSpPr/>
          <p:nvPr/>
        </p:nvSpPr>
        <p:spPr>
          <a:xfrm>
            <a:off x="5823035" y="3816711"/>
            <a:ext cx="455154" cy="4500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vak 20">
            <a:extLst>
              <a:ext uri="{FF2B5EF4-FFF2-40B4-BE49-F238E27FC236}">
                <a16:creationId xmlns:a16="http://schemas.microsoft.com/office/drawing/2014/main" id="{AD302AB9-DF0F-6480-CFAA-712F900E714D}"/>
              </a:ext>
            </a:extLst>
          </p:cNvPr>
          <p:cNvSpPr txBox="1"/>
          <p:nvPr/>
        </p:nvSpPr>
        <p:spPr>
          <a:xfrm>
            <a:off x="241640" y="3152260"/>
            <a:ext cx="1791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Overheid bepaalt</a:t>
            </a:r>
          </a:p>
        </p:txBody>
      </p:sp>
      <p:sp>
        <p:nvSpPr>
          <p:cNvPr id="22" name="Tekstvak 21">
            <a:extLst>
              <a:ext uri="{FF2B5EF4-FFF2-40B4-BE49-F238E27FC236}">
                <a16:creationId xmlns:a16="http://schemas.microsoft.com/office/drawing/2014/main" id="{C1D2D584-76F6-EB20-29B3-252C4352F6B9}"/>
              </a:ext>
            </a:extLst>
          </p:cNvPr>
          <p:cNvSpPr txBox="1"/>
          <p:nvPr/>
        </p:nvSpPr>
        <p:spPr>
          <a:xfrm>
            <a:off x="10060700" y="3116461"/>
            <a:ext cx="17918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ea typeface="+mn-lt"/>
                <a:cs typeface="+mn-lt"/>
              </a:rPr>
              <a:t>Appstore bepaalt</a:t>
            </a:r>
            <a:endParaRPr lang="nl-NL" dirty="0">
              <a:solidFill>
                <a:schemeClr val="bg1"/>
              </a:solidFill>
            </a:endParaRPr>
          </a:p>
        </p:txBody>
      </p:sp>
      <p:sp>
        <p:nvSpPr>
          <p:cNvPr id="23" name="Tekstvak 22">
            <a:extLst>
              <a:ext uri="{FF2B5EF4-FFF2-40B4-BE49-F238E27FC236}">
                <a16:creationId xmlns:a16="http://schemas.microsoft.com/office/drawing/2014/main" id="{FE001DE9-E71D-F460-FD78-7B050A537A21}"/>
              </a:ext>
            </a:extLst>
          </p:cNvPr>
          <p:cNvSpPr txBox="1"/>
          <p:nvPr/>
        </p:nvSpPr>
        <p:spPr>
          <a:xfrm>
            <a:off x="1233774" y="2574369"/>
            <a:ext cx="95090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solidFill>
                  <a:schemeClr val="bg1"/>
                </a:solidFill>
                <a:ea typeface="+mn-lt"/>
                <a:cs typeface="+mn-lt"/>
              </a:rPr>
              <a:t>Stelling: Een land mag zelf bepalen welke apps de burgers mogen gebruiken.</a:t>
            </a:r>
          </a:p>
        </p:txBody>
      </p:sp>
      <p:sp>
        <p:nvSpPr>
          <p:cNvPr id="2" name="Tekstvak 1">
            <a:extLst>
              <a:ext uri="{FF2B5EF4-FFF2-40B4-BE49-F238E27FC236}">
                <a16:creationId xmlns:a16="http://schemas.microsoft.com/office/drawing/2014/main" id="{0C4A7F49-E41B-840B-F4ED-39037C4604C3}"/>
              </a:ext>
            </a:extLst>
          </p:cNvPr>
          <p:cNvSpPr txBox="1"/>
          <p:nvPr/>
        </p:nvSpPr>
        <p:spPr>
          <a:xfrm>
            <a:off x="4921035" y="3152259"/>
            <a:ext cx="22572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Poppins"/>
              </a:rPr>
              <a:t>Gebruikers bepalen door gebruik</a:t>
            </a:r>
          </a:p>
        </p:txBody>
      </p:sp>
    </p:spTree>
    <p:extLst>
      <p:ext uri="{BB962C8B-B14F-4D97-AF65-F5344CB8AC3E}">
        <p14:creationId xmlns:p14="http://schemas.microsoft.com/office/powerpoint/2010/main" val="2967686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C2174881-6FE4-6300-59EE-2D2E75A459DF}"/>
              </a:ext>
            </a:extLst>
          </p:cNvPr>
          <p:cNvSpPr txBox="1">
            <a:spLocks/>
          </p:cNvSpPr>
          <p:nvPr/>
        </p:nvSpPr>
        <p:spPr>
          <a:xfrm>
            <a:off x="188139" y="169843"/>
            <a:ext cx="7857730" cy="472183"/>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Wat vinden anderen? (4/4)</a:t>
            </a:r>
            <a:endParaRPr lang="nl-NL" dirty="0"/>
          </a:p>
        </p:txBody>
      </p:sp>
      <p:sp>
        <p:nvSpPr>
          <p:cNvPr id="9" name="Tekstvak 8">
            <a:extLst>
              <a:ext uri="{FF2B5EF4-FFF2-40B4-BE49-F238E27FC236}">
                <a16:creationId xmlns:a16="http://schemas.microsoft.com/office/drawing/2014/main" id="{1FD7B4D3-BCBA-DC57-6305-B9547CD5E960}"/>
              </a:ext>
            </a:extLst>
          </p:cNvPr>
          <p:cNvSpPr txBox="1"/>
          <p:nvPr/>
        </p:nvSpPr>
        <p:spPr>
          <a:xfrm>
            <a:off x="188139" y="715995"/>
            <a:ext cx="484430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chemeClr val="bg2">
                    <a:lumMod val="10000"/>
                  </a:schemeClr>
                </a:solidFill>
                <a:cs typeface="Poppins"/>
              </a:rPr>
              <a:t>Zoals jullie waarschijnlijk wel gemerkt hebben is het lastig om te bepalen wat goed of fout is. Elk standpunt heeft voor- en nadelen. Jullie gaan straks klassikaal bepalen of een bedrijf zoals Apple teveel macht heeft.</a:t>
            </a:r>
            <a:br>
              <a:rPr lang="nl-NL" sz="1300" dirty="0">
                <a:solidFill>
                  <a:schemeClr val="bg2">
                    <a:lumMod val="10000"/>
                  </a:schemeClr>
                </a:solidFill>
                <a:cs typeface="Poppins"/>
              </a:rPr>
            </a:br>
            <a:br>
              <a:rPr lang="nl-NL" sz="1300" dirty="0">
                <a:solidFill>
                  <a:schemeClr val="bg2">
                    <a:lumMod val="10000"/>
                  </a:schemeClr>
                </a:solidFill>
                <a:cs typeface="Poppins"/>
              </a:rPr>
            </a:br>
            <a:r>
              <a:rPr lang="nl-NL" sz="1300" dirty="0">
                <a:solidFill>
                  <a:schemeClr val="bg2">
                    <a:lumMod val="10000"/>
                  </a:schemeClr>
                </a:solidFill>
                <a:cs typeface="Poppins"/>
              </a:rPr>
              <a:t>Hieronder een samenvatting van wat anderen vinden:</a:t>
            </a:r>
          </a:p>
          <a:p>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Gebruikers zijn slim genoeg om te bepalen wat goed en veilig is.</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Gebruikers moeten door de overheid beschermd worden tegen mensen die kwaad willen.</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Innovatie hou je niet tegen, verbieden heeft geen zin.</a:t>
            </a:r>
          </a:p>
          <a:p>
            <a:pPr marL="285750" indent="-285750">
              <a:buFont typeface="Calibri"/>
              <a:buChar char="-"/>
            </a:pPr>
            <a:endParaRPr lang="nl-NL" sz="1300" dirty="0">
              <a:solidFill>
                <a:schemeClr val="bg2">
                  <a:lumMod val="10000"/>
                </a:schemeClr>
              </a:solidFill>
              <a:cs typeface="Poppins"/>
            </a:endParaRPr>
          </a:p>
          <a:p>
            <a:pPr marL="285750" indent="-285750">
              <a:buFont typeface="Calibri"/>
              <a:buChar char="-"/>
            </a:pPr>
            <a:r>
              <a:rPr lang="nl-NL" sz="1300" dirty="0">
                <a:solidFill>
                  <a:schemeClr val="bg2">
                    <a:lumMod val="10000"/>
                  </a:schemeClr>
                </a:solidFill>
                <a:cs typeface="Poppins"/>
              </a:rPr>
              <a:t>Bedrijven hebben het recht om zelf te bepalen hoe ze werken, want je bent niet verplicht van hun dienst of product gebruik te maken.</a:t>
            </a:r>
          </a:p>
        </p:txBody>
      </p:sp>
      <p:pic>
        <p:nvPicPr>
          <p:cNvPr id="4" name="Tijdelijke aanduiding voor afbeelding 3" descr="Afbeelding met overdekt, Kantoorapparatuur, verbruiksartikelen voor kantoor, Spatiebalk&#10;&#10;Automatisch gegenereerde beschrijving">
            <a:extLst>
              <a:ext uri="{FF2B5EF4-FFF2-40B4-BE49-F238E27FC236}">
                <a16:creationId xmlns:a16="http://schemas.microsoft.com/office/drawing/2014/main" id="{B97180EB-BA42-115C-79FD-62710E15648D}"/>
              </a:ext>
            </a:extLst>
          </p:cNvPr>
          <p:cNvPicPr>
            <a:picLocks noGrp="1" noChangeAspect="1"/>
          </p:cNvPicPr>
          <p:nvPr>
            <p:ph type="pic" sz="quarter" idx="12"/>
          </p:nvPr>
        </p:nvPicPr>
        <p:blipFill>
          <a:blip r:embed="rId2">
            <a:extLst>
              <a:ext uri="{837473B0-CC2E-450A-ABE3-18F120FF3D39}">
                <a1611:picAttrSrcUrl xmlns:a1611="http://schemas.microsoft.com/office/drawing/2016/11/main" r:id="rId3"/>
              </a:ext>
            </a:extLst>
          </a:blip>
          <a:srcRect l="5759" r="5759"/>
          <a:stretch/>
        </p:blipFill>
        <p:spPr/>
      </p:pic>
      <p:sp>
        <p:nvSpPr>
          <p:cNvPr id="5" name="Tekstvak 4">
            <a:extLst>
              <a:ext uri="{FF2B5EF4-FFF2-40B4-BE49-F238E27FC236}">
                <a16:creationId xmlns:a16="http://schemas.microsoft.com/office/drawing/2014/main" id="{DB713FC6-6CD6-B7EE-8EDA-3C57F80FCD24}"/>
              </a:ext>
            </a:extLst>
          </p:cNvPr>
          <p:cNvSpPr txBox="1"/>
          <p:nvPr/>
        </p:nvSpPr>
        <p:spPr>
          <a:xfrm>
            <a:off x="5692775" y="5403850"/>
            <a:ext cx="6499225" cy="317500"/>
          </a:xfrm>
          <a:prstGeom prst="rect">
            <a:avLst/>
          </a:prstGeom>
        </p:spPr>
        <p:txBody>
          <a:bodyPr>
            <a:normAutofit fontScale="77500" lnSpcReduction="20000"/>
          </a:bodyPr>
          <a:lstStyle/>
          <a:p>
            <a:r>
              <a:rPr lang="en-US">
                <a:hlinkClick r:id="rId3"/>
              </a:rPr>
              <a:t>Deze foto</a:t>
            </a:r>
            <a:r>
              <a:rPr lang="en-US"/>
              <a:t> van Onbekende auteur is gelicentieerd onder </a:t>
            </a:r>
            <a:r>
              <a:rPr lang="en-US">
                <a:hlinkClick r:id="rId4"/>
              </a:rPr>
              <a:t>CC BY-SA-NC</a:t>
            </a:r>
            <a:r>
              <a:rPr lang="en-US"/>
              <a:t>.</a:t>
            </a:r>
          </a:p>
        </p:txBody>
      </p:sp>
    </p:spTree>
    <p:extLst>
      <p:ext uri="{BB962C8B-B14F-4D97-AF65-F5344CB8AC3E}">
        <p14:creationId xmlns:p14="http://schemas.microsoft.com/office/powerpoint/2010/main" val="697660158"/>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Kantoorthema</Template>
  <TotalTime>320</TotalTime>
  <Words>1832</Words>
  <Application>Microsoft Macintosh PowerPoint</Application>
  <PresentationFormat>Breedbeeld</PresentationFormat>
  <Paragraphs>123</Paragraphs>
  <Slides>13</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Poppins</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1804</cp:revision>
  <dcterms:created xsi:type="dcterms:W3CDTF">2022-01-30T11:55:21Z</dcterms:created>
  <dcterms:modified xsi:type="dcterms:W3CDTF">2024-03-25T13:23:26Z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