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68" r:id="rId5"/>
    <p:sldId id="336" r:id="rId6"/>
    <p:sldId id="377" r:id="rId7"/>
    <p:sldId id="379" r:id="rId8"/>
    <p:sldId id="380" r:id="rId9"/>
    <p:sldId id="381" r:id="rId10"/>
    <p:sldId id="382" r:id="rId11"/>
    <p:sldId id="280" r:id="rId12"/>
    <p:sldId id="358" r:id="rId13"/>
  </p:sldIdLst>
  <p:sldSz cx="12192000" cy="6858000"/>
  <p:notesSz cx="6858000" cy="9144000"/>
  <p:embeddedFontLst>
    <p:embeddedFont>
      <p:font typeface="Poppins" pitchFamily="2" charset="77"/>
      <p:regular r:id="rId15"/>
      <p:bold r:id="rId16"/>
      <p:italic r:id="rId17"/>
      <p:boldItalic r:id="rId18"/>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v"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B6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7E7A9B-2270-4D4E-B9EE-75AD44208A20}" v="4079" dt="2024-03-10T22:24:26.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85" autoAdjust="0"/>
    <p:restoredTop sz="94027"/>
  </p:normalViewPr>
  <p:slideViewPr>
    <p:cSldViewPr snapToGrid="0">
      <p:cViewPr varScale="1">
        <p:scale>
          <a:sx n="71" d="100"/>
          <a:sy n="71" d="100"/>
        </p:scale>
        <p:origin x="2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3/11/24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11/03/24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11/03/24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poraad.nl/schoolontwikkeling/digitalisering/conceptkerndoelen-digitale-geletterdheid-en-burgerschap"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video" Target="https://www.youtube.com/embed/ZSvAD7wUQJ0?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expertisepuntdigitalegeletterdheid.nl/nieuws/2024/9-conceptkerndoelen-digitale/" TargetMode="External"/><Relationship Id="rId1" Type="http://schemas.openxmlformats.org/officeDocument/2006/relationships/slideLayout" Target="../slideLayouts/slideLayout12.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wooden-tile/g/goals.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donzuiderman.blogspot.com/2015/05/lijn-mediawijsheid-0-tm-18-jaar.html" TargetMode="External"/><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donzuiderman.blogspot.com/2015/05/lijn-mediawijsheid-0-tm-18-jaar.html" TargetMode="External"/><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slo.nl/over-slo/visie-missie/"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Op de toekomst voorbereid?</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11 2024</a:t>
            </a:r>
          </a:p>
        </p:txBody>
      </p:sp>
      <p:pic>
        <p:nvPicPr>
          <p:cNvPr id="6" name="Tijdelijke aanduiding voor afbeelding 5">
            <a:extLst>
              <a:ext uri="{FF2B5EF4-FFF2-40B4-BE49-F238E27FC236}">
                <a16:creationId xmlns:a16="http://schemas.microsoft.com/office/drawing/2014/main" id="{987937A5-4C3D-FFE3-F410-D74EDD42296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828" r="20828"/>
          <a:stretch/>
        </p:blipFill>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4401205"/>
          </a:xfrm>
          <a:prstGeom prst="rect">
            <a:avLst/>
          </a:prstGeom>
          <a:noFill/>
        </p:spPr>
        <p:txBody>
          <a:bodyPr wrap="square" lIns="91440" tIns="45720" rIns="91440" bIns="45720" rtlCol="0" anchor="t">
            <a:spAutoFit/>
          </a:bodyPr>
          <a:lstStyle/>
          <a:p>
            <a:r>
              <a:rPr lang="nl-NL" sz="1400" dirty="0">
                <a:solidFill>
                  <a:srgbClr val="000000"/>
                </a:solidFill>
                <a:ea typeface="+mn-lt"/>
                <a:cs typeface="+mn-lt"/>
              </a:rPr>
              <a:t>Hey allemaal,</a:t>
            </a:r>
            <a:endParaRPr lang="nl-NL" dirty="0">
              <a:solidFill>
                <a:srgbClr val="3F5060"/>
              </a:solidFill>
              <a:ea typeface="+mn-lt"/>
              <a:cs typeface="+mn-lt"/>
            </a:endParaRPr>
          </a:p>
          <a:p>
            <a:endParaRPr lang="nl-NL" sz="1400" dirty="0">
              <a:solidFill>
                <a:srgbClr val="000000"/>
              </a:solidFill>
              <a:ea typeface="+mn-lt"/>
              <a:cs typeface="+mn-lt"/>
            </a:endParaRPr>
          </a:p>
          <a:p>
            <a:r>
              <a:rPr lang="nl-NL" sz="1400" dirty="0">
                <a:solidFill>
                  <a:srgbClr val="000000"/>
                </a:solidFill>
                <a:ea typeface="+mn-lt"/>
                <a:cs typeface="+mn-lt"/>
              </a:rPr>
              <a:t>Van de week zag ik een keispannende film op tv. Het ging over een meisje dat vanuit het heden ineens in de toekomst wakker werd. Om terug te keren naar haar eigen tijd was het nodig om allemaal supervage gadgets te gebruiken. Ik vond het zo spannend, dat ik de film bijna niet durfde uit te kijken. Gelukkig lukte het haar en reisde ze weer terug naar haar eigen tijd!</a:t>
            </a:r>
          </a:p>
          <a:p>
            <a:endParaRPr lang="nl-NL" sz="1400" dirty="0">
              <a:solidFill>
                <a:srgbClr val="000000"/>
              </a:solidFill>
              <a:ea typeface="+mn-lt"/>
              <a:cs typeface="+mn-lt"/>
            </a:endParaRPr>
          </a:p>
          <a:p>
            <a:r>
              <a:rPr lang="nl-NL" sz="1400" dirty="0">
                <a:solidFill>
                  <a:srgbClr val="000000"/>
                </a:solidFill>
                <a:ea typeface="+mn-lt"/>
                <a:cs typeface="+mn-lt"/>
              </a:rPr>
              <a:t>Ik vind het altijd leuk om te lezen over de toekomst en om naar </a:t>
            </a:r>
            <a:r>
              <a:rPr lang="nl-NL" sz="1400" dirty="0" err="1">
                <a:solidFill>
                  <a:srgbClr val="000000"/>
                </a:solidFill>
                <a:ea typeface="+mn-lt"/>
                <a:cs typeface="+mn-lt"/>
              </a:rPr>
              <a:t>science</a:t>
            </a:r>
            <a:r>
              <a:rPr lang="nl-NL" sz="1400" dirty="0">
                <a:solidFill>
                  <a:srgbClr val="000000"/>
                </a:solidFill>
                <a:ea typeface="+mn-lt"/>
                <a:cs typeface="+mn-lt"/>
              </a:rPr>
              <a:t> fiction films te kijken. Wat zou daar allemaal van uitkomen? Wat zou ik allemaal moeten weten om in de toekomst ook mee te kunnen doen? Hoe ziet vervoer er in de toekomst uit? Vliegen we dan allemaal met elektrisch aangedreven drones naar onze bestemming? Misschien dragen we allemaal kleding van gerecyclede stof en zijn er geen oorlogen meer, omdat </a:t>
            </a:r>
            <a:r>
              <a:rPr lang="nl-NL" sz="1400" dirty="0" err="1">
                <a:solidFill>
                  <a:srgbClr val="000000"/>
                </a:solidFill>
                <a:ea typeface="+mn-lt"/>
                <a:cs typeface="+mn-lt"/>
              </a:rPr>
              <a:t>RoboCops</a:t>
            </a:r>
            <a:r>
              <a:rPr lang="nl-NL" sz="1400" dirty="0">
                <a:solidFill>
                  <a:srgbClr val="000000"/>
                </a:solidFill>
                <a:ea typeface="+mn-lt"/>
                <a:cs typeface="+mn-lt"/>
              </a:rPr>
              <a:t> de veiligheid beschermen. </a:t>
            </a:r>
          </a:p>
          <a:p>
            <a:br>
              <a:rPr lang="nl-NL" sz="1400" dirty="0">
                <a:solidFill>
                  <a:srgbClr val="000000"/>
                </a:solidFill>
                <a:ea typeface="+mn-lt"/>
                <a:cs typeface="+mn-lt"/>
              </a:rPr>
            </a:br>
            <a:r>
              <a:rPr lang="nl-NL" sz="1400" dirty="0">
                <a:solidFill>
                  <a:srgbClr val="000000"/>
                </a:solidFill>
                <a:ea typeface="+mn-lt"/>
                <a:cs typeface="+mn-lt"/>
              </a:rPr>
              <a:t>Best spannend, de toekomst. Door de film ging ik er ineens wel echt over nadenken. Volgens mij leer ik allang wat ik moet weten om te overleven in de toekomst. Ik weet veel beter hoe ik met een tablet om moet gaan, dan mijn ouders. Toch?</a:t>
            </a:r>
            <a:endParaRPr lang="nl-NL" sz="1400" dirty="0">
              <a:solidFill>
                <a:srgbClr val="3F5060"/>
              </a:solidFill>
              <a:ea typeface="+mn-lt"/>
              <a:cs typeface="+mn-lt"/>
            </a:endParaRPr>
          </a:p>
          <a:p>
            <a:endParaRPr lang="nl-NL" sz="1400" dirty="0">
              <a:solidFill>
                <a:srgbClr val="000000"/>
              </a:solidFill>
              <a:ea typeface="+mn-lt"/>
              <a:cs typeface="+mn-lt"/>
            </a:endParaRPr>
          </a:p>
          <a:p>
            <a:r>
              <a:rPr lang="nl-NL" sz="1400" dirty="0">
                <a:solidFill>
                  <a:srgbClr val="000000"/>
                </a:solidFill>
                <a:ea typeface="+mn-lt"/>
                <a:cs typeface="+mn-lt"/>
              </a:rPr>
              <a:t>Liefs, Melle</a:t>
            </a: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4"/>
            <a:ext cx="11295108" cy="108826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Concept-kerndoelen digitale geletterdheid en burgerschap opgeleverd</a:t>
            </a:r>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60491" cy="42211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tabLst>
                <a:tab pos="180975" algn="l"/>
              </a:tabLst>
            </a:pPr>
            <a:r>
              <a:rPr lang="nl-NL" sz="1200" b="1" dirty="0">
                <a:solidFill>
                  <a:srgbClr val="000000"/>
                </a:solidFill>
                <a:ea typeface="+mn-lt"/>
                <a:cs typeface="+mn-lt"/>
              </a:rPr>
              <a:t>SLO heeft de conceptkerndoelen voor digitale geletterdheid en </a:t>
            </a:r>
            <a:br>
              <a:rPr lang="nl-NL" sz="1200" b="1" dirty="0">
                <a:solidFill>
                  <a:srgbClr val="000000"/>
                </a:solidFill>
                <a:ea typeface="+mn-lt"/>
                <a:cs typeface="+mn-lt"/>
              </a:rPr>
            </a:br>
            <a:r>
              <a:rPr lang="nl-NL" sz="1200" b="1" dirty="0">
                <a:solidFill>
                  <a:srgbClr val="000000"/>
                </a:solidFill>
                <a:ea typeface="+mn-lt"/>
                <a:cs typeface="+mn-lt"/>
              </a:rPr>
              <a:t>burgerschap opgeleverd en aan demissionair minister Mariëlle Paul </a:t>
            </a:r>
            <a:br>
              <a:rPr lang="nl-NL" sz="1200" b="1" dirty="0">
                <a:solidFill>
                  <a:srgbClr val="000000"/>
                </a:solidFill>
                <a:ea typeface="+mn-lt"/>
                <a:cs typeface="+mn-lt"/>
              </a:rPr>
            </a:br>
            <a:r>
              <a:rPr lang="nl-NL" sz="1200" b="1" dirty="0">
                <a:solidFill>
                  <a:srgbClr val="000000"/>
                </a:solidFill>
                <a:ea typeface="+mn-lt"/>
                <a:cs typeface="+mn-lt"/>
              </a:rPr>
              <a:t>aangeboden. De PO-Raad is positief dat er een volgende stap is gezet in het actualiseren van het curriculum.</a:t>
            </a:r>
            <a:br>
              <a:rPr lang="nl-NL" sz="1200" b="1" dirty="0">
                <a:solidFill>
                  <a:srgbClr val="000000"/>
                </a:solidFill>
                <a:ea typeface="+mn-lt"/>
                <a:cs typeface="+mn-lt"/>
              </a:rPr>
            </a:br>
            <a:br>
              <a:rPr lang="nl-NL" sz="1200" b="1" dirty="0">
                <a:solidFill>
                  <a:srgbClr val="000000"/>
                </a:solidFill>
                <a:ea typeface="+mn-lt"/>
                <a:cs typeface="+mn-lt"/>
              </a:rPr>
            </a:br>
            <a:r>
              <a:rPr lang="nl-NL" sz="1200" dirty="0">
                <a:solidFill>
                  <a:srgbClr val="000000"/>
                </a:solidFill>
                <a:ea typeface="+mn-lt"/>
                <a:cs typeface="+mn-lt"/>
              </a:rPr>
              <a:t>In dit nieuwsbericht van de PO-raad (raad van het Primair Onderwijs) staat dat de Stichting Leerdoelen Ontwikkeling (SLO) een volgende </a:t>
            </a:r>
            <a:br>
              <a:rPr lang="nl-NL" sz="1200" dirty="0">
                <a:solidFill>
                  <a:srgbClr val="000000"/>
                </a:solidFill>
                <a:ea typeface="+mn-lt"/>
                <a:cs typeface="+mn-lt"/>
              </a:rPr>
            </a:br>
            <a:r>
              <a:rPr lang="nl-NL" sz="1200" dirty="0">
                <a:solidFill>
                  <a:srgbClr val="000000"/>
                </a:solidFill>
                <a:ea typeface="+mn-lt"/>
                <a:cs typeface="+mn-lt"/>
              </a:rPr>
              <a:t>stap heeft gezet in het maken van lesdoelen voor digitale </a:t>
            </a:r>
            <a:br>
              <a:rPr lang="nl-NL" sz="1200" dirty="0">
                <a:solidFill>
                  <a:srgbClr val="000000"/>
                </a:solidFill>
                <a:ea typeface="+mn-lt"/>
                <a:cs typeface="+mn-lt"/>
              </a:rPr>
            </a:br>
            <a:r>
              <a:rPr lang="nl-NL" sz="1200" dirty="0">
                <a:solidFill>
                  <a:srgbClr val="000000"/>
                </a:solidFill>
                <a:ea typeface="+mn-lt"/>
                <a:cs typeface="+mn-lt"/>
              </a:rPr>
              <a:t>geletterdheid. Meestal worden digitale vaardigheden opgesplitst in de volgende ‘skills’:</a:t>
            </a:r>
            <a:br>
              <a:rPr lang="nl-NL" sz="1200" dirty="0">
                <a:solidFill>
                  <a:srgbClr val="000000"/>
                </a:solidFill>
                <a:ea typeface="+mn-lt"/>
                <a:cs typeface="+mn-lt"/>
              </a:rPr>
            </a:br>
            <a:r>
              <a:rPr lang="nl-NL" sz="1200" dirty="0">
                <a:solidFill>
                  <a:srgbClr val="000000"/>
                </a:solidFill>
                <a:ea typeface="+mn-lt"/>
                <a:cs typeface="+mn-lt"/>
              </a:rPr>
              <a:t>- 	Informatievaardigheden (zoeken naar informatie)</a:t>
            </a:r>
            <a:br>
              <a:rPr lang="nl-NL" sz="1200" dirty="0">
                <a:solidFill>
                  <a:srgbClr val="000000"/>
                </a:solidFill>
                <a:ea typeface="+mn-lt"/>
                <a:cs typeface="+mn-lt"/>
              </a:rPr>
            </a:br>
            <a:r>
              <a:rPr lang="nl-NL" sz="1200" dirty="0">
                <a:solidFill>
                  <a:srgbClr val="000000"/>
                </a:solidFill>
                <a:ea typeface="+mn-lt"/>
                <a:cs typeface="+mn-lt"/>
              </a:rPr>
              <a:t>- 	</a:t>
            </a:r>
            <a:r>
              <a:rPr lang="nl-NL" sz="1200" dirty="0" err="1">
                <a:solidFill>
                  <a:srgbClr val="000000"/>
                </a:solidFill>
                <a:ea typeface="+mn-lt"/>
                <a:cs typeface="+mn-lt"/>
              </a:rPr>
              <a:t>Computional</a:t>
            </a:r>
            <a:r>
              <a:rPr lang="nl-NL" sz="1200" dirty="0">
                <a:solidFill>
                  <a:srgbClr val="000000"/>
                </a:solidFill>
                <a:ea typeface="+mn-lt"/>
                <a:cs typeface="+mn-lt"/>
              </a:rPr>
              <a:t> thinking (problemen oplossen met behulp van digitale 	technologie)</a:t>
            </a:r>
            <a:br>
              <a:rPr lang="nl-NL" sz="1200" dirty="0">
                <a:solidFill>
                  <a:srgbClr val="000000"/>
                </a:solidFill>
                <a:ea typeface="+mn-lt"/>
                <a:cs typeface="+mn-lt"/>
              </a:rPr>
            </a:br>
            <a:r>
              <a:rPr lang="nl-NL" sz="1200" dirty="0">
                <a:solidFill>
                  <a:srgbClr val="000000"/>
                </a:solidFill>
                <a:ea typeface="+mn-lt"/>
                <a:cs typeface="+mn-lt"/>
              </a:rPr>
              <a:t>- 	ICT-basisvaardigheden (kunnen omgaan met digitale technologie)</a:t>
            </a:r>
            <a:br>
              <a:rPr lang="nl-NL" sz="1200" dirty="0">
                <a:solidFill>
                  <a:srgbClr val="000000"/>
                </a:solidFill>
                <a:ea typeface="+mn-lt"/>
                <a:cs typeface="+mn-lt"/>
              </a:rPr>
            </a:br>
            <a:r>
              <a:rPr lang="nl-NL" sz="1200" dirty="0">
                <a:solidFill>
                  <a:srgbClr val="000000"/>
                </a:solidFill>
                <a:ea typeface="+mn-lt"/>
                <a:cs typeface="+mn-lt"/>
              </a:rPr>
              <a:t>- 	Mediawijsheid (kritisch en bewust omgaan met digitale media)</a:t>
            </a:r>
            <a:endParaRPr lang="en-US" sz="1200" dirty="0">
              <a:solidFill>
                <a:srgbClr val="3F5060"/>
              </a:solidFill>
              <a:ea typeface="+mn-lt"/>
              <a:cs typeface="+mn-lt"/>
            </a:endParaRP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543682"/>
            <a:ext cx="5297311"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ea typeface="+mn-lt"/>
                <a:cs typeface="+mn-lt"/>
              </a:rPr>
              <a:t>Bron: POraad.nl</a:t>
            </a:r>
            <a:endParaRPr lang="nl-NL" sz="1200" dirty="0">
              <a:solidFill>
                <a:srgbClr val="3F5060"/>
              </a:solidFill>
              <a:ea typeface="+mn-lt"/>
              <a:cs typeface="+mn-lt"/>
            </a:endParaRPr>
          </a:p>
          <a:p>
            <a:r>
              <a:rPr lang="nl-NL" sz="1200" dirty="0">
                <a:solidFill>
                  <a:srgbClr val="3F5060"/>
                </a:solidFill>
                <a:ea typeface="+mn-lt"/>
                <a:cs typeface="+mn-lt"/>
                <a:hlinkClick r:id="rId2"/>
              </a:rPr>
              <a:t>https://www.poraad.nl/schoolontwikkeling/digitalisering/conceptkerndoelen-digitale-geletterdheid-en-burgerschap</a:t>
            </a:r>
            <a:endParaRPr lang="nl-NL" sz="1200">
              <a:solidFill>
                <a:srgbClr val="3F5060"/>
              </a:solidFill>
              <a:ea typeface="+mn-lt"/>
              <a:cs typeface="+mn-lt"/>
            </a:endParaRPr>
          </a:p>
        </p:txBody>
      </p:sp>
      <p:pic>
        <p:nvPicPr>
          <p:cNvPr id="6" name="Afbeelding 5">
            <a:extLst>
              <a:ext uri="{FF2B5EF4-FFF2-40B4-BE49-F238E27FC236}">
                <a16:creationId xmlns:a16="http://schemas.microsoft.com/office/drawing/2014/main" id="{E083206B-8974-B31E-A4A6-1A4ADFAEE1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80132" y="2358887"/>
            <a:ext cx="5096312" cy="3397541"/>
          </a:xfrm>
          <a:prstGeom prst="rect">
            <a:avLst/>
          </a:prstGeom>
        </p:spPr>
      </p:pic>
    </p:spTree>
    <p:extLst>
      <p:ext uri="{BB962C8B-B14F-4D97-AF65-F5344CB8AC3E}">
        <p14:creationId xmlns:p14="http://schemas.microsoft.com/office/powerpoint/2010/main" val="432021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Een inkijkje, </a:t>
            </a:r>
            <a:r>
              <a:rPr lang="nl-NL" dirty="0" err="1">
                <a:cs typeface="Poppins"/>
              </a:rPr>
              <a:t>Into</a:t>
            </a:r>
            <a:r>
              <a:rPr lang="nl-NL" dirty="0">
                <a:cs typeface="Poppins"/>
              </a:rPr>
              <a:t> </a:t>
            </a:r>
            <a:r>
              <a:rPr lang="nl-NL" dirty="0" err="1">
                <a:cs typeface="Poppins"/>
              </a:rPr>
              <a:t>the</a:t>
            </a:r>
            <a:r>
              <a:rPr lang="nl-NL" dirty="0">
                <a:cs typeface="Poppins"/>
              </a:rPr>
              <a:t> </a:t>
            </a:r>
            <a:r>
              <a:rPr lang="nl-NL" dirty="0" err="1">
                <a:cs typeface="Poppins"/>
              </a:rPr>
              <a:t>future</a:t>
            </a:r>
            <a:r>
              <a:rPr lang="nl-NL" dirty="0">
                <a:cs typeface="Poppins"/>
              </a:rPr>
              <a:t>!</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816002" cy="35496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nl-NL" sz="1300" dirty="0">
                <a:solidFill>
                  <a:srgbClr val="000000"/>
                </a:solidFill>
                <a:ea typeface="+mn-lt"/>
                <a:cs typeface="+mn-lt"/>
              </a:rPr>
              <a:t>Om een beter beeld te krijgen van hoe de wereld er in de toekomst uit gaat zien heeft het Jeugdjournaal in 2021 aan een aantal wetenschappers gevraagd welke uitvindingen er over 20 jaar zullen zijn. </a:t>
            </a:r>
            <a:endParaRPr lang="en-US" sz="1300" dirty="0">
              <a:solidFill>
                <a:srgbClr val="3F5060"/>
              </a:solidFill>
              <a:ea typeface="+mn-lt"/>
              <a:cs typeface="+mn-lt"/>
            </a:endParaRPr>
          </a:p>
          <a:p>
            <a:pPr>
              <a:spcBef>
                <a:spcPts val="1000"/>
              </a:spcBef>
            </a:pPr>
            <a:r>
              <a:rPr lang="nl-NL" sz="1300" dirty="0">
                <a:solidFill>
                  <a:srgbClr val="000000"/>
                </a:solidFill>
                <a:ea typeface="+mn-lt"/>
                <a:cs typeface="+mn-lt"/>
              </a:rPr>
              <a:t>Bekijk de video en bespreek klassikaal welke uitvinding jullie het liefst zouden willen hebben. Willen jullie alle uitvindingen uit de video?  Of is het juist beter dat sommige uitvindingen niet worden doorgezet?</a:t>
            </a:r>
            <a:endParaRPr lang="en-US" sz="1300" dirty="0">
              <a:solidFill>
                <a:srgbClr val="000000"/>
              </a:solidFill>
              <a:ea typeface="+mn-lt"/>
              <a:cs typeface="+mn-lt"/>
            </a:endParaRPr>
          </a:p>
          <a:p>
            <a:pPr>
              <a:spcBef>
                <a:spcPts val="1000"/>
              </a:spcBef>
              <a:tabLst>
                <a:tab pos="538163" algn="l"/>
              </a:tabLst>
            </a:pPr>
            <a:r>
              <a:rPr lang="nl-NL" sz="1300" dirty="0">
                <a:solidFill>
                  <a:srgbClr val="000000"/>
                </a:solidFill>
                <a:ea typeface="+mn-lt"/>
                <a:cs typeface="+mn-lt"/>
              </a:rPr>
              <a:t>Je ziet de volgende uitvindingen voorbij komen:</a:t>
            </a:r>
            <a:br>
              <a:rPr lang="nl-NL" sz="1300" dirty="0">
                <a:ea typeface="+mn-lt"/>
                <a:cs typeface="+mn-lt"/>
              </a:rPr>
            </a:br>
            <a:r>
              <a:rPr lang="nl-NL" sz="1300" dirty="0">
                <a:ea typeface="+mn-lt"/>
                <a:cs typeface="+mn-lt"/>
              </a:rPr>
              <a:t>	</a:t>
            </a:r>
            <a:r>
              <a:rPr lang="nl-NL" sz="1300" dirty="0">
                <a:solidFill>
                  <a:srgbClr val="000000"/>
                </a:solidFill>
                <a:ea typeface="+mn-lt"/>
                <a:cs typeface="+mn-lt"/>
              </a:rPr>
              <a:t>- Chip in je hoofd</a:t>
            </a:r>
            <a:br>
              <a:rPr lang="nl-NL" sz="1300" dirty="0">
                <a:ea typeface="+mn-lt"/>
                <a:cs typeface="+mn-lt"/>
              </a:rPr>
            </a:br>
            <a:r>
              <a:rPr lang="nl-NL" sz="1300" dirty="0">
                <a:ea typeface="+mn-lt"/>
                <a:cs typeface="+mn-lt"/>
              </a:rPr>
              <a:t>	</a:t>
            </a:r>
            <a:r>
              <a:rPr lang="nl-NL" sz="1300" dirty="0">
                <a:solidFill>
                  <a:srgbClr val="000000"/>
                </a:solidFill>
                <a:ea typeface="+mn-lt"/>
                <a:cs typeface="+mn-lt"/>
              </a:rPr>
              <a:t>- Tandenpoetsen met een rietje</a:t>
            </a:r>
            <a:br>
              <a:rPr lang="nl-NL" sz="1300" dirty="0">
                <a:ea typeface="+mn-lt"/>
                <a:cs typeface="+mn-lt"/>
              </a:rPr>
            </a:br>
            <a:r>
              <a:rPr lang="nl-NL" sz="1300" dirty="0">
                <a:ea typeface="+mn-lt"/>
                <a:cs typeface="+mn-lt"/>
              </a:rPr>
              <a:t>	</a:t>
            </a:r>
            <a:r>
              <a:rPr lang="nl-NL" sz="1300" dirty="0">
                <a:solidFill>
                  <a:srgbClr val="000000"/>
                </a:solidFill>
                <a:ea typeface="+mn-lt"/>
                <a:cs typeface="+mn-lt"/>
              </a:rPr>
              <a:t>- Digitale contactlenzen</a:t>
            </a:r>
            <a:br>
              <a:rPr lang="nl-NL" sz="1300" dirty="0">
                <a:ea typeface="+mn-lt"/>
                <a:cs typeface="+mn-lt"/>
              </a:rPr>
            </a:br>
            <a:r>
              <a:rPr lang="nl-NL" sz="1300" dirty="0">
                <a:ea typeface="+mn-lt"/>
                <a:cs typeface="+mn-lt"/>
              </a:rPr>
              <a:t>	</a:t>
            </a:r>
            <a:r>
              <a:rPr lang="nl-NL" sz="1300" dirty="0">
                <a:solidFill>
                  <a:srgbClr val="000000"/>
                </a:solidFill>
                <a:ea typeface="+mn-lt"/>
                <a:cs typeface="+mn-lt"/>
              </a:rPr>
              <a:t>- Zelfrijdende (vliegende) auto</a:t>
            </a:r>
            <a:br>
              <a:rPr lang="nl-NL" sz="1300" dirty="0">
                <a:ea typeface="+mn-lt"/>
                <a:cs typeface="+mn-lt"/>
              </a:rPr>
            </a:br>
            <a:r>
              <a:rPr lang="nl-NL" sz="1300" dirty="0">
                <a:ea typeface="+mn-lt"/>
                <a:cs typeface="+mn-lt"/>
              </a:rPr>
              <a:t>	</a:t>
            </a:r>
            <a:r>
              <a:rPr lang="nl-NL" sz="1300" dirty="0">
                <a:solidFill>
                  <a:srgbClr val="000000"/>
                </a:solidFill>
                <a:ea typeface="+mn-lt"/>
                <a:cs typeface="+mn-lt"/>
              </a:rPr>
              <a:t>- Pleister met medicijnen</a:t>
            </a:r>
            <a:br>
              <a:rPr lang="nl-NL" sz="1300" dirty="0">
                <a:ea typeface="+mn-lt"/>
                <a:cs typeface="+mn-lt"/>
              </a:rPr>
            </a:br>
            <a:r>
              <a:rPr lang="nl-NL" sz="1300" dirty="0">
                <a:ea typeface="+mn-lt"/>
                <a:cs typeface="+mn-lt"/>
              </a:rPr>
              <a:t>	</a:t>
            </a:r>
            <a:r>
              <a:rPr lang="nl-NL" sz="1300" dirty="0">
                <a:solidFill>
                  <a:srgbClr val="000000"/>
                </a:solidFill>
                <a:ea typeface="+mn-lt"/>
                <a:cs typeface="+mn-lt"/>
              </a:rPr>
              <a:t>- Opvouwbare/oprolbare tablet</a:t>
            </a:r>
            <a:br>
              <a:rPr lang="nl-NL" sz="1300" dirty="0">
                <a:ea typeface="+mn-lt"/>
                <a:cs typeface="+mn-lt"/>
              </a:rPr>
            </a:br>
            <a:r>
              <a:rPr lang="nl-NL" sz="1300" dirty="0">
                <a:ea typeface="+mn-lt"/>
                <a:cs typeface="+mn-lt"/>
              </a:rPr>
              <a:t>	</a:t>
            </a:r>
            <a:r>
              <a:rPr lang="nl-NL" sz="1300" dirty="0">
                <a:solidFill>
                  <a:srgbClr val="000000"/>
                </a:solidFill>
                <a:ea typeface="+mn-lt"/>
                <a:cs typeface="+mn-lt"/>
              </a:rPr>
              <a:t>- Hyperloop</a:t>
            </a:r>
            <a:endParaRPr lang="en-US" sz="1300" dirty="0">
              <a:solidFill>
                <a:srgbClr val="3F5060"/>
              </a:solidFill>
              <a:ea typeface="+mn-lt"/>
              <a:cs typeface="+mn-lt"/>
            </a:endParaRPr>
          </a:p>
        </p:txBody>
      </p:sp>
      <p:pic>
        <p:nvPicPr>
          <p:cNvPr id="5" name="Onlinemedia 4" title="Hoe ziet jouw leven er over 20 jaar uit? | UITGEZOCHT #20">
            <a:hlinkClick r:id="" action="ppaction://media"/>
            <a:extLst>
              <a:ext uri="{FF2B5EF4-FFF2-40B4-BE49-F238E27FC236}">
                <a16:creationId xmlns:a16="http://schemas.microsoft.com/office/drawing/2014/main" id="{7BF22F92-5CA1-0506-C1BC-44FEC85D32B8}"/>
              </a:ext>
            </a:extLst>
          </p:cNvPr>
          <p:cNvPicPr>
            <a:picLocks noGrp="1" noRot="1" noChangeAspect="1"/>
          </p:cNvPicPr>
          <p:nvPr>
            <p:ph type="pic" sz="quarter" idx="12"/>
            <a:videoFile r:link="rId1"/>
          </p:nvPr>
        </p:nvPicPr>
        <p:blipFill>
          <a:blip r:embed="rId3"/>
          <a:srcRect t="4275" b="4275"/>
          <a:stretch>
            <a:fillRect/>
          </a:stretch>
        </p:blipFill>
        <p:spPr>
          <a:xfrm>
            <a:off x="5692775" y="1338263"/>
            <a:ext cx="6499225" cy="3671887"/>
          </a:xfrm>
        </p:spPr>
      </p:pic>
    </p:spTree>
    <p:extLst>
      <p:ext uri="{BB962C8B-B14F-4D97-AF65-F5344CB8AC3E}">
        <p14:creationId xmlns:p14="http://schemas.microsoft.com/office/powerpoint/2010/main" val="521180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9212"/>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Kerndoelen? Digitale geletterdheid?</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816002" cy="39241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nl-NL" sz="1300" dirty="0">
                <a:solidFill>
                  <a:srgbClr val="000000"/>
                </a:solidFill>
                <a:ea typeface="+mn-lt"/>
                <a:cs typeface="+mn-lt"/>
              </a:rPr>
              <a:t>Je hebt zojuist gezien dat er in de toekomst nog veel meer nieuwe technologie bij zal komen. Het is dus belangrijk om hiermee om te kunnen gaan en er genoeg van te begrijpen.</a:t>
            </a:r>
          </a:p>
          <a:p>
            <a:pPr>
              <a:spcBef>
                <a:spcPts val="1000"/>
              </a:spcBef>
            </a:pPr>
            <a:r>
              <a:rPr lang="nl-NL" sz="1300" dirty="0">
                <a:solidFill>
                  <a:srgbClr val="000000"/>
                </a:solidFill>
                <a:ea typeface="+mn-lt"/>
                <a:cs typeface="+mn-lt"/>
              </a:rPr>
              <a:t>Om iedereen hierop voor te bereiden heeft SLO 9 concept-kerndoelen digitale geletterdheid en burgerschap ontwikkeld. </a:t>
            </a:r>
            <a:br>
              <a:rPr lang="nl-NL" sz="1300" dirty="0">
                <a:solidFill>
                  <a:srgbClr val="000000"/>
                </a:solidFill>
                <a:ea typeface="+mn-lt"/>
                <a:cs typeface="+mn-lt"/>
              </a:rPr>
            </a:br>
            <a:br>
              <a:rPr lang="nl-NL" sz="1300" dirty="0">
                <a:solidFill>
                  <a:srgbClr val="000000"/>
                </a:solidFill>
                <a:ea typeface="+mn-lt"/>
                <a:cs typeface="+mn-lt"/>
              </a:rPr>
            </a:br>
            <a:r>
              <a:rPr lang="nl-NL" sz="1300" dirty="0">
                <a:solidFill>
                  <a:srgbClr val="000000"/>
                </a:solidFill>
                <a:ea typeface="+mn-lt"/>
                <a:cs typeface="+mn-lt"/>
              </a:rPr>
              <a:t>Dit is de allereerste(!) keer dat voor scholen zichtbaar gemaakt wordt wat leerlingen moeten kennen en kunnen om voorbereid te zijn op de toekomst. </a:t>
            </a:r>
          </a:p>
          <a:p>
            <a:pPr>
              <a:spcBef>
                <a:spcPts val="1000"/>
              </a:spcBef>
            </a:pPr>
            <a:r>
              <a:rPr lang="nl-NL" sz="1300" dirty="0">
                <a:solidFill>
                  <a:srgbClr val="000000"/>
                </a:solidFill>
                <a:ea typeface="+mn-lt"/>
                <a:cs typeface="+mn-lt"/>
              </a:rPr>
              <a:t>Een beknopte samenvatting van de 9 concept-kerndoelen kun je hier lezen.</a:t>
            </a:r>
          </a:p>
          <a:p>
            <a:pPr>
              <a:spcBef>
                <a:spcPts val="1000"/>
              </a:spcBef>
            </a:pPr>
            <a:endParaRPr lang="nl-NL" sz="1300" dirty="0">
              <a:solidFill>
                <a:srgbClr val="0070C0"/>
              </a:solidFill>
              <a:ea typeface="+mn-lt"/>
              <a:cs typeface="+mn-lt"/>
            </a:endParaRPr>
          </a:p>
          <a:p>
            <a:r>
              <a:rPr lang="nl-NL" sz="1400" dirty="0">
                <a:solidFill>
                  <a:srgbClr val="0070C0"/>
                </a:solidFill>
                <a:hlinkClick r:id="rId2">
                  <a:extLst>
                    <a:ext uri="{A12FA001-AC4F-418D-AE19-62706E023703}">
                      <ahyp:hlinkClr xmlns:ahyp="http://schemas.microsoft.com/office/drawing/2018/hyperlinkcolor" val="tx"/>
                    </a:ext>
                  </a:extLst>
                </a:hlinkClick>
              </a:rPr>
              <a:t>https://expertisepuntdigitalegeletterdheid.nl/nieuws/2024/9-conceptkerndoelen-digitale/</a:t>
            </a:r>
            <a:endParaRPr lang="nl-NL" sz="1400" dirty="0">
              <a:solidFill>
                <a:srgbClr val="0070C0"/>
              </a:solidFill>
            </a:endParaRPr>
          </a:p>
          <a:p>
            <a:r>
              <a:rPr lang="nl-NL" sz="1400" dirty="0">
                <a:solidFill>
                  <a:srgbClr val="0070C0"/>
                </a:solidFill>
              </a:rPr>
              <a:t> </a:t>
            </a:r>
          </a:p>
        </p:txBody>
      </p:sp>
      <p:pic>
        <p:nvPicPr>
          <p:cNvPr id="4" name="Tijdelijke aanduiding voor afbeelding 3" descr="Afbeelding met Houten blok, houten, overdekt&#10;&#10;Automatisch gegenereerde beschrijving">
            <a:extLst>
              <a:ext uri="{FF2B5EF4-FFF2-40B4-BE49-F238E27FC236}">
                <a16:creationId xmlns:a16="http://schemas.microsoft.com/office/drawing/2014/main" id="{7288A347-1ABA-ED08-633F-040680D820D7}"/>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l="1401" r="1401"/>
          <a:stretch/>
        </p:blipFill>
        <p:spPr/>
      </p:pic>
      <p:sp>
        <p:nvSpPr>
          <p:cNvPr id="7" name="Tekstvak 6">
            <a:extLst>
              <a:ext uri="{FF2B5EF4-FFF2-40B4-BE49-F238E27FC236}">
                <a16:creationId xmlns:a16="http://schemas.microsoft.com/office/drawing/2014/main" id="{64249238-5705-D6BA-F814-14127705E1FE}"/>
              </a:ext>
            </a:extLst>
          </p:cNvPr>
          <p:cNvSpPr txBox="1"/>
          <p:nvPr/>
        </p:nvSpPr>
        <p:spPr>
          <a:xfrm>
            <a:off x="5692775" y="5403850"/>
            <a:ext cx="6499225" cy="317500"/>
          </a:xfrm>
          <a:prstGeom prst="rect">
            <a:avLst/>
          </a:prstGeom>
        </p:spPr>
        <p:txBody>
          <a:bodyPr>
            <a:normAutofit fontScale="85000" lnSpcReduction="10000"/>
          </a:bodyPr>
          <a:lstStyle/>
          <a:p>
            <a:r>
              <a:rPr lang="en-US">
                <a:hlinkClick r:id="rId4"/>
              </a:rPr>
              <a:t>Deze foto</a:t>
            </a:r>
            <a:r>
              <a:rPr lang="en-US"/>
              <a:t> van Onbekende auteur is gelicentieerd onder </a:t>
            </a:r>
            <a:r>
              <a:rPr lang="en-US">
                <a:hlinkClick r:id="rId5"/>
              </a:rPr>
              <a:t>CC BY-SA</a:t>
            </a:r>
            <a:r>
              <a:rPr lang="en-US"/>
              <a:t>.</a:t>
            </a:r>
          </a:p>
        </p:txBody>
      </p:sp>
    </p:spTree>
    <p:extLst>
      <p:ext uri="{BB962C8B-B14F-4D97-AF65-F5344CB8AC3E}">
        <p14:creationId xmlns:p14="http://schemas.microsoft.com/office/powerpoint/2010/main" val="2476880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9212"/>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Mediawijsheid</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88138" y="770078"/>
            <a:ext cx="4818363" cy="51244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nl-NL" sz="1200" dirty="0">
                <a:solidFill>
                  <a:srgbClr val="000000"/>
                </a:solidFill>
                <a:ea typeface="+mn-lt"/>
                <a:cs typeface="+mn-lt"/>
              </a:rPr>
              <a:t>Eén van de 9 concept-kerndoelen gaat over digitale media en informatie:</a:t>
            </a:r>
            <a:endParaRPr lang="nl-NL" sz="1200" dirty="0">
              <a:ea typeface="+mn-lt"/>
              <a:cs typeface="+mn-lt"/>
            </a:endParaRPr>
          </a:p>
          <a:p>
            <a:pPr lvl="1">
              <a:spcBef>
                <a:spcPts val="1000"/>
              </a:spcBef>
            </a:pPr>
            <a:r>
              <a:rPr lang="nl-NL" sz="1200" i="1" dirty="0">
                <a:solidFill>
                  <a:srgbClr val="000000"/>
                </a:solidFill>
                <a:latin typeface="Poppins"/>
                <a:cs typeface="Poppins"/>
              </a:rPr>
              <a:t>De leerling navigeert doelgericht in het digitale media- en informatielandschap voor het verwerven en verwerken van informatie.</a:t>
            </a:r>
          </a:p>
          <a:p>
            <a:pPr>
              <a:spcBef>
                <a:spcPts val="1000"/>
              </a:spcBef>
            </a:pPr>
            <a:r>
              <a:rPr lang="nl-NL" sz="1200" dirty="0">
                <a:solidFill>
                  <a:srgbClr val="000000"/>
                </a:solidFill>
                <a:latin typeface="Poppins"/>
                <a:cs typeface="Poppins"/>
              </a:rPr>
              <a:t>Een ander concept-kerndoel gaat over veiligheid en privacy:</a:t>
            </a:r>
          </a:p>
          <a:p>
            <a:pPr lvl="1">
              <a:spcBef>
                <a:spcPts val="1000"/>
              </a:spcBef>
            </a:pPr>
            <a:r>
              <a:rPr lang="nl-NL" sz="1200" i="1" dirty="0">
                <a:solidFill>
                  <a:srgbClr val="000000"/>
                </a:solidFill>
                <a:latin typeface="Poppins"/>
                <a:cs typeface="Poppins"/>
              </a:rPr>
              <a:t>De leerling gaat veilig om met digitale systemen, data en privacy van zichzelf en anderen.</a:t>
            </a:r>
          </a:p>
          <a:p>
            <a:pPr>
              <a:spcBef>
                <a:spcPts val="1000"/>
              </a:spcBef>
            </a:pPr>
            <a:r>
              <a:rPr lang="nl-NL" sz="1200" dirty="0">
                <a:solidFill>
                  <a:srgbClr val="000000"/>
                </a:solidFill>
                <a:cs typeface="Poppins"/>
              </a:rPr>
              <a:t>Met deze concept-kerndoelen willen de makers een kader scheppen dat aangeeft wat jij moet kunnen en kennen om goed voorbereid te zijn op de toekomst.</a:t>
            </a:r>
          </a:p>
          <a:p>
            <a:pPr>
              <a:spcBef>
                <a:spcPts val="1000"/>
              </a:spcBef>
            </a:pPr>
            <a:r>
              <a:rPr lang="nl-NL" sz="1200" b="1" dirty="0">
                <a:solidFill>
                  <a:srgbClr val="000000"/>
                </a:solidFill>
                <a:cs typeface="Poppins"/>
              </a:rPr>
              <a:t>Opdracht</a:t>
            </a:r>
          </a:p>
          <a:p>
            <a:pPr marL="342900" indent="-342900">
              <a:spcBef>
                <a:spcPts val="1000"/>
              </a:spcBef>
              <a:buAutoNum type="arabicPeriod"/>
            </a:pPr>
            <a:r>
              <a:rPr lang="nl-NL" sz="1200" dirty="0">
                <a:solidFill>
                  <a:srgbClr val="000000"/>
                </a:solidFill>
                <a:cs typeface="Poppins"/>
              </a:rPr>
              <a:t>Maak 2 lijsten, op elke lijst moeten minimaal 5 antwoorden komen.</a:t>
            </a:r>
          </a:p>
          <a:p>
            <a:pPr marL="342900" indent="-342900">
              <a:spcBef>
                <a:spcPts val="1000"/>
              </a:spcBef>
              <a:buAutoNum type="arabicPeriod"/>
            </a:pPr>
            <a:r>
              <a:rPr lang="nl-NL" sz="1200" dirty="0">
                <a:solidFill>
                  <a:srgbClr val="000000"/>
                </a:solidFill>
                <a:cs typeface="Poppins"/>
              </a:rPr>
              <a:t>Schrijf in de eerste lijst op: Wat moet ik weten over media om mediawijs te zijn?</a:t>
            </a:r>
          </a:p>
          <a:p>
            <a:pPr marL="342900" indent="-342900">
              <a:spcBef>
                <a:spcPts val="1000"/>
              </a:spcBef>
              <a:buAutoNum type="arabicPeriod"/>
            </a:pPr>
            <a:r>
              <a:rPr lang="nl-NL" sz="1200" dirty="0">
                <a:solidFill>
                  <a:srgbClr val="000000"/>
                </a:solidFill>
                <a:cs typeface="Poppins"/>
              </a:rPr>
              <a:t>Schrijf in de tweede lijst op: Wat moet ik kunnen om mediawijs met media om te gaan?</a:t>
            </a:r>
          </a:p>
          <a:p>
            <a:pPr>
              <a:spcBef>
                <a:spcPts val="1000"/>
              </a:spcBef>
            </a:pPr>
            <a:br>
              <a:rPr lang="nl-NL" sz="1200" dirty="0">
                <a:solidFill>
                  <a:srgbClr val="000000"/>
                </a:solidFill>
                <a:ea typeface="+mn-lt"/>
                <a:cs typeface="+mn-lt"/>
              </a:rPr>
            </a:br>
            <a:r>
              <a:rPr lang="nl-NL" sz="1200" dirty="0">
                <a:solidFill>
                  <a:srgbClr val="000000"/>
                </a:solidFill>
                <a:ea typeface="+mn-lt"/>
                <a:cs typeface="+mn-lt"/>
              </a:rPr>
              <a:t>Bespreek de antwoorden klassikaal.</a:t>
            </a:r>
          </a:p>
        </p:txBody>
      </p:sp>
      <p:pic>
        <p:nvPicPr>
          <p:cNvPr id="4" name="Tijdelijke aanduiding voor afbeelding 3" descr="Afbeelding met tekst, bril, Menselijk gezicht, kleding&#10;&#10;Automatisch gegenereerde beschrijving">
            <a:extLst>
              <a:ext uri="{FF2B5EF4-FFF2-40B4-BE49-F238E27FC236}">
                <a16:creationId xmlns:a16="http://schemas.microsoft.com/office/drawing/2014/main" id="{7F85A35C-6276-CBB0-DE15-50CD49B24A08}"/>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1467" b="1467"/>
          <a:stretch/>
        </p:blipFill>
        <p:spPr/>
      </p:pic>
      <p:sp>
        <p:nvSpPr>
          <p:cNvPr id="7" name="Tekstvak 6">
            <a:extLst>
              <a:ext uri="{FF2B5EF4-FFF2-40B4-BE49-F238E27FC236}">
                <a16:creationId xmlns:a16="http://schemas.microsoft.com/office/drawing/2014/main" id="{B97EDD72-5BE1-886D-03D4-B00B8312EA1A}"/>
              </a:ext>
            </a:extLst>
          </p:cNvPr>
          <p:cNvSpPr txBox="1"/>
          <p:nvPr/>
        </p:nvSpPr>
        <p:spPr>
          <a:xfrm>
            <a:off x="5692775" y="5403850"/>
            <a:ext cx="6499225" cy="317500"/>
          </a:xfrm>
          <a:prstGeom prst="rect">
            <a:avLst/>
          </a:prstGeom>
        </p:spPr>
        <p:txBody>
          <a:bodyPr>
            <a:normAutofit fontScale="77500" lnSpcReduction="20000"/>
          </a:bodyPr>
          <a:lstStyle/>
          <a:p>
            <a:r>
              <a:rPr lang="en-US">
                <a:hlinkClick r:id="rId3"/>
              </a:rPr>
              <a:t>Deze foto</a:t>
            </a:r>
            <a:r>
              <a:rPr lang="en-US"/>
              <a:t> van Onbekende auteur is gelicentieerd onder </a:t>
            </a:r>
            <a:r>
              <a:rPr lang="en-US">
                <a:hlinkClick r:id="rId4"/>
              </a:rPr>
              <a:t>CC BY-SA-NC</a:t>
            </a:r>
            <a:r>
              <a:rPr lang="en-US"/>
              <a:t>.</a:t>
            </a:r>
          </a:p>
        </p:txBody>
      </p:sp>
    </p:spTree>
    <p:extLst>
      <p:ext uri="{BB962C8B-B14F-4D97-AF65-F5344CB8AC3E}">
        <p14:creationId xmlns:p14="http://schemas.microsoft.com/office/powerpoint/2010/main" val="3761041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2727"/>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Vervolg Mediawijsheid</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476750" cy="21390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tabLst>
                <a:tab pos="180975" algn="l"/>
              </a:tabLst>
            </a:pPr>
            <a:r>
              <a:rPr lang="nl-NL" sz="1200" dirty="0">
                <a:solidFill>
                  <a:srgbClr val="000000"/>
                </a:solidFill>
                <a:cs typeface="Poppins"/>
              </a:rPr>
              <a:t>Maak nu met de hele klas een lijst:</a:t>
            </a:r>
            <a:br>
              <a:rPr lang="nl-NL" sz="1200" dirty="0">
                <a:solidFill>
                  <a:srgbClr val="000000"/>
                </a:solidFill>
                <a:cs typeface="Poppins"/>
              </a:rPr>
            </a:br>
            <a:r>
              <a:rPr lang="nl-NL" sz="1200" dirty="0">
                <a:solidFill>
                  <a:srgbClr val="000000"/>
                </a:solidFill>
                <a:cs typeface="Poppins"/>
              </a:rPr>
              <a:t>Welke 10 dingen vinden jullie dat iedereen moet kunnen en kennen om mediawijs te zijn? </a:t>
            </a:r>
            <a:br>
              <a:rPr lang="nl-NL" sz="1200" i="1" dirty="0">
                <a:solidFill>
                  <a:srgbClr val="000000"/>
                </a:solidFill>
                <a:cs typeface="Poppins"/>
              </a:rPr>
            </a:br>
            <a:r>
              <a:rPr lang="nl-NL" sz="1200" dirty="0">
                <a:solidFill>
                  <a:srgbClr val="000000"/>
                </a:solidFill>
                <a:cs typeface="Poppins"/>
              </a:rPr>
              <a:t>	</a:t>
            </a:r>
          </a:p>
          <a:p>
            <a:pPr>
              <a:spcBef>
                <a:spcPts val="1000"/>
              </a:spcBef>
            </a:pPr>
            <a:r>
              <a:rPr lang="nl-NL" sz="1200" dirty="0">
                <a:solidFill>
                  <a:srgbClr val="000000"/>
                </a:solidFill>
                <a:cs typeface="Poppins"/>
              </a:rPr>
              <a:t>Bedenk klassikaal een plan van aanpak:</a:t>
            </a:r>
          </a:p>
          <a:p>
            <a:pPr marL="171450" indent="-171450">
              <a:spcBef>
                <a:spcPts val="1000"/>
              </a:spcBef>
              <a:buFont typeface="Calibri"/>
              <a:buChar char="-"/>
            </a:pPr>
            <a:r>
              <a:rPr lang="nl-NL" sz="1200" i="1" dirty="0">
                <a:solidFill>
                  <a:srgbClr val="000000"/>
                </a:solidFill>
                <a:cs typeface="Poppins"/>
              </a:rPr>
              <a:t>Maak een top 4 van belangrijkste vaardigheden en kennis die jullie moeten bezitten om mediawijs te zijn.</a:t>
            </a:r>
          </a:p>
          <a:p>
            <a:pPr marL="171450" indent="-171450">
              <a:spcBef>
                <a:spcPts val="1000"/>
              </a:spcBef>
              <a:buFont typeface="Calibri"/>
              <a:buChar char="-"/>
            </a:pPr>
            <a:r>
              <a:rPr lang="nl-NL" sz="1200" i="1" dirty="0">
                <a:solidFill>
                  <a:srgbClr val="000000"/>
                </a:solidFill>
                <a:cs typeface="Poppins"/>
              </a:rPr>
              <a:t>Schrijf bij elk onderdeel op wat jullie kunnen doen om deze vaardigheid of kennis te bemachtigen. </a:t>
            </a:r>
          </a:p>
        </p:txBody>
      </p:sp>
      <p:pic>
        <p:nvPicPr>
          <p:cNvPr id="4" name="Tijdelijke aanduiding voor afbeelding 3" descr="Afbeelding met tekst, peuter, kleding, Menselijk gezicht&#10;&#10;Automatisch gegenereerde beschrijving">
            <a:extLst>
              <a:ext uri="{FF2B5EF4-FFF2-40B4-BE49-F238E27FC236}">
                <a16:creationId xmlns:a16="http://schemas.microsoft.com/office/drawing/2014/main" id="{519829EF-7F6E-CCAD-5D3E-BA582E17225B}"/>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1615" b="1615"/>
          <a:stretch/>
        </p:blipFill>
        <p:spPr/>
      </p:pic>
      <p:sp>
        <p:nvSpPr>
          <p:cNvPr id="7" name="Tekstvak 6">
            <a:extLst>
              <a:ext uri="{FF2B5EF4-FFF2-40B4-BE49-F238E27FC236}">
                <a16:creationId xmlns:a16="http://schemas.microsoft.com/office/drawing/2014/main" id="{555794CF-4E0A-455E-3523-5BEE40E8EC48}"/>
              </a:ext>
            </a:extLst>
          </p:cNvPr>
          <p:cNvSpPr txBox="1"/>
          <p:nvPr/>
        </p:nvSpPr>
        <p:spPr>
          <a:xfrm>
            <a:off x="5692775" y="5403850"/>
            <a:ext cx="6499225" cy="317500"/>
          </a:xfrm>
          <a:prstGeom prst="rect">
            <a:avLst/>
          </a:prstGeom>
        </p:spPr>
        <p:txBody>
          <a:bodyPr>
            <a:normAutofit fontScale="77500" lnSpcReduction="20000"/>
          </a:bodyPr>
          <a:lstStyle/>
          <a:p>
            <a:r>
              <a:rPr lang="en-US">
                <a:hlinkClick r:id="rId3"/>
              </a:rPr>
              <a:t>Deze foto</a:t>
            </a:r>
            <a:r>
              <a:rPr lang="en-US"/>
              <a:t> van Onbekende auteur is gelicentieerd onder </a:t>
            </a:r>
            <a:r>
              <a:rPr lang="en-US">
                <a:hlinkClick r:id="rId4"/>
              </a:rPr>
              <a:t>CC BY-SA-NC</a:t>
            </a:r>
            <a:r>
              <a:rPr lang="en-US"/>
              <a:t>.</a:t>
            </a:r>
          </a:p>
        </p:txBody>
      </p:sp>
    </p:spTree>
    <p:extLst>
      <p:ext uri="{BB962C8B-B14F-4D97-AF65-F5344CB8AC3E}">
        <p14:creationId xmlns:p14="http://schemas.microsoft.com/office/powerpoint/2010/main" val="187843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fontScale="92500" lnSpcReduction="10000"/>
          </a:bodyPr>
          <a:lstStyle/>
          <a:p>
            <a:r>
              <a:rPr lang="nl-NL" sz="4800" dirty="0">
                <a:latin typeface="+mj-lt"/>
              </a:rPr>
              <a:t>Onderdeel </a:t>
            </a:r>
            <a:br>
              <a:rPr lang="nl-NL" sz="4800" dirty="0">
                <a:latin typeface="+mj-lt"/>
              </a:rPr>
            </a:br>
            <a:r>
              <a:rPr lang="nl-NL" sz="4800" dirty="0">
                <a:latin typeface="+mj-lt"/>
              </a:rPr>
              <a:t>Digitale vaardigheden</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en Digitale vaardigheden! </a:t>
            </a:r>
            <a:br>
              <a:rPr lang="nl-NL" dirty="0"/>
            </a:br>
            <a:r>
              <a:rPr lang="nl-NL" dirty="0"/>
              <a:t>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t>Stichting Leerplan Ontwikkeling </a:t>
            </a:r>
            <a:endParaRPr lang="nl-NL" dirty="0">
              <a:cs typeface="Poppins"/>
            </a:endParaRPr>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46006"/>
            <a:ext cx="6803140" cy="3785652"/>
          </a:xfrm>
          <a:prstGeom prst="rect">
            <a:avLst/>
          </a:prstGeom>
          <a:noFill/>
        </p:spPr>
        <p:txBody>
          <a:bodyPr wrap="square" lIns="91440" tIns="45720" rIns="91440" bIns="45720" rtlCol="0" anchor="t">
            <a:spAutoFit/>
          </a:bodyPr>
          <a:lstStyle/>
          <a:p>
            <a:r>
              <a:rPr lang="nl-NL" sz="1600" dirty="0">
                <a:solidFill>
                  <a:schemeClr val="bg1"/>
                </a:solidFill>
                <a:cs typeface="Poppins"/>
              </a:rPr>
              <a:t>In Nederland heeft </a:t>
            </a:r>
            <a:r>
              <a:rPr lang="nl-NL" sz="1600" dirty="0">
                <a:cs typeface="Poppins"/>
                <a:hlinkClick r:id="rId2">
                  <a:extLst>
                    <a:ext uri="{A12FA001-AC4F-418D-AE19-62706E023703}">
                      <ahyp:hlinkClr xmlns:ahyp="http://schemas.microsoft.com/office/drawing/2018/hyperlinkcolor" val="tx"/>
                    </a:ext>
                  </a:extLst>
                </a:hlinkClick>
              </a:rPr>
              <a:t>Stichting Leerplan Ontwikkeling</a:t>
            </a:r>
            <a:r>
              <a:rPr lang="nl-NL" sz="1600" dirty="0">
                <a:cs typeface="Poppins"/>
              </a:rPr>
              <a:t> </a:t>
            </a:r>
            <a:r>
              <a:rPr lang="nl-NL" sz="1600" dirty="0">
                <a:solidFill>
                  <a:schemeClr val="bg1"/>
                </a:solidFill>
                <a:cs typeface="Poppins"/>
              </a:rPr>
              <a:t>(SLO) van de Minister van Onderwijs opdracht gekregen om voor alle leervakken te bepalen wat leerlingen moeten leren.</a:t>
            </a:r>
            <a:br>
              <a:rPr lang="nl-NL" sz="1600" dirty="0">
                <a:solidFill>
                  <a:schemeClr val="bg1"/>
                </a:solidFill>
                <a:cs typeface="Poppins"/>
              </a:rPr>
            </a:br>
            <a:r>
              <a:rPr lang="nl-NL" sz="1600" dirty="0">
                <a:solidFill>
                  <a:schemeClr val="bg1"/>
                </a:solidFill>
                <a:cs typeface="Poppins"/>
              </a:rPr>
              <a:t>Scholen volgen meestal de adviezen van SLO op en zij worden op hun beurt weer gecontroleerd door de schoolinspectie of ze dit goed toepassen.</a:t>
            </a:r>
            <a:endParaRPr lang="nl-NL" dirty="0">
              <a:solidFill>
                <a:schemeClr val="bg1"/>
              </a:solidFill>
              <a:cs typeface="Poppins"/>
            </a:endParaRPr>
          </a:p>
          <a:p>
            <a:br>
              <a:rPr lang="nl-NL" sz="1600" dirty="0">
                <a:solidFill>
                  <a:schemeClr val="bg1"/>
                </a:solidFill>
                <a:cs typeface="Poppins"/>
              </a:rPr>
            </a:br>
            <a:r>
              <a:rPr lang="nl-NL" sz="1600" dirty="0">
                <a:solidFill>
                  <a:schemeClr val="bg1"/>
                </a:solidFill>
                <a:cs typeface="Poppins"/>
              </a:rPr>
              <a:t>Hierdoor krijgen alle scholen in Nederland vergelijkbare lesdoelen voor taal, rekenen, burgerschap en digitale vaardigheden. </a:t>
            </a:r>
          </a:p>
          <a:p>
            <a:endParaRPr lang="nl-NL" sz="1600" dirty="0">
              <a:solidFill>
                <a:schemeClr val="bg1"/>
              </a:solidFill>
              <a:cs typeface="Poppins"/>
            </a:endParaRPr>
          </a:p>
          <a:p>
            <a:r>
              <a:rPr lang="nl-NL" sz="1600" dirty="0">
                <a:solidFill>
                  <a:schemeClr val="bg1"/>
                </a:solidFill>
                <a:cs typeface="Poppins"/>
              </a:rPr>
              <a:t>Vinden jullie het een goed idee dat alle scholen ongeveer hetzelfde leren aan hun leerlingen?  </a:t>
            </a:r>
            <a:br>
              <a:rPr lang="nl-NL" sz="1600" dirty="0">
                <a:solidFill>
                  <a:schemeClr val="bg1"/>
                </a:solidFill>
                <a:cs typeface="Poppins"/>
              </a:rPr>
            </a:br>
            <a:br>
              <a:rPr lang="nl-NL" sz="1600" dirty="0">
                <a:solidFill>
                  <a:schemeClr val="bg1"/>
                </a:solidFill>
                <a:cs typeface="Poppins"/>
              </a:rPr>
            </a:br>
            <a:r>
              <a:rPr lang="nl-NL" sz="1600" dirty="0">
                <a:solidFill>
                  <a:schemeClr val="bg1"/>
                </a:solidFill>
                <a:cs typeface="Poppins"/>
              </a:rPr>
              <a:t>Of vinden jullie dat het heel anders zou moeten?</a:t>
            </a:r>
            <a:br>
              <a:rPr lang="nl-NL" sz="1600" dirty="0">
                <a:solidFill>
                  <a:schemeClr val="bg1"/>
                </a:solidFill>
                <a:cs typeface="Poppins"/>
              </a:rPr>
            </a:br>
            <a:endParaRPr lang="nl-NL" sz="1600" dirty="0">
              <a:solidFill>
                <a:schemeClr val="bg1"/>
              </a:solidFill>
              <a:cs typeface="Poppins"/>
            </a:endParaRPr>
          </a:p>
        </p:txBody>
      </p:sp>
      <p:pic>
        <p:nvPicPr>
          <p:cNvPr id="4" name="Afbeelding 3" descr="Afbeelding met tekst, Lettertype, schermopname, Elektrisch blauw&#10;&#10;Automatisch gegenereerde beschrijving">
            <a:extLst>
              <a:ext uri="{FF2B5EF4-FFF2-40B4-BE49-F238E27FC236}">
                <a16:creationId xmlns:a16="http://schemas.microsoft.com/office/drawing/2014/main" id="{4C5CB479-19BF-F729-2315-575E17E86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0096" y="767550"/>
            <a:ext cx="3695700" cy="3695700"/>
          </a:xfrm>
          <a:prstGeom prst="rect">
            <a:avLst/>
          </a:prstGeom>
        </p:spPr>
      </p:pic>
      <p:sp>
        <p:nvSpPr>
          <p:cNvPr id="7" name="Tekstvak 6">
            <a:extLst>
              <a:ext uri="{FF2B5EF4-FFF2-40B4-BE49-F238E27FC236}">
                <a16:creationId xmlns:a16="http://schemas.microsoft.com/office/drawing/2014/main" id="{BBCF0800-FAB2-5397-FE35-FA2BAE1CE24E}"/>
              </a:ext>
            </a:extLst>
          </p:cNvPr>
          <p:cNvSpPr txBox="1"/>
          <p:nvPr/>
        </p:nvSpPr>
        <p:spPr>
          <a:xfrm>
            <a:off x="7480096" y="4463250"/>
            <a:ext cx="3695700" cy="400110"/>
          </a:xfrm>
          <a:prstGeom prst="rect">
            <a:avLst/>
          </a:prstGeom>
          <a:noFill/>
        </p:spPr>
        <p:txBody>
          <a:bodyPr wrap="square" rtlCol="0">
            <a:spAutoFit/>
          </a:bodyPr>
          <a:lstStyle/>
          <a:p>
            <a:r>
              <a:rPr lang="nl-NL" sz="1000" dirty="0"/>
              <a:t>Bron: https://www.omdenken.nl/inspiratie-en-verhalen/thema/onderwijs?soort=tegels</a:t>
            </a:r>
          </a:p>
        </p:txBody>
      </p:sp>
    </p:spTree>
    <p:extLst>
      <p:ext uri="{BB962C8B-B14F-4D97-AF65-F5344CB8AC3E}">
        <p14:creationId xmlns:p14="http://schemas.microsoft.com/office/powerpoint/2010/main" val="1826372300"/>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38137</TotalTime>
  <Words>1034</Words>
  <Application>Microsoft Macintosh PowerPoint</Application>
  <PresentationFormat>Breedbeeld</PresentationFormat>
  <Paragraphs>53</Paragraphs>
  <Slides>9</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Calibri</vt:lpstr>
      <vt:lpstr>Poppins</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1739</cp:revision>
  <dcterms:created xsi:type="dcterms:W3CDTF">2022-01-30T11:55:21Z</dcterms:created>
  <dcterms:modified xsi:type="dcterms:W3CDTF">2024-03-11T15:32:46Z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