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7_B6CEFED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336" r:id="rId6"/>
    <p:sldId id="372" r:id="rId7"/>
    <p:sldId id="378" r:id="rId8"/>
    <p:sldId id="379" r:id="rId9"/>
    <p:sldId id="380" r:id="rId10"/>
    <p:sldId id="382" r:id="rId11"/>
    <p:sldId id="381" r:id="rId12"/>
    <p:sldId id="375" r:id="rId13"/>
    <p:sldId id="280" r:id="rId14"/>
    <p:sldId id="358" r:id="rId15"/>
  </p:sldIdLst>
  <p:sldSz cx="12192000" cy="6858000"/>
  <p:notesSz cx="6858000" cy="9144000"/>
  <p:embeddedFontLs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EB985E"/>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4"/>
    <p:restoredTop sz="94682"/>
  </p:normalViewPr>
  <p:slideViewPr>
    <p:cSldViewPr snapToGrid="0">
      <p:cViewPr varScale="1">
        <p:scale>
          <a:sx n="177" d="100"/>
          <a:sy n="177" d="100"/>
        </p:scale>
        <p:origin x="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modernComment_177_B6CEFEDA.xml><?xml version="1.0" encoding="utf-8"?>
<p188:cmLst xmlns:a="http://schemas.openxmlformats.org/drawingml/2006/main" xmlns:r="http://schemas.openxmlformats.org/officeDocument/2006/relationships" xmlns:p188="http://schemas.microsoft.com/office/powerpoint/2018/8/main">
  <p188:cm id="{9B5B2B54-A161-4176-A030-EADDEC64108E}" authorId="{4DBF06C3-06A7-47B8-D723-6C8A6BED412D}" created="2024-02-04T22:03:36.352">
    <pc:sldMkLst xmlns:pc="http://schemas.microsoft.com/office/powerpoint/2013/main/command">
      <pc:docMk/>
      <pc:sldMk cId="3067018970" sldId="375"/>
    </pc:sldMkLst>
    <p188:txBody>
      <a:bodyPr/>
      <a:lstStyle/>
      <a:p>
        <a:r>
          <a:rPr lang="nl-NL"/>
          <a:t>Groep 5&amp;6</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26/02/24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26/02/24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isdatechtzo.nl/hoe-check-je-een-bericht/" TargetMode="External"/><Relationship Id="rId7" Type="http://schemas.openxmlformats.org/officeDocument/2006/relationships/hyperlink" Target="https://creativecommons.org/licenses/by-sa/3.0/" TargetMode="External"/><Relationship Id="rId2" Type="http://schemas.openxmlformats.org/officeDocument/2006/relationships/hyperlink" Target="http://www.isdatechtzo.nl/" TargetMode="External"/><Relationship Id="rId1" Type="http://schemas.openxmlformats.org/officeDocument/2006/relationships/slideLayout" Target="../slideLayouts/slideLayout8.xml"/><Relationship Id="rId6" Type="http://schemas.openxmlformats.org/officeDocument/2006/relationships/hyperlink" Target="https://ro.wikipedia.org/wiki/%C8%98tiri_false" TargetMode="External"/><Relationship Id="rId5" Type="http://schemas.openxmlformats.org/officeDocument/2006/relationships/image" Target="../media/image23.jpeg"/><Relationship Id="rId4" Type="http://schemas.openxmlformats.org/officeDocument/2006/relationships/hyperlink" Target="https://npokennis.nl/story/691/hoe-zie-je-of-een-bericht-betrouwbaar-i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os.nl/artikel/2508990-warmste-15-februari-ooit-doet-lenteachtig-aan"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maken.wikiwijs.nl/63743/Klimaatgrafieken_hv12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dam.today/"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dam.today/"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hyperlink" Target="https://nvb.meertens.knaw.nl/naam/is/" TargetMode="Externa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s://creativecommons.org/licenses/by-sa/3.0/" TargetMode="External"/><Relationship Id="rId4" Type="http://schemas.openxmlformats.org/officeDocument/2006/relationships/hyperlink" Target="http://www.adam.toda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dam.today/" TargetMode="External"/><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hyperlink" Target="https://nvb.meertens.knaw.nl/topnamen/gemeente/" TargetMode="Externa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s://creativecommons.org/licenses/by-sa/3.0/" TargetMode="External"/><Relationship Id="rId4" Type="http://schemas.openxmlformats.org/officeDocument/2006/relationships/hyperlink" Target="http://www.adam.toda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eerstatistieken.nl/" TargetMode="External"/><Relationship Id="rId2" Type="http://schemas.microsoft.com/office/2018/10/relationships/comments" Target="../comments/modernComment_177_B6CEFEDA.xml"/><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Hoe weten ze dat?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9 2024</a:t>
            </a:r>
          </a:p>
        </p:txBody>
      </p:sp>
      <p:pic>
        <p:nvPicPr>
          <p:cNvPr id="8" name="Tijdelijke aanduiding voor afbeelding 7">
            <a:extLst>
              <a:ext uri="{FF2B5EF4-FFF2-40B4-BE49-F238E27FC236}">
                <a16:creationId xmlns:a16="http://schemas.microsoft.com/office/drawing/2014/main" id="{75A8068C-3792-7100-1DFE-22E930F7898B}"/>
              </a:ext>
            </a:extLst>
          </p:cNvPr>
          <p:cNvPicPr>
            <a:picLocks noGrp="1" noChangeAspect="1"/>
          </p:cNvPicPr>
          <p:nvPr>
            <p:ph type="pic" sz="quarter" idx="13"/>
          </p:nvPr>
        </p:nvPicPr>
        <p:blipFill>
          <a:blip r:embed="rId2"/>
          <a:srcRect l="25749" r="25749"/>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1"/>
            <a:ext cx="11026902" cy="497370"/>
          </a:xfrm>
        </p:spPr>
        <p:txBody>
          <a:bodyPr vert="horz" lIns="91440" tIns="45720" rIns="91440" bIns="45720" rtlCol="0" anchor="t">
            <a:normAutofit/>
          </a:bodyPr>
          <a:lstStyle/>
          <a:p>
            <a:r>
              <a:rPr lang="nl-NL" dirty="0">
                <a:cs typeface="Poppins"/>
              </a:rPr>
              <a:t>Is die informatie echt?</a:t>
            </a:r>
          </a:p>
        </p:txBody>
      </p:sp>
      <p:sp>
        <p:nvSpPr>
          <p:cNvPr id="5" name="Tekstvak 4">
            <a:extLst>
              <a:ext uri="{FF2B5EF4-FFF2-40B4-BE49-F238E27FC236}">
                <a16:creationId xmlns:a16="http://schemas.microsoft.com/office/drawing/2014/main" id="{B453A529-1931-A3EC-14DF-8CA0779C8EA3}"/>
              </a:ext>
            </a:extLst>
          </p:cNvPr>
          <p:cNvSpPr txBox="1"/>
          <p:nvPr/>
        </p:nvSpPr>
        <p:spPr>
          <a:xfrm>
            <a:off x="184694" y="843677"/>
            <a:ext cx="7144040" cy="5170646"/>
          </a:xfrm>
          <a:prstGeom prst="rect">
            <a:avLst/>
          </a:prstGeom>
          <a:noFill/>
        </p:spPr>
        <p:txBody>
          <a:bodyPr wrap="square" lIns="91440" tIns="45720" rIns="91440" bIns="45720" rtlCol="0" anchor="t">
            <a:spAutoFit/>
          </a:bodyPr>
          <a:lstStyle/>
          <a:p>
            <a:r>
              <a:rPr lang="nl-NL" sz="1500" dirty="0">
                <a:solidFill>
                  <a:schemeClr val="bg1"/>
                </a:solidFill>
                <a:cs typeface="Poppins"/>
              </a:rPr>
              <a:t>Er is steeds meer onbetrouwbare informatie te vinden, daarom wordt het steeds belangrijker om betrouwbare informatie te kunnen herkennen.</a:t>
            </a:r>
          </a:p>
          <a:p>
            <a:endParaRPr lang="nl-NL" sz="1500" dirty="0">
              <a:solidFill>
                <a:schemeClr val="bg1"/>
              </a:solidFill>
              <a:cs typeface="Poppins"/>
            </a:endParaRPr>
          </a:p>
          <a:p>
            <a:r>
              <a:rPr lang="nl-NL" sz="1500" dirty="0">
                <a:solidFill>
                  <a:schemeClr val="bg1"/>
                </a:solidFill>
                <a:cs typeface="Poppins"/>
              </a:rPr>
              <a:t>Op de website </a:t>
            </a:r>
            <a:r>
              <a:rPr lang="nl-NL" sz="1500" dirty="0">
                <a:solidFill>
                  <a:srgbClr val="030202"/>
                </a:solidFill>
                <a:cs typeface="Poppins"/>
                <a:hlinkClick r:id="rId2">
                  <a:extLst>
                    <a:ext uri="{A12FA001-AC4F-418D-AE19-62706E023703}">
                      <ahyp:hlinkClr xmlns:ahyp="http://schemas.microsoft.com/office/drawing/2018/hyperlinkcolor" val="tx"/>
                    </a:ext>
                  </a:extLst>
                </a:hlinkClick>
              </a:rPr>
              <a:t>www.isdatechtzo.nl</a:t>
            </a:r>
            <a:r>
              <a:rPr lang="nl-NL" sz="1500" dirty="0">
                <a:solidFill>
                  <a:schemeClr val="bg1"/>
                </a:solidFill>
                <a:cs typeface="Poppins"/>
              </a:rPr>
              <a:t> staan enkele tips om te controleren of de informatie die je leest werkelijk juist is. </a:t>
            </a:r>
            <a:br>
              <a:rPr lang="nl-NL" sz="1500" dirty="0">
                <a:solidFill>
                  <a:schemeClr val="bg1"/>
                </a:solidFill>
                <a:cs typeface="Poppins"/>
              </a:rPr>
            </a:br>
            <a:br>
              <a:rPr lang="nl-NL" sz="1500" dirty="0">
                <a:solidFill>
                  <a:schemeClr val="bg1"/>
                </a:solidFill>
                <a:cs typeface="Poppins"/>
              </a:rPr>
            </a:br>
            <a:r>
              <a:rPr lang="nl-NL" sz="1500" dirty="0">
                <a:solidFill>
                  <a:schemeClr val="bg1"/>
                </a:solidFill>
                <a:cs typeface="Poppins"/>
              </a:rPr>
              <a:t>Dit is hun checklijst:</a:t>
            </a:r>
          </a:p>
          <a:p>
            <a:pPr marL="800100" lvl="1" indent="-342900">
              <a:buAutoNum type="arabicPeriod"/>
            </a:pPr>
            <a:r>
              <a:rPr lang="nl-NL" sz="1500" dirty="0">
                <a:solidFill>
                  <a:schemeClr val="bg1"/>
                </a:solidFill>
                <a:cs typeface="Poppins"/>
              </a:rPr>
              <a:t>Lees het hele bericht goed door.</a:t>
            </a:r>
          </a:p>
          <a:p>
            <a:pPr marL="800100" lvl="1" indent="-342900">
              <a:buAutoNum type="arabicPeriod"/>
            </a:pPr>
            <a:r>
              <a:rPr lang="nl-NL" sz="1500" dirty="0">
                <a:solidFill>
                  <a:schemeClr val="bg1"/>
                </a:solidFill>
                <a:cs typeface="Poppins"/>
              </a:rPr>
              <a:t>Wat is de bron van het bericht?</a:t>
            </a:r>
          </a:p>
          <a:p>
            <a:pPr marL="800100" lvl="1" indent="-342900">
              <a:buAutoNum type="arabicPeriod"/>
            </a:pPr>
            <a:r>
              <a:rPr lang="nl-NL" sz="1500" dirty="0">
                <a:solidFill>
                  <a:schemeClr val="bg1"/>
                </a:solidFill>
                <a:cs typeface="Poppins"/>
              </a:rPr>
              <a:t>Met welk doel is het bericht geschreven?</a:t>
            </a:r>
          </a:p>
          <a:p>
            <a:pPr marL="800100" lvl="1" indent="-342900">
              <a:buAutoNum type="arabicPeriod"/>
            </a:pPr>
            <a:r>
              <a:rPr lang="nl-NL" sz="1500" dirty="0">
                <a:solidFill>
                  <a:schemeClr val="bg1"/>
                </a:solidFill>
                <a:cs typeface="Poppins"/>
              </a:rPr>
              <a:t>Wat is de toon van het bericht? (is het serieus bedoeld?)</a:t>
            </a:r>
          </a:p>
          <a:p>
            <a:pPr marL="800100" lvl="1" indent="-342900">
              <a:buAutoNum type="arabicPeriod"/>
            </a:pPr>
            <a:r>
              <a:rPr lang="nl-NL" sz="1500" dirty="0">
                <a:solidFill>
                  <a:schemeClr val="bg1"/>
                </a:solidFill>
                <a:cs typeface="Poppins"/>
              </a:rPr>
              <a:t>Wat voor soort informatie staat er in het bericht?</a:t>
            </a:r>
          </a:p>
          <a:p>
            <a:pPr marL="800100" lvl="1" indent="-342900">
              <a:buAutoNum type="arabicPeriod"/>
            </a:pPr>
            <a:r>
              <a:rPr lang="nl-NL" sz="1500" dirty="0">
                <a:solidFill>
                  <a:schemeClr val="bg1"/>
                </a:solidFill>
                <a:cs typeface="Poppins"/>
              </a:rPr>
              <a:t>Kloppen de foto’s, video’s en cijfers?</a:t>
            </a:r>
          </a:p>
          <a:p>
            <a:pPr marL="800100" lvl="1" indent="-342900">
              <a:buAutoNum type="arabicPeriod"/>
            </a:pPr>
            <a:endParaRPr lang="nl-NL" sz="1500" i="1" dirty="0">
              <a:solidFill>
                <a:schemeClr val="bg1"/>
              </a:solidFill>
              <a:cs typeface="Poppins"/>
            </a:endParaRPr>
          </a:p>
          <a:p>
            <a:pPr marL="0" lvl="1"/>
            <a:r>
              <a:rPr lang="nl-NL" sz="1500" i="1" dirty="0">
                <a:solidFill>
                  <a:schemeClr val="bg1"/>
                </a:solidFill>
                <a:cs typeface="Poppins"/>
              </a:rPr>
              <a:t>Meer uitleg over de 6 punten kun je hier vinden: </a:t>
            </a:r>
            <a:br>
              <a:rPr lang="nl-NL" sz="1500" i="1" dirty="0">
                <a:solidFill>
                  <a:schemeClr val="bg1"/>
                </a:solidFill>
                <a:cs typeface="Poppins"/>
              </a:rPr>
            </a:br>
            <a:r>
              <a:rPr lang="nl-NL" sz="1500" i="1" dirty="0">
                <a:solidFill>
                  <a:srgbClr val="030202"/>
                </a:solidFill>
                <a:cs typeface="Poppins"/>
                <a:hlinkClick r:id="rId3">
                  <a:extLst>
                    <a:ext uri="{A12FA001-AC4F-418D-AE19-62706E023703}">
                      <ahyp:hlinkClr xmlns:ahyp="http://schemas.microsoft.com/office/drawing/2018/hyperlinkcolor" val="tx"/>
                    </a:ext>
                  </a:extLst>
                </a:hlinkClick>
              </a:rPr>
              <a:t>www.isdatechtzo.nl/hoe-check-je-een-bericht/</a:t>
            </a:r>
            <a:endParaRPr lang="nl-NL" sz="1500" i="1" dirty="0">
              <a:solidFill>
                <a:srgbClr val="030202"/>
              </a:solidFill>
              <a:cs typeface="Poppins"/>
            </a:endParaRPr>
          </a:p>
          <a:p>
            <a:br>
              <a:rPr lang="nl-NL" sz="1500" dirty="0">
                <a:cs typeface="Poppins"/>
              </a:rPr>
            </a:br>
            <a:r>
              <a:rPr lang="nl-NL" sz="1500" b="1" dirty="0">
                <a:solidFill>
                  <a:schemeClr val="bg1"/>
                </a:solidFill>
                <a:cs typeface="Poppins"/>
              </a:rPr>
              <a:t>Doe de test</a:t>
            </a:r>
            <a:br>
              <a:rPr lang="nl-NL" sz="1500" dirty="0">
                <a:cs typeface="Poppins"/>
              </a:rPr>
            </a:br>
            <a:r>
              <a:rPr lang="nl-NL" sz="1500" dirty="0">
                <a:solidFill>
                  <a:schemeClr val="bg1"/>
                </a:solidFill>
                <a:cs typeface="Poppins"/>
              </a:rPr>
              <a:t>Herken jij of informatie echt is? Doe de kennistest op: </a:t>
            </a:r>
            <a:r>
              <a:rPr lang="nl-NL" sz="1500" dirty="0">
                <a:solidFill>
                  <a:srgbClr val="030202"/>
                </a:solidFill>
                <a:cs typeface="Poppins"/>
                <a:hlinkClick r:id="rId4">
                  <a:extLst>
                    <a:ext uri="{A12FA001-AC4F-418D-AE19-62706E023703}">
                      <ahyp:hlinkClr xmlns:ahyp="http://schemas.microsoft.com/office/drawing/2018/hyperlinkcolor" val="tx"/>
                    </a:ext>
                  </a:extLst>
                </a:hlinkClick>
              </a:rPr>
              <a:t>https://npokennis.nl/story/691/hoe-zie-je-of-een-bericht-betrouwbaar-is</a:t>
            </a:r>
            <a:r>
              <a:rPr lang="nl-NL" sz="1500" dirty="0">
                <a:solidFill>
                  <a:schemeClr val="bg1"/>
                </a:solidFill>
                <a:cs typeface="Poppins"/>
              </a:rPr>
              <a:t>.</a:t>
            </a:r>
            <a:r>
              <a:rPr lang="nl-NL" sz="1500" dirty="0">
                <a:solidFill>
                  <a:srgbClr val="030202"/>
                </a:solidFill>
                <a:cs typeface="Poppins"/>
              </a:rPr>
              <a:t> </a:t>
            </a:r>
          </a:p>
          <a:p>
            <a:endParaRPr lang="nl-NL" sz="1500" dirty="0">
              <a:solidFill>
                <a:schemeClr val="bg1"/>
              </a:solidFill>
              <a:cs typeface="Poppins"/>
            </a:endParaRPr>
          </a:p>
        </p:txBody>
      </p:sp>
      <p:pic>
        <p:nvPicPr>
          <p:cNvPr id="6" name="Afbeelding 5" descr="Afbeelding met tekst, schermopname, Lettertype, Karmijn&#10;&#10;Automatisch gegenereerde beschrijving">
            <a:extLst>
              <a:ext uri="{FF2B5EF4-FFF2-40B4-BE49-F238E27FC236}">
                <a16:creationId xmlns:a16="http://schemas.microsoft.com/office/drawing/2014/main" id="{4CD9E345-8B48-3BFF-78F3-B4F2A512D58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348959" y="269748"/>
            <a:ext cx="3682640" cy="4911852"/>
          </a:xfrm>
          <a:prstGeom prst="rect">
            <a:avLst/>
          </a:prstGeom>
        </p:spPr>
      </p:pic>
      <p:sp>
        <p:nvSpPr>
          <p:cNvPr id="7" name="Tekstvak 6">
            <a:extLst>
              <a:ext uri="{FF2B5EF4-FFF2-40B4-BE49-F238E27FC236}">
                <a16:creationId xmlns:a16="http://schemas.microsoft.com/office/drawing/2014/main" id="{DCAFBAE7-1A97-C1AD-D944-A0CB31508EBF}"/>
              </a:ext>
            </a:extLst>
          </p:cNvPr>
          <p:cNvSpPr txBox="1"/>
          <p:nvPr/>
        </p:nvSpPr>
        <p:spPr>
          <a:xfrm>
            <a:off x="7536561" y="6441948"/>
            <a:ext cx="4495038" cy="195580"/>
          </a:xfrm>
          <a:prstGeom prst="rect">
            <a:avLst/>
          </a:prstGeom>
        </p:spPr>
        <p:txBody>
          <a:bodyPr>
            <a:normAutofit fontScale="40000" lnSpcReduction="20000"/>
          </a:bodyPr>
          <a:lstStyle/>
          <a:p>
            <a:r>
              <a:rPr lang="en-US">
                <a:hlinkClick r:id="rId6"/>
              </a:rPr>
              <a:t>Deze foto</a:t>
            </a:r>
            <a:r>
              <a:rPr lang="en-US"/>
              <a:t> van Onbekende auteur is gelicentieerd onder </a:t>
            </a:r>
            <a:r>
              <a:rPr lang="en-US">
                <a:hlinkClick r:id="rId7"/>
              </a:rPr>
              <a:t>CC BY-SA</a:t>
            </a:r>
            <a:r>
              <a:rPr lang="en-US"/>
              <a:t>.</a:t>
            </a:r>
          </a:p>
        </p:txBody>
      </p:sp>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262979"/>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Hey,</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Wat was het een lekker weer de laatste weken, hè! Ondanks dat het veel regende was het ook best vaak zonnig. Ik vind het heerlijk om buiten te zijn wanneer de zon schijnt en er overal op straat regenplassen liggen.</a:t>
            </a:r>
          </a:p>
          <a:p>
            <a:endParaRPr lang="nl-NL" sz="1400" dirty="0">
              <a:solidFill>
                <a:srgbClr val="000000"/>
              </a:solidFill>
              <a:ea typeface="+mn-lt"/>
              <a:cs typeface="+mn-lt"/>
            </a:endParaRPr>
          </a:p>
          <a:p>
            <a:r>
              <a:rPr lang="nl-NL" sz="1400" dirty="0">
                <a:solidFill>
                  <a:srgbClr val="000000"/>
                </a:solidFill>
                <a:ea typeface="+mn-lt"/>
                <a:cs typeface="+mn-lt"/>
              </a:rPr>
              <a:t>Toevallig las ik dat het afgelopen 15 februari de allerwarmste 15 februari ooit in Nederland was. Het was best lekker weer, maar de warmste 15 februari ooit…? Hoe weten ze dat nou? Konden ze in de prehistorie ook al de temperatuur bijhouden?</a:t>
            </a:r>
          </a:p>
          <a:p>
            <a:endParaRPr lang="nl-NL" sz="1400" dirty="0">
              <a:solidFill>
                <a:srgbClr val="000000"/>
              </a:solidFill>
              <a:ea typeface="+mn-lt"/>
              <a:cs typeface="+mn-lt"/>
            </a:endParaRPr>
          </a:p>
          <a:p>
            <a:r>
              <a:rPr lang="nl-NL" sz="1400" dirty="0">
                <a:solidFill>
                  <a:srgbClr val="000000"/>
                </a:solidFill>
                <a:ea typeface="+mn-lt"/>
                <a:cs typeface="+mn-lt"/>
              </a:rPr>
              <a:t>Het bijhouden van cijfers vind ik wel erg interessant. Toen wij gingen verhuizen heb ik met mijn vader op internet allemaal informatie verzameld over onze nieuwe buurt. Bijvoorbeeld wat ouders en kinderen vinden van mijn nieuwe school, maar ook hoeveel mensen er in de wijk wonen en wat de gemiddelde leeftijd is. Er blijken superveel kinderen van mijn leeftijd te wonen. Ik was erg blij dat die informatie verzameld wordt.</a:t>
            </a:r>
          </a:p>
          <a:p>
            <a:endParaRPr lang="nl-NL" sz="1400" dirty="0">
              <a:solidFill>
                <a:srgbClr val="000000"/>
              </a:solidFill>
              <a:ea typeface="+mn-lt"/>
              <a:cs typeface="+mn-lt"/>
            </a:endParaRPr>
          </a:p>
          <a:p>
            <a:r>
              <a:rPr lang="nl-NL" sz="1400" dirty="0">
                <a:solidFill>
                  <a:srgbClr val="000000"/>
                </a:solidFill>
                <a:ea typeface="+mn-lt"/>
                <a:cs typeface="+mn-lt"/>
              </a:rPr>
              <a:t>Uit nieuwsgierigheid hebben wij ook eens opgezocht hoeveel mensen de naam Melle hebben en waar mijn familienaam vandaan komt. Verder zoek ik eigenlijk nooit naar cijfers, terwijl ik het wel interessant vind. Misschien zou ik dit toch vaker moeten doen!</a:t>
            </a:r>
          </a:p>
          <a:p>
            <a:endParaRPr lang="nl-NL" sz="1400" dirty="0">
              <a:solidFill>
                <a:srgbClr val="000000"/>
              </a:solidFill>
              <a:ea typeface="+mn-lt"/>
              <a:cs typeface="+mn-lt"/>
            </a:endParaRPr>
          </a:p>
          <a:p>
            <a:r>
              <a:rPr lang="nl-NL" sz="1400" dirty="0">
                <a:solidFill>
                  <a:srgbClr val="000000"/>
                </a:solidFill>
                <a:ea typeface="+mn-lt"/>
                <a:cs typeface="+mn-lt"/>
              </a:rPr>
              <a:t>Zoek jij weleens uit nieuwsgierigheid iets op? Hoe doe jij dat dan? Ik gebruik Google, maar er zullen vast meer bronnen zijn. </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598760" cy="143376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br>
              <a:rPr lang="nl-NL" dirty="0">
                <a:solidFill>
                  <a:schemeClr val="accent1"/>
                </a:solidFill>
                <a:ea typeface="+mj-lt"/>
                <a:cs typeface="+mj-lt"/>
              </a:rPr>
            </a:br>
            <a:r>
              <a:rPr lang="nl-NL" dirty="0">
                <a:solidFill>
                  <a:schemeClr val="accent1"/>
                </a:solidFill>
                <a:ea typeface="+mj-lt"/>
                <a:cs typeface="+mj-lt"/>
              </a:rPr>
              <a:t>Warmste 15 februari ooit: 'Doet lenteachtig aan'</a:t>
            </a:r>
            <a:endParaRPr lang="nl-NL" b="0" dirty="0">
              <a:solidFill>
                <a:schemeClr val="accent1"/>
              </a:solidFill>
              <a:ea typeface="+mj-lt"/>
              <a:cs typeface="+mj-lt"/>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328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200" b="1" dirty="0">
              <a:solidFill>
                <a:srgbClr val="000000"/>
              </a:solidFill>
              <a:latin typeface="Poppins"/>
              <a:cs typeface="Arial"/>
            </a:endParaRPr>
          </a:p>
          <a:p>
            <a:pPr>
              <a:lnSpc>
                <a:spcPct val="150000"/>
              </a:lnSpc>
              <a:spcBef>
                <a:spcPts val="1000"/>
              </a:spcBef>
            </a:pPr>
            <a:r>
              <a:rPr lang="nl-NL" sz="1200" b="1" dirty="0">
                <a:solidFill>
                  <a:srgbClr val="000000"/>
                </a:solidFill>
                <a:latin typeface="Poppins"/>
                <a:cs typeface="Arial"/>
              </a:rPr>
              <a:t>Met 15,5 graden Celsius was het vandaag in De Bilt de warmste 15 februari ooit gemeten. Volgens sommige meteorologen is het daarmee de eerste lentedag van dit jaar, hoewel de echte lente nog moet beginnen. Maar NOS-weerman Marco Verhoef zegt liever dat het buiten "lenteachtig aandoet".</a:t>
            </a:r>
            <a:r>
              <a:rPr lang="nl-NL" sz="1200" b="1" dirty="0">
                <a:solidFill>
                  <a:srgbClr val="000000"/>
                </a:solidFill>
                <a:ea typeface="+mn-lt"/>
                <a:cs typeface="Arial"/>
              </a:rPr>
              <a:t>  </a:t>
            </a:r>
            <a:endParaRPr lang="nl-NL" sz="1200" b="1" dirty="0">
              <a:solidFill>
                <a:srgbClr val="000000"/>
              </a:solidFill>
              <a:cs typeface="Arial"/>
            </a:endParaRPr>
          </a:p>
          <a:p>
            <a:pPr>
              <a:lnSpc>
                <a:spcPct val="150000"/>
              </a:lnSpc>
              <a:spcBef>
                <a:spcPts val="1000"/>
              </a:spcBef>
            </a:pPr>
            <a:r>
              <a:rPr lang="nl-NL" sz="1200" dirty="0">
                <a:solidFill>
                  <a:srgbClr val="222222"/>
                </a:solidFill>
                <a:latin typeface="Poppins"/>
                <a:cs typeface="Poppins"/>
              </a:rPr>
              <a:t>Het record van vandaag stond niet heel scherp, stelt Verhoef. "Dat stond op 15,1 graden. Daar kon wel wat mee gebeuren. Terwijl het record voor De Bilt voor morgen (16 februari) staat op 16,7 graden. Dat gaan we niet halen."</a:t>
            </a:r>
            <a:endParaRPr lang="nl-NL" sz="1200" dirty="0">
              <a:latin typeface="Poppins"/>
            </a:endParaRPr>
          </a:p>
          <a:p>
            <a:pPr>
              <a:lnSpc>
                <a:spcPct val="150000"/>
              </a:lnSpc>
              <a:spcBef>
                <a:spcPts val="1000"/>
              </a:spcBef>
            </a:pPr>
            <a:r>
              <a:rPr lang="nl-NL" sz="1200" dirty="0">
                <a:solidFill>
                  <a:srgbClr val="000000"/>
                </a:solidFill>
                <a:latin typeface="Poppins"/>
                <a:cs typeface="Poppins"/>
              </a:rPr>
              <a:t>Het  nieuwsartikel van de NOS vertelt dat het op 15 februari uitzonderlijk warm was. Maar hoe weet een weerman, zoals Marco Verhoef, dat het een warmterecord is of er trend is in stijgende temperaturen?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sz="1200" b="1" i="1" dirty="0">
              <a:solidFill>
                <a:srgbClr val="000000"/>
              </a:solidFill>
            </a:endParaRPr>
          </a:p>
          <a:p>
            <a:r>
              <a:rPr lang="nl-NL" sz="1200" b="1" i="1" dirty="0">
                <a:solidFill>
                  <a:srgbClr val="000000"/>
                </a:solidFill>
              </a:rPr>
              <a:t>Bron:  NOS.nl</a:t>
            </a:r>
            <a:br>
              <a:rPr lang="nl-NL" sz="1200" b="1" i="1" dirty="0">
                <a:solidFill>
                  <a:srgbClr val="000000"/>
                </a:solidFill>
              </a:rPr>
            </a:br>
            <a:r>
              <a:rPr lang="nl-NL" sz="1200" dirty="0">
                <a:solidFill>
                  <a:srgbClr val="EB985E"/>
                </a:solidFill>
                <a:cs typeface="Poppins"/>
                <a:hlinkClick r:id="rId2"/>
              </a:rPr>
              <a:t>https://nos.nl/artikel/2508990-warmste-15-februari-ooit-doet-lenteachtig-aan</a:t>
            </a:r>
          </a:p>
        </p:txBody>
      </p:sp>
      <p:pic>
        <p:nvPicPr>
          <p:cNvPr id="2" name="Afbeelding 1">
            <a:extLst>
              <a:ext uri="{FF2B5EF4-FFF2-40B4-BE49-F238E27FC236}">
                <a16:creationId xmlns:a16="http://schemas.microsoft.com/office/drawing/2014/main" id="{2515422A-4C32-404B-D13A-C8262662F01C}"/>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7461889" y="2343876"/>
            <a:ext cx="3413665" cy="3413665"/>
          </a:xfrm>
          <a:prstGeom prst="rect">
            <a:avLst/>
          </a:prstGeom>
        </p:spPr>
      </p:pic>
      <p:sp>
        <p:nvSpPr>
          <p:cNvPr id="6" name="Tekstvak 5">
            <a:extLst>
              <a:ext uri="{FF2B5EF4-FFF2-40B4-BE49-F238E27FC236}">
                <a16:creationId xmlns:a16="http://schemas.microsoft.com/office/drawing/2014/main" id="{E37B123A-BF71-7CF4-8C61-BFBA1987ACB3}"/>
              </a:ext>
            </a:extLst>
          </p:cNvPr>
          <p:cNvSpPr txBox="1"/>
          <p:nvPr/>
        </p:nvSpPr>
        <p:spPr>
          <a:xfrm>
            <a:off x="7461250" y="5757863"/>
            <a:ext cx="3414713" cy="317500"/>
          </a:xfrm>
          <a:prstGeom prst="rect">
            <a:avLst/>
          </a:prstGeom>
        </p:spPr>
        <p:txBody>
          <a:bodyPr>
            <a:normAutofit fontScale="47500" lnSpcReduction="20000"/>
          </a:bodyPr>
          <a:lstStyle/>
          <a:p>
            <a:r>
              <a:rPr lang="en-US">
                <a:hlinkClick r:id="rId4"/>
              </a:rPr>
              <a:t>Deze foto</a:t>
            </a:r>
            <a:r>
              <a:rPr lang="en-US"/>
              <a:t> van Onbekende auteur is gelicentieerd onder </a:t>
            </a:r>
            <a:r>
              <a:rPr lang="en-US">
                <a:hlinkClick r:id="rId5"/>
              </a:rPr>
              <a:t>CC BY-SA</a:t>
            </a:r>
            <a:r>
              <a:rPr lang="en-US"/>
              <a:t>.</a:t>
            </a:r>
          </a:p>
        </p:txBody>
      </p:sp>
    </p:spTree>
    <p:extLst>
      <p:ext uri="{BB962C8B-B14F-4D97-AF65-F5344CB8AC3E}">
        <p14:creationId xmlns:p14="http://schemas.microsoft.com/office/powerpoint/2010/main" val="353725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Databanken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000000"/>
                </a:solidFill>
                <a:ea typeface="+mn-lt"/>
                <a:cs typeface="+mn-lt"/>
              </a:rPr>
              <a:t>We hebben zojuist gelezen dat 15 februari de warmste dag ooit gemeten was. Deze metingen zijn afkomstig van weerstations uit Nederland en worden opgeslagen sinds 1854. Een dergelijke verzameling aan data noemen we een databank.</a:t>
            </a:r>
            <a:endParaRPr lang="nl-NL" sz="1300" dirty="0">
              <a:solidFill>
                <a:srgbClr val="000000"/>
              </a:solidFill>
              <a:cs typeface="Poppins"/>
            </a:endParaRPr>
          </a:p>
          <a:p>
            <a:endParaRPr lang="nl-NL" sz="1300" dirty="0">
              <a:solidFill>
                <a:srgbClr val="000000"/>
              </a:solidFill>
              <a:ea typeface="+mn-lt"/>
              <a:cs typeface="+mn-lt"/>
            </a:endParaRPr>
          </a:p>
          <a:p>
            <a:r>
              <a:rPr lang="nl-NL" sz="1300" dirty="0">
                <a:solidFill>
                  <a:srgbClr val="000000"/>
                </a:solidFill>
                <a:ea typeface="+mn-lt"/>
                <a:cs typeface="+mn-lt"/>
              </a:rPr>
              <a:t>Een databank, gegevensbank of database is een (meestal digitaal opgeslagen) verzameling van gegevens. Ze zijn zo ingericht dat je de gegevens eenvoudig kunt vinden en gebruiken. Databases spelen een belangrijke rol bij het archiveren en actueel houden van gegevens van onder meer overheid, wetenschap, financiële instellingen, bedrijven en op kleinere schaal worden ze ook privé gebruikt.</a:t>
            </a:r>
            <a:endParaRPr lang="nl-NL" dirty="0"/>
          </a:p>
          <a:p>
            <a:endParaRPr lang="nl-NL" sz="1300" dirty="0">
              <a:solidFill>
                <a:srgbClr val="3F5060"/>
              </a:solidFill>
              <a:ea typeface="+mn-lt"/>
              <a:cs typeface="+mn-lt"/>
            </a:endParaRP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137534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476750"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000000"/>
                </a:solidFill>
                <a:ea typeface="+mn-lt"/>
                <a:cs typeface="+mn-lt"/>
              </a:rPr>
              <a:t>Nederlandse culturele en taalontwikkelingen worden onderzocht en opgeslagen (gearchiveerd) door het Meertens Instituut. Je kunt via het Meertens Instituut bijvoorbeeld onderzoek doen naar Nederlandse voornamen.</a:t>
            </a:r>
            <a:endParaRPr lang="nl-NL" dirty="0"/>
          </a:p>
          <a:p>
            <a:endParaRPr lang="nl-NL" sz="1300" dirty="0">
              <a:solidFill>
                <a:srgbClr val="000000"/>
              </a:solidFill>
              <a:ea typeface="+mn-lt"/>
              <a:cs typeface="+mn-lt"/>
            </a:endParaRPr>
          </a:p>
          <a:p>
            <a:r>
              <a:rPr lang="nl-NL" sz="1300" dirty="0">
                <a:solidFill>
                  <a:srgbClr val="000000"/>
                </a:solidFill>
                <a:latin typeface="Poppins"/>
                <a:ea typeface="+mn-lt"/>
                <a:cs typeface="Poppins"/>
              </a:rPr>
              <a:t>In de volgende 2 oefeningen ga je het volgende onderzoeken:</a:t>
            </a:r>
          </a:p>
          <a:p>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Hoe vaak jouw naam in Nederland is gebruikt en in welke regio jouw naam het meest voorkomt.</a:t>
            </a: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Wat de populairste namen waren in Nederland in jouw geboortejaar.</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405643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8538"/>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1: 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742682"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rgbClr val="000000"/>
                </a:solidFill>
                <a:ea typeface="+mn-lt"/>
                <a:cs typeface="+mn-lt"/>
              </a:rPr>
              <a:t>Ga naar: </a:t>
            </a:r>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https://nvb.meertens.knaw.nl/naam/is/</a:t>
            </a:r>
            <a:r>
              <a:rPr lang="nl-NL" sz="1300" dirty="0">
                <a:solidFill>
                  <a:srgbClr val="030202"/>
                </a:solidFill>
                <a:ea typeface="+mn-lt"/>
                <a:cs typeface="+mn-lt"/>
              </a:rPr>
              <a:t>.</a:t>
            </a:r>
            <a:endParaRPr lang="nl-NL" dirty="0">
              <a:solidFill>
                <a:srgbClr val="030202"/>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r>
              <a:rPr lang="nl-NL" sz="1300" dirty="0">
                <a:solidFill>
                  <a:srgbClr val="000000"/>
                </a:solidFill>
                <a:ea typeface="+mn-lt"/>
                <a:cs typeface="+mn-lt"/>
              </a:rPr>
              <a:t>Typ jouw voornaam in het zoekveld (rechtsboven) en klik op Zoek!</a:t>
            </a: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endParaRPr lang="nl-NL" sz="1300" dirty="0">
              <a:solidFill>
                <a:srgbClr val="000000"/>
              </a:solidFill>
              <a:ea typeface="+mn-lt"/>
              <a:cs typeface="+mn-lt"/>
            </a:endParaRPr>
          </a:p>
          <a:p>
            <a:pPr marL="342900" indent="-342900">
              <a:buAutoNum type="arabicPeriod"/>
            </a:pPr>
            <a:r>
              <a:rPr lang="nl-NL" sz="1300" dirty="0">
                <a:solidFill>
                  <a:srgbClr val="000000"/>
                </a:solidFill>
                <a:ea typeface="+mn-lt"/>
                <a:cs typeface="+mn-lt"/>
              </a:rPr>
              <a:t>Hoeveel mensen in Nederland hebben jouw voornaam?</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4"/>
              </a:rPr>
              <a:t>Deze foto</a:t>
            </a:r>
            <a:r>
              <a:rPr lang="en-US"/>
              <a:t> van Onbekende auteur is gelicentieerd onder </a:t>
            </a:r>
            <a:r>
              <a:rPr lang="en-US">
                <a:hlinkClick r:id="rId5"/>
              </a:rPr>
              <a:t>CC BY-SA</a:t>
            </a:r>
            <a:r>
              <a:rPr lang="en-US"/>
              <a:t>.</a:t>
            </a:r>
          </a:p>
        </p:txBody>
      </p:sp>
      <p:pic>
        <p:nvPicPr>
          <p:cNvPr id="2" name="Afbeelding 1" descr="Afbeelding met tekst, schermopname, Lettertype, nummer&#10;&#10;Automatisch gegenereerde beschrijving">
            <a:extLst>
              <a:ext uri="{FF2B5EF4-FFF2-40B4-BE49-F238E27FC236}">
                <a16:creationId xmlns:a16="http://schemas.microsoft.com/office/drawing/2014/main" id="{8304CA1F-AA25-7651-3441-057870ED6621}"/>
              </a:ext>
            </a:extLst>
          </p:cNvPr>
          <p:cNvPicPr>
            <a:picLocks noChangeAspect="1"/>
          </p:cNvPicPr>
          <p:nvPr/>
        </p:nvPicPr>
        <p:blipFill>
          <a:blip r:embed="rId6"/>
          <a:stretch>
            <a:fillRect/>
          </a:stretch>
        </p:blipFill>
        <p:spPr>
          <a:xfrm>
            <a:off x="603463" y="1868637"/>
            <a:ext cx="7139276" cy="1349991"/>
          </a:xfrm>
          <a:prstGeom prst="rect">
            <a:avLst/>
          </a:prstGeom>
        </p:spPr>
      </p:pic>
      <p:pic>
        <p:nvPicPr>
          <p:cNvPr id="3" name="Afbeelding 2" descr="Afbeelding met tekst, schermopname, Lettertype, diagram&#10;&#10;Automatisch gegenereerde beschrijving">
            <a:extLst>
              <a:ext uri="{FF2B5EF4-FFF2-40B4-BE49-F238E27FC236}">
                <a16:creationId xmlns:a16="http://schemas.microsoft.com/office/drawing/2014/main" id="{4FE4888A-4C4F-CE88-4866-87543C33E6A3}"/>
              </a:ext>
            </a:extLst>
          </p:cNvPr>
          <p:cNvPicPr>
            <a:picLocks noChangeAspect="1"/>
          </p:cNvPicPr>
          <p:nvPr/>
        </p:nvPicPr>
        <p:blipFill>
          <a:blip r:embed="rId7"/>
          <a:stretch>
            <a:fillRect/>
          </a:stretch>
        </p:blipFill>
        <p:spPr>
          <a:xfrm>
            <a:off x="608577" y="3844255"/>
            <a:ext cx="7129048" cy="2014892"/>
          </a:xfrm>
          <a:prstGeom prst="rect">
            <a:avLst/>
          </a:prstGeom>
        </p:spPr>
      </p:pic>
      <p:cxnSp>
        <p:nvCxnSpPr>
          <p:cNvPr id="8" name="Rechte verbindingslijn met pijl 7">
            <a:extLst>
              <a:ext uri="{FF2B5EF4-FFF2-40B4-BE49-F238E27FC236}">
                <a16:creationId xmlns:a16="http://schemas.microsoft.com/office/drawing/2014/main" id="{23A9DF6B-1D67-E2B0-3AB4-3F127E43FF72}"/>
              </a:ext>
            </a:extLst>
          </p:cNvPr>
          <p:cNvCxnSpPr/>
          <p:nvPr/>
        </p:nvCxnSpPr>
        <p:spPr>
          <a:xfrm>
            <a:off x="1992922" y="1682262"/>
            <a:ext cx="3698631" cy="832339"/>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4CAC8A0-C1BE-55E6-449F-8FD1C69DF10D}"/>
              </a:ext>
            </a:extLst>
          </p:cNvPr>
          <p:cNvCxnSpPr>
            <a:cxnSpLocks/>
          </p:cNvCxnSpPr>
          <p:nvPr/>
        </p:nvCxnSpPr>
        <p:spPr>
          <a:xfrm>
            <a:off x="1746738" y="3663461"/>
            <a:ext cx="492369" cy="95543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2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1: 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74268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tabLst>
                <a:tab pos="357188" algn="l"/>
              </a:tabLst>
            </a:pPr>
            <a:r>
              <a:rPr lang="nl-NL" sz="1300" dirty="0">
                <a:solidFill>
                  <a:srgbClr val="000000"/>
                </a:solidFill>
                <a:ea typeface="+mn-lt"/>
                <a:cs typeface="+mn-lt"/>
              </a:rPr>
              <a:t>4.  In welk jaar zijn de meeste mensen geboren met 	jouw voornaam?</a:t>
            </a: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endParaRPr lang="nl-NL" sz="1300" dirty="0">
              <a:solidFill>
                <a:srgbClr val="000000"/>
              </a:solidFill>
              <a:ea typeface="+mn-lt"/>
              <a:cs typeface="+mn-lt"/>
            </a:endParaRPr>
          </a:p>
          <a:p>
            <a:pPr>
              <a:tabLst>
                <a:tab pos="357188" algn="l"/>
              </a:tabLst>
            </a:pPr>
            <a:r>
              <a:rPr lang="nl-NL" sz="1300" dirty="0">
                <a:solidFill>
                  <a:srgbClr val="000000"/>
                </a:solidFill>
                <a:ea typeface="+mn-lt"/>
                <a:cs typeface="+mn-lt"/>
              </a:rPr>
              <a:t>5. 	Klik op de knop 'verspreiding'. In welke regio    	komt jouw naam het meeste voor?</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5395" b="5395"/>
          <a:stretch/>
        </p:blipFill>
        <p:spPr>
          <a:xfrm>
            <a:off x="5692552" y="946485"/>
            <a:ext cx="6499448" cy="4457327"/>
          </a:xfrm>
        </p:spPr>
      </p:pic>
      <p:pic>
        <p:nvPicPr>
          <p:cNvPr id="11" name="Afbeelding 10" descr="Afbeelding met tekst, kaart, diagram&#10;&#10;Automatisch gegenereerde beschrijving">
            <a:extLst>
              <a:ext uri="{FF2B5EF4-FFF2-40B4-BE49-F238E27FC236}">
                <a16:creationId xmlns:a16="http://schemas.microsoft.com/office/drawing/2014/main" id="{CB2EA931-E128-65A3-8930-519B30633AA3}"/>
              </a:ext>
            </a:extLst>
          </p:cNvPr>
          <p:cNvPicPr>
            <a:picLocks noChangeAspect="1"/>
          </p:cNvPicPr>
          <p:nvPr/>
        </p:nvPicPr>
        <p:blipFill rotWithShape="1">
          <a:blip r:embed="rId4"/>
          <a:srcRect l="162" t="3846" r="-325" b="35797"/>
          <a:stretch/>
        </p:blipFill>
        <p:spPr>
          <a:xfrm>
            <a:off x="4638271" y="2594536"/>
            <a:ext cx="7231097" cy="3312567"/>
          </a:xfrm>
          <a:prstGeom prst="rect">
            <a:avLst/>
          </a:prstGeom>
        </p:spPr>
      </p:pic>
      <p:sp>
        <p:nvSpPr>
          <p:cNvPr id="12" name="Rechthoek 11">
            <a:extLst>
              <a:ext uri="{FF2B5EF4-FFF2-40B4-BE49-F238E27FC236}">
                <a16:creationId xmlns:a16="http://schemas.microsoft.com/office/drawing/2014/main" id="{02E65649-E96F-0107-CE46-B369C50377A8}"/>
              </a:ext>
            </a:extLst>
          </p:cNvPr>
          <p:cNvSpPr/>
          <p:nvPr/>
        </p:nvSpPr>
        <p:spPr>
          <a:xfrm>
            <a:off x="633046" y="1488830"/>
            <a:ext cx="7209692" cy="26259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 schermopname, Perceel, Lettertype&#10;&#10;Automatisch gegenereerde beschrijving">
            <a:extLst>
              <a:ext uri="{FF2B5EF4-FFF2-40B4-BE49-F238E27FC236}">
                <a16:creationId xmlns:a16="http://schemas.microsoft.com/office/drawing/2014/main" id="{EB010D16-B044-B9CA-D5DC-7B9305F6F70E}"/>
              </a:ext>
            </a:extLst>
          </p:cNvPr>
          <p:cNvPicPr>
            <a:picLocks noChangeAspect="1"/>
          </p:cNvPicPr>
          <p:nvPr/>
        </p:nvPicPr>
        <p:blipFill>
          <a:blip r:embed="rId5"/>
          <a:stretch>
            <a:fillRect/>
          </a:stretch>
        </p:blipFill>
        <p:spPr>
          <a:xfrm>
            <a:off x="613691" y="1443157"/>
            <a:ext cx="7123933" cy="2580652"/>
          </a:xfrm>
          <a:prstGeom prst="rect">
            <a:avLst/>
          </a:prstGeom>
        </p:spPr>
      </p:pic>
      <p:cxnSp>
        <p:nvCxnSpPr>
          <p:cNvPr id="14" name="Rechte verbindingslijn met pijl 13">
            <a:extLst>
              <a:ext uri="{FF2B5EF4-FFF2-40B4-BE49-F238E27FC236}">
                <a16:creationId xmlns:a16="http://schemas.microsoft.com/office/drawing/2014/main" id="{6F8CAE92-186F-D4DA-A026-3EA112DA71AF}"/>
              </a:ext>
            </a:extLst>
          </p:cNvPr>
          <p:cNvCxnSpPr>
            <a:cxnSpLocks/>
          </p:cNvCxnSpPr>
          <p:nvPr/>
        </p:nvCxnSpPr>
        <p:spPr>
          <a:xfrm>
            <a:off x="2250830" y="1295400"/>
            <a:ext cx="3821724" cy="84992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2D419908-48C5-6621-AE91-042C8A0641F2}"/>
              </a:ext>
            </a:extLst>
          </p:cNvPr>
          <p:cNvCxnSpPr>
            <a:cxnSpLocks/>
          </p:cNvCxnSpPr>
          <p:nvPr/>
        </p:nvCxnSpPr>
        <p:spPr>
          <a:xfrm>
            <a:off x="3833445" y="4472353"/>
            <a:ext cx="4876800" cy="380999"/>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01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2: Databanken gebruiken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73647" y="712663"/>
            <a:ext cx="5373564"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rgbClr val="000000"/>
                </a:solidFill>
                <a:cs typeface="Poppins"/>
              </a:rPr>
              <a:t>Ga naar: </a:t>
            </a:r>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nvb.meertens.knaw.nl/topnamen/gemeente/</a:t>
            </a:r>
            <a:r>
              <a:rPr lang="nl-NL" sz="1300" dirty="0">
                <a:solidFill>
                  <a:srgbClr val="000000"/>
                </a:solidFill>
                <a:ea typeface="+mn-lt"/>
                <a:cs typeface="+mn-lt"/>
              </a:rPr>
              <a:t>.</a:t>
            </a:r>
            <a:endParaRPr lang="nl-NL" sz="1300" dirty="0">
              <a:solidFill>
                <a:srgbClr val="000000"/>
              </a:solidFill>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Typ de naam van jouw gemeente in het zoekveld, verander het jaartal naar jouw geboortejaar en klik op zoek!</a:t>
            </a: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endParaRPr lang="nl-NL" sz="1300" dirty="0">
              <a:solidFill>
                <a:srgbClr val="000000"/>
              </a:solidFill>
              <a:latin typeface="Poppins"/>
              <a:ea typeface="+mn-lt"/>
              <a:cs typeface="Poppins"/>
            </a:endParaRPr>
          </a:p>
          <a:p>
            <a:pPr marL="342900" indent="-342900">
              <a:buAutoNum type="arabicPeriod"/>
            </a:pPr>
            <a:r>
              <a:rPr lang="nl-NL" sz="1300" dirty="0">
                <a:solidFill>
                  <a:srgbClr val="000000"/>
                </a:solidFill>
                <a:latin typeface="Poppins"/>
                <a:ea typeface="+mn-lt"/>
                <a:cs typeface="Poppins"/>
              </a:rPr>
              <a:t>Wat was de populairste naam in jouw geboortejaar? Staat jouw naam in de top 50?</a:t>
            </a:r>
          </a:p>
        </p:txBody>
      </p:sp>
      <p:pic>
        <p:nvPicPr>
          <p:cNvPr id="5" name="Tijdelijke aanduiding voor afbeelding 4">
            <a:extLst>
              <a:ext uri="{FF2B5EF4-FFF2-40B4-BE49-F238E27FC236}">
                <a16:creationId xmlns:a16="http://schemas.microsoft.com/office/drawing/2014/main" id="{69273460-26FF-EE0B-1E89-7E4E15FC6D7E}"/>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5395" b="5395"/>
          <a:stretch/>
        </p:blipFill>
        <p:spPr>
          <a:xfrm>
            <a:off x="5692552" y="946485"/>
            <a:ext cx="6499448" cy="4457327"/>
          </a:xfrm>
        </p:spPr>
      </p:pic>
      <p:sp>
        <p:nvSpPr>
          <p:cNvPr id="10" name="Tekstvak 9">
            <a:extLst>
              <a:ext uri="{FF2B5EF4-FFF2-40B4-BE49-F238E27FC236}">
                <a16:creationId xmlns:a16="http://schemas.microsoft.com/office/drawing/2014/main" id="{4E97E7E8-EDD6-BD3B-CE24-7FC4B6F53190}"/>
              </a:ext>
            </a:extLst>
          </p:cNvPr>
          <p:cNvSpPr txBox="1"/>
          <p:nvPr/>
        </p:nvSpPr>
        <p:spPr>
          <a:xfrm>
            <a:off x="5692775" y="5403850"/>
            <a:ext cx="6499225" cy="317500"/>
          </a:xfrm>
          <a:prstGeom prst="rect">
            <a:avLst/>
          </a:prstGeom>
        </p:spPr>
        <p:txBody>
          <a:bodyPr>
            <a:normAutofit fontScale="85000" lnSpcReduction="10000"/>
          </a:bodyPr>
          <a:lstStyle/>
          <a:p>
            <a:r>
              <a:rPr lang="en-US">
                <a:hlinkClick r:id="rId4"/>
              </a:rPr>
              <a:t>Deze foto</a:t>
            </a:r>
            <a:r>
              <a:rPr lang="en-US"/>
              <a:t> van Onbekende auteur is gelicentieerd onder </a:t>
            </a:r>
            <a:r>
              <a:rPr lang="en-US">
                <a:hlinkClick r:id="rId5"/>
              </a:rPr>
              <a:t>CC BY-SA</a:t>
            </a:r>
            <a:r>
              <a:rPr lang="en-US"/>
              <a:t>.</a:t>
            </a:r>
          </a:p>
        </p:txBody>
      </p:sp>
      <p:pic>
        <p:nvPicPr>
          <p:cNvPr id="2" name="Afbeelding 1" descr="Afbeelding met tekst, schermopname, Lettertype, lijn&#10;&#10;Automatisch gegenereerde beschrijving">
            <a:extLst>
              <a:ext uri="{FF2B5EF4-FFF2-40B4-BE49-F238E27FC236}">
                <a16:creationId xmlns:a16="http://schemas.microsoft.com/office/drawing/2014/main" id="{7FEBC6CA-D7D3-484C-C2B4-33EAA4359811}"/>
              </a:ext>
            </a:extLst>
          </p:cNvPr>
          <p:cNvPicPr>
            <a:picLocks noChangeAspect="1"/>
          </p:cNvPicPr>
          <p:nvPr/>
        </p:nvPicPr>
        <p:blipFill>
          <a:blip r:embed="rId6"/>
          <a:stretch>
            <a:fillRect/>
          </a:stretch>
        </p:blipFill>
        <p:spPr>
          <a:xfrm>
            <a:off x="603738" y="1757057"/>
            <a:ext cx="7133494" cy="1568430"/>
          </a:xfrm>
          <a:prstGeom prst="rect">
            <a:avLst/>
          </a:prstGeom>
        </p:spPr>
      </p:pic>
      <p:pic>
        <p:nvPicPr>
          <p:cNvPr id="7" name="Afbeelding 6" descr="Afbeelding met tekst, schermopname, Lettertype, nummer&#10;&#10;Automatisch gegenereerde beschrijving">
            <a:extLst>
              <a:ext uri="{FF2B5EF4-FFF2-40B4-BE49-F238E27FC236}">
                <a16:creationId xmlns:a16="http://schemas.microsoft.com/office/drawing/2014/main" id="{BAF6A703-1648-CA71-212B-3E26D87E6D88}"/>
              </a:ext>
            </a:extLst>
          </p:cNvPr>
          <p:cNvPicPr>
            <a:picLocks noChangeAspect="1"/>
          </p:cNvPicPr>
          <p:nvPr/>
        </p:nvPicPr>
        <p:blipFill>
          <a:blip r:embed="rId7"/>
          <a:stretch>
            <a:fillRect/>
          </a:stretch>
        </p:blipFill>
        <p:spPr>
          <a:xfrm>
            <a:off x="603738" y="4041469"/>
            <a:ext cx="7133493" cy="1887540"/>
          </a:xfrm>
          <a:prstGeom prst="rect">
            <a:avLst/>
          </a:prstGeom>
        </p:spPr>
      </p:pic>
      <p:cxnSp>
        <p:nvCxnSpPr>
          <p:cNvPr id="11" name="Rechte verbindingslijn met pijl 10">
            <a:extLst>
              <a:ext uri="{FF2B5EF4-FFF2-40B4-BE49-F238E27FC236}">
                <a16:creationId xmlns:a16="http://schemas.microsoft.com/office/drawing/2014/main" id="{991CC3B9-989B-4344-BC5D-E25387A0A95A}"/>
              </a:ext>
            </a:extLst>
          </p:cNvPr>
          <p:cNvCxnSpPr>
            <a:cxnSpLocks/>
          </p:cNvCxnSpPr>
          <p:nvPr/>
        </p:nvCxnSpPr>
        <p:spPr>
          <a:xfrm flipH="1">
            <a:off x="2368061" y="1799492"/>
            <a:ext cx="480646" cy="111955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D1A690A8-6E43-B78D-E4EF-5A2E287ED33D}"/>
              </a:ext>
            </a:extLst>
          </p:cNvPr>
          <p:cNvCxnSpPr>
            <a:cxnSpLocks/>
          </p:cNvCxnSpPr>
          <p:nvPr/>
        </p:nvCxnSpPr>
        <p:spPr>
          <a:xfrm>
            <a:off x="2836983" y="1799492"/>
            <a:ext cx="46892" cy="1131276"/>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80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E252-12B3-44F1-6EBB-70CAED146B0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0A102A9-6791-B856-937D-8B8652685AE3}"/>
              </a:ext>
            </a:extLst>
          </p:cNvPr>
          <p:cNvSpPr txBox="1">
            <a:spLocks/>
          </p:cNvSpPr>
          <p:nvPr/>
        </p:nvSpPr>
        <p:spPr>
          <a:xfrm>
            <a:off x="146826" y="169843"/>
            <a:ext cx="7899043" cy="47218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p>
        </p:txBody>
      </p:sp>
      <p:sp>
        <p:nvSpPr>
          <p:cNvPr id="3" name="Tekstvak 2">
            <a:extLst>
              <a:ext uri="{FF2B5EF4-FFF2-40B4-BE49-F238E27FC236}">
                <a16:creationId xmlns:a16="http://schemas.microsoft.com/office/drawing/2014/main" id="{A567B4FB-8381-A756-D47A-447F65357E2C}"/>
              </a:ext>
            </a:extLst>
          </p:cNvPr>
          <p:cNvSpPr txBox="1"/>
          <p:nvPr/>
        </p:nvSpPr>
        <p:spPr>
          <a:xfrm>
            <a:off x="190499" y="942974"/>
            <a:ext cx="4854913"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ea typeface="+mn-lt"/>
                <a:cs typeface="+mn-lt"/>
              </a:rPr>
              <a:t>In deze opdracht gaan jullie in groepjes van 2 of 3 leerlingen onderzoek doen in een databank. Hierbij is het leren (of het proberen te) zoeken belangrijker dan het juiste antwoord. Jullie krijgen bij deze opdracht dus geen uitleg waar jullie de informatie kunnen vinden.</a:t>
            </a:r>
          </a:p>
          <a:p>
            <a:endParaRPr lang="nl-NL" sz="1300" dirty="0">
              <a:solidFill>
                <a:schemeClr val="bg2">
                  <a:lumMod val="10000"/>
                </a:schemeClr>
              </a:solidFill>
              <a:ea typeface="+mn-lt"/>
              <a:cs typeface="+mn-lt"/>
            </a:endParaRPr>
          </a:p>
          <a:p>
            <a:r>
              <a:rPr lang="nl-NL" sz="1300" dirty="0">
                <a:solidFill>
                  <a:schemeClr val="bg2">
                    <a:lumMod val="10000"/>
                  </a:schemeClr>
                </a:solidFill>
                <a:ea typeface="+mn-lt"/>
                <a:cs typeface="+mn-lt"/>
              </a:rPr>
              <a:t>Op de website www.weerstatistieken.nl kun je zoeken naar alle historische weerdata (van het KNMI). Je kunt bijvoorbeeld gemakkelijk zoeken welk weer het was op jouw verjaardag, hoeveel uur de zon scheen op een bepaalde dag of wat de gemiddelde temperatuur was in een specifiek jaartal of maand.</a:t>
            </a:r>
          </a:p>
          <a:p>
            <a:endParaRPr lang="nl-NL" sz="1300" dirty="0">
              <a:solidFill>
                <a:schemeClr val="bg2">
                  <a:lumMod val="10000"/>
                </a:schemeClr>
              </a:solidFill>
              <a:ea typeface="+mn-lt"/>
              <a:cs typeface="+mn-lt"/>
            </a:endParaRPr>
          </a:p>
          <a:p>
            <a:pPr marL="342900" indent="-342900">
              <a:buAutoNum type="arabicPeriod"/>
            </a:pPr>
            <a:r>
              <a:rPr lang="nl-NL" sz="1300" dirty="0">
                <a:solidFill>
                  <a:schemeClr val="bg2">
                    <a:lumMod val="10000"/>
                  </a:schemeClr>
                </a:solidFill>
                <a:ea typeface="+mn-lt"/>
                <a:cs typeface="+mn-lt"/>
              </a:rPr>
              <a:t>Ga naar: </a:t>
            </a:r>
            <a:r>
              <a:rPr lang="nl-NL" sz="1300" dirty="0">
                <a:solidFill>
                  <a:schemeClr val="bg1"/>
                </a:solidFill>
                <a:ea typeface="+mn-lt"/>
                <a:cs typeface="+mn-lt"/>
                <a:hlinkClick r:id="rId3">
                  <a:extLst>
                    <a:ext uri="{A12FA001-AC4F-418D-AE19-62706E023703}">
                      <ahyp:hlinkClr xmlns:ahyp="http://schemas.microsoft.com/office/drawing/2018/hyperlinkcolor" val="tx"/>
                    </a:ext>
                  </a:extLst>
                </a:hlinkClick>
              </a:rPr>
              <a:t>https://weerstatistieken.nl/</a:t>
            </a:r>
            <a:r>
              <a:rPr lang="nl-NL" sz="1300" dirty="0">
                <a:solidFill>
                  <a:srgbClr val="030202"/>
                </a:solidFill>
                <a:ea typeface="+mn-lt"/>
                <a:cs typeface="+mn-lt"/>
              </a:rPr>
              <a:t>.</a:t>
            </a:r>
          </a:p>
          <a:p>
            <a:pPr marL="342900" indent="-342900">
              <a:buAutoNum type="arabicPeriod"/>
            </a:pPr>
            <a:endParaRPr lang="nl-NL" sz="1300" dirty="0">
              <a:solidFill>
                <a:schemeClr val="bg2">
                  <a:lumMod val="10000"/>
                </a:schemeClr>
              </a:solidFill>
              <a:ea typeface="+mn-lt"/>
              <a:cs typeface="+mn-lt"/>
            </a:endParaRPr>
          </a:p>
          <a:p>
            <a:pPr marL="342900" indent="-342900">
              <a:buAutoNum type="arabicPeriod"/>
            </a:pPr>
            <a:r>
              <a:rPr lang="nl-NL" sz="1300" dirty="0">
                <a:solidFill>
                  <a:schemeClr val="bg2">
                    <a:lumMod val="10000"/>
                  </a:schemeClr>
                </a:solidFill>
                <a:ea typeface="+mn-lt"/>
                <a:cs typeface="+mn-lt"/>
              </a:rPr>
              <a:t>Beantwoord onderstaande vragen door in de datasets te zoeken:</a:t>
            </a:r>
          </a:p>
          <a:p>
            <a:pPr marL="800100" lvl="1" indent="-342900">
              <a:buFont typeface="Courier New"/>
              <a:buChar char="o"/>
            </a:pPr>
            <a:r>
              <a:rPr lang="nl-NL" sz="1300" dirty="0">
                <a:solidFill>
                  <a:schemeClr val="bg2">
                    <a:lumMod val="10000"/>
                  </a:schemeClr>
                </a:solidFill>
                <a:ea typeface="+mn-lt"/>
                <a:cs typeface="+mn-lt"/>
              </a:rPr>
              <a:t>Hoe warm (of koud) was het op 1 januari 1901 in De Bilt? Wat was de maximumtemperatuur?</a:t>
            </a:r>
          </a:p>
          <a:p>
            <a:pPr marL="800100" lvl="1" indent="-342900">
              <a:buFont typeface="Courier New"/>
              <a:buChar char="o"/>
            </a:pPr>
            <a:r>
              <a:rPr lang="nl-NL" sz="1300" dirty="0">
                <a:solidFill>
                  <a:schemeClr val="bg2">
                    <a:lumMod val="10000"/>
                  </a:schemeClr>
                </a:solidFill>
                <a:ea typeface="+mn-lt"/>
                <a:cs typeface="+mn-lt"/>
              </a:rPr>
              <a:t>Wat was de gemiddelde temperatuur in Stavoren in januari 2023?</a:t>
            </a:r>
          </a:p>
          <a:p>
            <a:pPr marL="800100" lvl="1" indent="-342900">
              <a:buFont typeface="Courier New"/>
              <a:buChar char="o"/>
            </a:pPr>
            <a:r>
              <a:rPr lang="nl-NL" sz="1300" dirty="0">
                <a:solidFill>
                  <a:schemeClr val="bg2">
                    <a:lumMod val="10000"/>
                  </a:schemeClr>
                </a:solidFill>
                <a:ea typeface="+mn-lt"/>
                <a:cs typeface="+mn-lt"/>
              </a:rPr>
              <a:t>Wat is historisch de laagste temperatuur van morgen in Rotterdam?</a:t>
            </a:r>
          </a:p>
        </p:txBody>
      </p:sp>
      <p:pic>
        <p:nvPicPr>
          <p:cNvPr id="8" name="Tijdelijke aanduiding voor afbeelding 7" descr="Afbeelding met tekst, verbruiksartikelen voor kantoor, gadget, Tablet&#10;&#10;Automatisch gegenereerde beschrijving">
            <a:extLst>
              <a:ext uri="{FF2B5EF4-FFF2-40B4-BE49-F238E27FC236}">
                <a16:creationId xmlns:a16="http://schemas.microsoft.com/office/drawing/2014/main" id="{52B17995-EC25-3CE1-0C3B-1C8D10AEC32E}"/>
              </a:ext>
            </a:extLst>
          </p:cNvPr>
          <p:cNvPicPr>
            <a:picLocks noGrp="1" noChangeAspect="1"/>
          </p:cNvPicPr>
          <p:nvPr>
            <p:ph type="pic" sz="quarter" idx="12"/>
          </p:nvPr>
        </p:nvPicPr>
        <p:blipFill>
          <a:blip r:embed="rId4"/>
          <a:srcRect l="1477" r="1477"/>
          <a:stretch/>
        </p:blipFill>
        <p:spPr/>
      </p:pic>
      <p:pic>
        <p:nvPicPr>
          <p:cNvPr id="4" name="Tijdelijke aanduiding voor afbeelding 3">
            <a:extLst>
              <a:ext uri="{FF2B5EF4-FFF2-40B4-BE49-F238E27FC236}">
                <a16:creationId xmlns:a16="http://schemas.microsoft.com/office/drawing/2014/main" id="{B24860F6-6247-4E0F-008F-A09340549E8B}"/>
              </a:ext>
            </a:extLst>
          </p:cNvPr>
          <p:cNvPicPr>
            <a:picLocks noChangeAspect="1"/>
          </p:cNvPicPr>
          <p:nvPr/>
        </p:nvPicPr>
        <p:blipFill>
          <a:blip r:embed="rId5">
            <a:extLst>
              <a:ext uri="{28A0092B-C50C-407E-A947-70E740481C1C}">
                <a14:useLocalDpi xmlns:a14="http://schemas.microsoft.com/office/drawing/2010/main" val="0"/>
              </a:ext>
            </a:extLst>
          </a:blip>
          <a:srcRect l="1395" r="1395"/>
          <a:stretch/>
        </p:blipFill>
        <p:spPr>
          <a:xfrm>
            <a:off x="5693443" y="9473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06701897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110</TotalTime>
  <Words>1158</Words>
  <Application>Microsoft Macintosh PowerPoint</Application>
  <PresentationFormat>Breedbeeld</PresentationFormat>
  <Paragraphs>111</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Poppins</vt:lpstr>
      <vt:lpstr>Calibri</vt:lpstr>
      <vt:lpstr>Courier New</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1776</cp:revision>
  <dcterms:created xsi:type="dcterms:W3CDTF">2022-01-30T11:55:21Z</dcterms:created>
  <dcterms:modified xsi:type="dcterms:W3CDTF">2024-02-26T11:50:46Z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