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omments/modernComment_17B_21A3CF09.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4"/>
  </p:notesMasterIdLst>
  <p:sldIdLst>
    <p:sldId id="268" r:id="rId5"/>
    <p:sldId id="336" r:id="rId6"/>
    <p:sldId id="337" r:id="rId7"/>
    <p:sldId id="363" r:id="rId8"/>
    <p:sldId id="365" r:id="rId9"/>
    <p:sldId id="351" r:id="rId10"/>
    <p:sldId id="379" r:id="rId11"/>
    <p:sldId id="280" r:id="rId12"/>
    <p:sldId id="358" r:id="rId13"/>
  </p:sldIdLst>
  <p:sldSz cx="12192000" cy="6858000"/>
  <p:notesSz cx="6858000" cy="9144000"/>
  <p:embeddedFontLst>
    <p:embeddedFont>
      <p:font typeface="Poppins" pitchFamily="2" charset="77"/>
      <p:regular r:id="rId15"/>
      <p:bold r:id="rId16"/>
      <p:italic r:id="rId17"/>
      <p:boldItalic r:id="rId18"/>
    </p:embeddedFont>
    <p:embeddedFont>
      <p:font typeface="Segoe UI" panose="020B0502040204020203" pitchFamily="34" charset="0"/>
      <p:regular r:id="rId19"/>
      <p:bold r:id="rId20"/>
      <p:italic r:id="rId21"/>
      <p:boldItalic r:id="rId22"/>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07C4A5-276D-CD5E-41AB-5586DB7791AA}" name="peter van Heuveln" initials="pH" userId="5e6ddf161639f170" providerId="Windows Live"/>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0202"/>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25"/>
    <p:restoredTop sz="94699"/>
  </p:normalViewPr>
  <p:slideViewPr>
    <p:cSldViewPr snapToGrid="0">
      <p:cViewPr varScale="1">
        <p:scale>
          <a:sx n="156" d="100"/>
          <a:sy n="156" d="100"/>
        </p:scale>
        <p:origin x="192" y="3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comments/modernComment_17B_21A3CF09.xml><?xml version="1.0" encoding="utf-8"?>
<p188:cmLst xmlns:a="http://schemas.openxmlformats.org/drawingml/2006/main" xmlns:r="http://schemas.openxmlformats.org/officeDocument/2006/relationships" xmlns:p188="http://schemas.microsoft.com/office/powerpoint/2018/8/main">
  <p188:cm id="{2D55D28E-686F-4E95-8C16-C04523FC3A14}" authorId="{4DBF06C3-06A7-47B8-D723-6C8A6BED412D}" created="2024-02-04T22:03:36.352">
    <pc:sldMkLst xmlns:pc="http://schemas.microsoft.com/office/powerpoint/2013/main/command">
      <pc:docMk/>
      <pc:sldMk cId="3067018970" sldId="375"/>
    </pc:sldMkLst>
    <p188:replyLst>
      <p188:reply id="{E4160B2E-D3B6-4CB9-AE67-8EDD02156F06}" authorId="{DD07C4A5-276D-CD5E-41AB-5586DB7791AA}" created="2024-02-11T11:25:32.666">
        <p188:txBody>
          <a:bodyPr/>
          <a:lstStyle/>
          <a:p>
            <a:r>
              <a:rPr lang="nl-NL"/>
              <a:t>7&amp; 8</a:t>
            </a:r>
          </a:p>
        </p188:txBody>
      </p188:reply>
    </p188:replyLst>
    <p188:txBody>
      <a:bodyPr/>
      <a:lstStyle/>
      <a:p>
        <a:r>
          <a:rPr lang="nl-NL"/>
          <a:t>Klas 5&amp;6</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2/12/24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12/02/24</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12/02/24</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jeugdjournaal.nl/artikel/2508114-het-antwoord-op-al-jullie-carnavalsvragen" TargetMode="External"/><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funx.nl/news/amsterdam/344c7663-0f2e-421b-bdbd-574a72c61d38/ferhat-32-over-etnisch-profileren-werd-op-mijn-elfde-al-bang-gemaakt-door-politie&#8203;" TargetMode="External"/><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microsoft.com/office/2018/10/relationships/comments" Target="../comments/modernComment_17B_21A3CF09.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dirty="0">
                <a:cs typeface="Poppins"/>
              </a:rPr>
              <a:t>Doe maar 'gewoon'</a:t>
            </a:r>
            <a:endParaRPr lang="nl-NL" dirty="0"/>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07 2024</a:t>
            </a:r>
          </a:p>
        </p:txBody>
      </p:sp>
      <p:pic>
        <p:nvPicPr>
          <p:cNvPr id="7" name="Tijdelijke aanduiding voor afbeelding 6" descr="Afbeelding met buitenshuis, kleding, persoon, boom&#10;&#10;Automatisch gegenereerde beschrijving">
            <a:extLst>
              <a:ext uri="{FF2B5EF4-FFF2-40B4-BE49-F238E27FC236}">
                <a16:creationId xmlns:a16="http://schemas.microsoft.com/office/drawing/2014/main" id="{CA6DDE79-A742-EA4B-00C2-B8F9BA1881AF}"/>
              </a:ext>
            </a:extLst>
          </p:cNvPr>
          <p:cNvPicPr>
            <a:picLocks noGrp="1" noChangeAspect="1"/>
          </p:cNvPicPr>
          <p:nvPr>
            <p:ph type="pic" sz="quarter" idx="13"/>
          </p:nvPr>
        </p:nvPicPr>
        <p:blipFill>
          <a:blip r:embed="rId2"/>
          <a:srcRect l="19123" r="19123"/>
          <a:stretch/>
        </p:blipFill>
        <p:spPr/>
      </p:pic>
    </p:spTree>
    <p:extLst>
      <p:ext uri="{BB962C8B-B14F-4D97-AF65-F5344CB8AC3E}">
        <p14:creationId xmlns:p14="http://schemas.microsoft.com/office/powerpoint/2010/main" val="2623847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err="1"/>
              <a:t>Melles</a:t>
            </a:r>
            <a:r>
              <a:rPr lang="nl-NL"/>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143487" y="312736"/>
            <a:ext cx="8384366" cy="6124754"/>
          </a:xfrm>
          <a:prstGeom prst="rect">
            <a:avLst/>
          </a:prstGeom>
          <a:noFill/>
        </p:spPr>
        <p:txBody>
          <a:bodyPr wrap="square" lIns="91440" tIns="45720" rIns="91440" bIns="45720" rtlCol="0" anchor="t">
            <a:spAutoFit/>
          </a:bodyPr>
          <a:lstStyle/>
          <a:p>
            <a:r>
              <a:rPr lang="nl-NL" sz="1400" dirty="0" err="1">
                <a:solidFill>
                  <a:srgbClr val="000000"/>
                </a:solidFill>
                <a:ea typeface="+mn-lt"/>
                <a:cs typeface="+mn-lt"/>
              </a:rPr>
              <a:t>Heeeey</a:t>
            </a:r>
            <a:r>
              <a:rPr lang="nl-NL" sz="1400" dirty="0">
                <a:solidFill>
                  <a:srgbClr val="000000"/>
                </a:solidFill>
                <a:ea typeface="+mn-lt"/>
                <a:cs typeface="+mn-lt"/>
              </a:rPr>
              <a:t>,</a:t>
            </a:r>
            <a:endParaRPr lang="nl-NL" dirty="0">
              <a:solidFill>
                <a:srgbClr val="3F5060"/>
              </a:solidFill>
              <a:ea typeface="+mn-lt"/>
              <a:cs typeface="+mn-lt"/>
            </a:endParaRPr>
          </a:p>
          <a:p>
            <a:endParaRPr lang="nl-NL" sz="1400" dirty="0">
              <a:solidFill>
                <a:srgbClr val="000000"/>
              </a:solidFill>
              <a:ea typeface="+mn-lt"/>
              <a:cs typeface="+mn-lt"/>
            </a:endParaRPr>
          </a:p>
          <a:p>
            <a:r>
              <a:rPr lang="nl-NL" sz="1400" dirty="0">
                <a:solidFill>
                  <a:srgbClr val="000000"/>
                </a:solidFill>
                <a:ea typeface="+mn-lt"/>
                <a:cs typeface="+mn-lt"/>
              </a:rPr>
              <a:t>Mijn nichtje Tess in Den Bosch (deze week omgedoopt in Oeteldonk) heeft deze week al vakantie. Ze vraagt altijd of ik kom logeren, maar bij ons moet iedereen gewoon nog naar school. Wij zijn pas volgende week vrij. Ik wilde aankomend weekend gaan, maar dan is carnaval alweer voorbij zei Tess. </a:t>
            </a:r>
            <a:br>
              <a:rPr lang="nl-NL" sz="1400" dirty="0">
                <a:solidFill>
                  <a:srgbClr val="000000"/>
                </a:solidFill>
                <a:ea typeface="+mn-lt"/>
                <a:cs typeface="+mn-lt"/>
              </a:rPr>
            </a:br>
            <a:endParaRPr lang="nl-NL" sz="1400" dirty="0">
              <a:solidFill>
                <a:srgbClr val="000000"/>
              </a:solidFill>
              <a:ea typeface="+mn-lt"/>
              <a:cs typeface="+mn-lt"/>
            </a:endParaRPr>
          </a:p>
          <a:p>
            <a:r>
              <a:rPr lang="nl-NL" sz="1400" dirty="0">
                <a:solidFill>
                  <a:srgbClr val="000000"/>
                </a:solidFill>
                <a:ea typeface="+mn-lt"/>
                <a:cs typeface="+mn-lt"/>
              </a:rPr>
              <a:t>Ik snap er niet veel van, want het is elk jaar weer op een andere datum. Vorig jaar was ik wel bij haar en kon ik ook carnaval meevieren.  Het was wel koud, maar ook heel erg gezellig.</a:t>
            </a:r>
            <a:br>
              <a:rPr lang="nl-NL" sz="1400" dirty="0">
                <a:solidFill>
                  <a:srgbClr val="000000"/>
                </a:solidFill>
                <a:ea typeface="+mn-lt"/>
                <a:cs typeface="+mn-lt"/>
              </a:rPr>
            </a:br>
            <a:r>
              <a:rPr lang="nl-NL" sz="1400" dirty="0">
                <a:solidFill>
                  <a:srgbClr val="000000"/>
                </a:solidFill>
                <a:ea typeface="+mn-lt"/>
                <a:cs typeface="+mn-lt"/>
              </a:rPr>
              <a:t>De mensen in Den Bosch waren bijna allemaal verkleed met heel veel boerenkostuums. Op het marktplein stonden twee hele grote poppen als standbeelden, ook verkleed als boer en boerin. </a:t>
            </a:r>
          </a:p>
          <a:p>
            <a:endParaRPr lang="nl-NL" sz="1400" dirty="0">
              <a:solidFill>
                <a:srgbClr val="000000"/>
              </a:solidFill>
              <a:ea typeface="+mn-lt"/>
              <a:cs typeface="+mn-lt"/>
            </a:endParaRPr>
          </a:p>
          <a:p>
            <a:r>
              <a:rPr lang="nl-NL" sz="1400" dirty="0">
                <a:solidFill>
                  <a:srgbClr val="000000"/>
                </a:solidFill>
                <a:ea typeface="+mn-lt"/>
                <a:cs typeface="+mn-lt"/>
              </a:rPr>
              <a:t>Mijn oom en tante waren ook verkleed en vierden alle carnavalsdagen op straat en in allerlei cafeetjes, waar Tess en ik ook wat mochten drinken. Oom Naut en tante An dronken best veel biertjes vonden wij en ze gingen ook steeds harder praten en zingen.</a:t>
            </a:r>
            <a:br>
              <a:rPr lang="nl-NL" sz="1400" dirty="0">
                <a:solidFill>
                  <a:srgbClr val="000000"/>
                </a:solidFill>
                <a:ea typeface="+mn-lt"/>
                <a:cs typeface="+mn-lt"/>
              </a:rPr>
            </a:br>
            <a:r>
              <a:rPr lang="nl-NL" sz="1400" dirty="0">
                <a:solidFill>
                  <a:srgbClr val="000000"/>
                </a:solidFill>
                <a:ea typeface="+mn-lt"/>
                <a:cs typeface="+mn-lt"/>
              </a:rPr>
              <a:t>Tess schaamde zich een beetje omdat haar vader steeds foto's maakte en die direct op Facebook postte, ook met ons op de foto's.  Gelukkig heb ik met mijn moeder de afspraak dat zij alleen foto's van mij op Facebook plaatst als ik ze ook leuk vind.  Niet dat er iemand uit mijn klas op Facebook zit, maar sommige ouders plaatsen zulke stomme foto's online dat je er op school mee gepest kunt worden. </a:t>
            </a:r>
            <a:endParaRPr lang="nl-NL" sz="1400" dirty="0">
              <a:ea typeface="+mn-lt"/>
              <a:cs typeface="+mn-lt"/>
            </a:endParaRPr>
          </a:p>
          <a:p>
            <a:endParaRPr lang="nl-NL" sz="1400" dirty="0">
              <a:solidFill>
                <a:srgbClr val="000000"/>
              </a:solidFill>
              <a:ea typeface="+mn-lt"/>
              <a:cs typeface="+mn-lt"/>
            </a:endParaRPr>
          </a:p>
          <a:p>
            <a:r>
              <a:rPr lang="nl-NL" sz="1400" dirty="0">
                <a:solidFill>
                  <a:srgbClr val="000000"/>
                </a:solidFill>
                <a:ea typeface="+mn-lt"/>
                <a:cs typeface="+mn-lt"/>
              </a:rPr>
              <a:t>Ik vraag me af of oom Naut op z'n werk niet geplaagd wordt met die foto’s… Hij werkt op een heel deftig advocatenkantoor, maar zijn Facebook-account staat voor iedereen open. </a:t>
            </a:r>
          </a:p>
          <a:p>
            <a:r>
              <a:rPr lang="nl-NL" sz="1400" dirty="0">
                <a:solidFill>
                  <a:srgbClr val="000000"/>
                </a:solidFill>
                <a:ea typeface="+mn-lt"/>
                <a:cs typeface="+mn-lt"/>
              </a:rPr>
              <a:t>Wat denk jij?</a:t>
            </a:r>
          </a:p>
          <a:p>
            <a:endParaRPr lang="nl-NL" sz="1400" dirty="0">
              <a:solidFill>
                <a:srgbClr val="000000"/>
              </a:solidFill>
              <a:ea typeface="+mn-lt"/>
              <a:cs typeface="+mn-lt"/>
            </a:endParaRPr>
          </a:p>
          <a:p>
            <a:r>
              <a:rPr lang="nl-NL" sz="1400" dirty="0">
                <a:solidFill>
                  <a:srgbClr val="000000"/>
                </a:solidFill>
                <a:ea typeface="+mn-lt"/>
                <a:cs typeface="+mn-lt"/>
              </a:rPr>
              <a:t>Liefs, Melle</a:t>
            </a:r>
            <a:endParaRPr lang="nl-NL" dirty="0">
              <a:cs typeface="Poppins"/>
            </a:endParaRP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
        <p:nvSpPr>
          <p:cNvPr id="3" name="Tekstvak 2">
            <a:extLst>
              <a:ext uri="{FF2B5EF4-FFF2-40B4-BE49-F238E27FC236}">
                <a16:creationId xmlns:a16="http://schemas.microsoft.com/office/drawing/2014/main" id="{E4461D39-BA81-7AE4-84B3-80EB4A284CEF}"/>
              </a:ext>
            </a:extLst>
          </p:cNvPr>
          <p:cNvSpPr txBox="1"/>
          <p:nvPr/>
        </p:nvSpPr>
        <p:spPr>
          <a:xfrm>
            <a:off x="9040802" y="3796581"/>
            <a:ext cx="2455333" cy="1938992"/>
          </a:xfrm>
          <a:prstGeom prst="rect">
            <a:avLst/>
          </a:prstGeom>
          <a:solidFill>
            <a:srgbClr val="ED7D3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solidFill>
                  <a:srgbClr val="FFFFFF"/>
                </a:solidFill>
                <a:cs typeface="Poppins"/>
              </a:rPr>
              <a:t>Weet je niet wat carnaval is? </a:t>
            </a:r>
            <a:br>
              <a:rPr lang="nl-NL" dirty="0">
                <a:solidFill>
                  <a:srgbClr val="FFFFFF"/>
                </a:solidFill>
                <a:cs typeface="Poppins"/>
              </a:rPr>
            </a:br>
            <a:r>
              <a:rPr lang="nl-NL" dirty="0">
                <a:solidFill>
                  <a:srgbClr val="FFFFFF"/>
                </a:solidFill>
                <a:cs typeface="Poppins"/>
              </a:rPr>
              <a:t>Het Jeugdjournaal legt het uit in 2,5 minuut</a:t>
            </a:r>
            <a:br>
              <a:rPr lang="nl-NL" dirty="0">
                <a:solidFill>
                  <a:srgbClr val="FFFFFF"/>
                </a:solidFill>
                <a:cs typeface="Poppins"/>
              </a:rPr>
            </a:br>
            <a:r>
              <a:rPr lang="nl-NL" sz="1000" dirty="0">
                <a:cs typeface="Poppins"/>
                <a:hlinkClick r:id="rId3">
                  <a:extLst>
                    <a:ext uri="{A12FA001-AC4F-418D-AE19-62706E023703}">
                      <ahyp:hlinkClr xmlns:ahyp="http://schemas.microsoft.com/office/drawing/2018/hyperlinkcolor" val="tx"/>
                    </a:ext>
                  </a:extLst>
                </a:hlinkClick>
              </a:rPr>
              <a:t>https://jeugdjournaal.nl/artikel/2508114-het-antwoord-op-al-jullie-carnavalsvragen</a:t>
            </a:r>
          </a:p>
        </p:txBody>
      </p:sp>
    </p:spTree>
    <p:extLst>
      <p:ext uri="{BB962C8B-B14F-4D97-AF65-F5344CB8AC3E}">
        <p14:creationId xmlns:p14="http://schemas.microsoft.com/office/powerpoint/2010/main" val="1138787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592092" y="169844"/>
            <a:ext cx="10491704" cy="1055842"/>
          </a:xfrm>
          <a:prstGeom prst="rect">
            <a:avLst/>
          </a:prstGeom>
        </p:spPr>
        <p:txBody>
          <a:bodyPr vert="horz" lIns="91440" tIns="45720" rIns="91440" bIns="45720" rtlCol="0" anchor="ctr">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solidFill>
                <a:schemeClr val="accent1"/>
              </a:solidFill>
              <a:ea typeface="+mj-lt"/>
              <a:cs typeface="+mj-lt"/>
            </a:endParaRPr>
          </a:p>
          <a:p>
            <a:r>
              <a:rPr lang="nl-NL" dirty="0">
                <a:solidFill>
                  <a:schemeClr val="accent1"/>
                </a:solidFill>
                <a:ea typeface="+mj-lt"/>
                <a:cs typeface="+mj-lt"/>
              </a:rPr>
              <a:t>Nu in de media: </a:t>
            </a:r>
            <a:r>
              <a:rPr lang="nl-NL" dirty="0" err="1">
                <a:solidFill>
                  <a:schemeClr val="tx1"/>
                </a:solidFill>
                <a:ea typeface="+mj-lt"/>
                <a:cs typeface="+mj-lt"/>
              </a:rPr>
              <a:t>Ferhat</a:t>
            </a:r>
            <a:r>
              <a:rPr lang="nl-NL" dirty="0">
                <a:solidFill>
                  <a:schemeClr val="tx1"/>
                </a:solidFill>
                <a:ea typeface="+mj-lt"/>
                <a:cs typeface="+mj-lt"/>
              </a:rPr>
              <a:t> (32) over etnisch profileren:  </a:t>
            </a:r>
            <a:br>
              <a:rPr lang="nl-NL" dirty="0">
                <a:solidFill>
                  <a:schemeClr val="tx1"/>
                </a:solidFill>
                <a:ea typeface="+mj-lt"/>
                <a:cs typeface="+mj-lt"/>
              </a:rPr>
            </a:br>
            <a:r>
              <a:rPr lang="nl-NL" dirty="0">
                <a:solidFill>
                  <a:schemeClr val="tx1"/>
                </a:solidFill>
                <a:ea typeface="+mj-lt"/>
                <a:cs typeface="+mj-lt"/>
              </a:rPr>
              <a:t>" Werd op mijn elfde al bang gemaakt voor de politie"</a:t>
            </a:r>
          </a:p>
          <a:p>
            <a:endParaRPr lang="nl-NL" dirty="0">
              <a:solidFill>
                <a:schemeClr val="accent1"/>
              </a:solidFill>
              <a:cs typeface="Poppins"/>
            </a:endParaRPr>
          </a:p>
        </p:txBody>
      </p:sp>
      <p:sp>
        <p:nvSpPr>
          <p:cNvPr id="11" name="Tekstvak 10">
            <a:extLst>
              <a:ext uri="{FF2B5EF4-FFF2-40B4-BE49-F238E27FC236}">
                <a16:creationId xmlns:a16="http://schemas.microsoft.com/office/drawing/2014/main" id="{C137E973-ADFD-41E9-C1B6-6DB82D3603A3}"/>
              </a:ext>
            </a:extLst>
          </p:cNvPr>
          <p:cNvSpPr txBox="1"/>
          <p:nvPr/>
        </p:nvSpPr>
        <p:spPr>
          <a:xfrm>
            <a:off x="591505" y="907473"/>
            <a:ext cx="5509351" cy="39236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endParaRPr lang="nl-NL" sz="1200" b="1" dirty="0">
              <a:solidFill>
                <a:srgbClr val="000000"/>
              </a:solidFill>
              <a:ea typeface="+mn-lt"/>
              <a:cs typeface="+mn-lt"/>
            </a:endParaRPr>
          </a:p>
          <a:p>
            <a:pPr>
              <a:lnSpc>
                <a:spcPct val="150000"/>
              </a:lnSpc>
              <a:spcBef>
                <a:spcPts val="1000"/>
              </a:spcBef>
            </a:pPr>
            <a:r>
              <a:rPr lang="nl-NL" sz="1200" b="1" dirty="0">
                <a:solidFill>
                  <a:srgbClr val="000000"/>
                </a:solidFill>
                <a:ea typeface="+mn-lt"/>
                <a:cs typeface="+mn-lt"/>
              </a:rPr>
              <a:t>FunX en Amnesty International slaan de handen ineen om campagne te voeren tegen etnisch profileren. Dit doen ze middels een petitie en het delen van ervaringsverhalen. Elke Kuijper van Amnesty International legt uit aan Nordin en </a:t>
            </a:r>
            <a:r>
              <a:rPr lang="nl-NL" sz="1200" b="1" dirty="0" err="1">
                <a:solidFill>
                  <a:srgbClr val="000000"/>
                </a:solidFill>
                <a:ea typeface="+mn-lt"/>
                <a:cs typeface="+mn-lt"/>
              </a:rPr>
              <a:t>Vonneke</a:t>
            </a:r>
            <a:r>
              <a:rPr lang="nl-NL" sz="1200" b="1" dirty="0">
                <a:solidFill>
                  <a:srgbClr val="000000"/>
                </a:solidFill>
                <a:ea typeface="+mn-lt"/>
                <a:cs typeface="+mn-lt"/>
              </a:rPr>
              <a:t> van FunX wat etnisch profileren precies inhoudt. Daarbij vertelt de Amsterdamse </a:t>
            </a:r>
            <a:r>
              <a:rPr lang="nl-NL" sz="1200" b="1" dirty="0" err="1">
                <a:solidFill>
                  <a:srgbClr val="000000"/>
                </a:solidFill>
                <a:ea typeface="+mn-lt"/>
                <a:cs typeface="+mn-lt"/>
              </a:rPr>
              <a:t>Ferhat</a:t>
            </a:r>
            <a:r>
              <a:rPr lang="nl-NL" sz="1200" b="1" dirty="0">
                <a:solidFill>
                  <a:srgbClr val="000000"/>
                </a:solidFill>
                <a:ea typeface="+mn-lt"/>
                <a:cs typeface="+mn-lt"/>
              </a:rPr>
              <a:t> over zijn eigen ervaringen met etnisch profileren. Hij kreeg hier op elfjarige leeftijd namelijk al mee te maken en verwerkt zijn ervaringen nu in theaterstukken.</a:t>
            </a:r>
            <a:r>
              <a:rPr lang="nl-NL" sz="1200" i="1" dirty="0">
                <a:solidFill>
                  <a:srgbClr val="030303"/>
                </a:solidFill>
                <a:cs typeface="Poppins"/>
              </a:rPr>
              <a:t> </a:t>
            </a:r>
            <a:endParaRPr lang="nl-NL" sz="1200" dirty="0">
              <a:solidFill>
                <a:srgbClr val="030202"/>
              </a:solidFill>
              <a:cs typeface="Poppins"/>
            </a:endParaRPr>
          </a:p>
          <a:p>
            <a:pPr>
              <a:lnSpc>
                <a:spcPct val="150000"/>
              </a:lnSpc>
              <a:spcBef>
                <a:spcPts val="1000"/>
              </a:spcBef>
            </a:pPr>
            <a:r>
              <a:rPr lang="nl-NL" sz="1200" dirty="0">
                <a:solidFill>
                  <a:srgbClr val="030303"/>
                </a:solidFill>
                <a:ea typeface="+mn-lt"/>
                <a:cs typeface="+mn-lt"/>
              </a:rPr>
              <a:t>Je leest in dit artikel ook dat de overheid veel moeite heeft met profileren. Om criminelen te vangen is het handig dat je een profiel van ze hebt, maar niet iedereen die binnen dat profiel </a:t>
            </a:r>
            <a:r>
              <a:rPr kumimoji="0" lang="nl-NL" sz="1200" b="0" i="0" u="none" strike="noStrike" kern="1200" cap="none" spc="0" normalizeH="0" baseline="0" noProof="0" dirty="0">
                <a:ln>
                  <a:noFill/>
                </a:ln>
                <a:solidFill>
                  <a:srgbClr val="030303"/>
                </a:solidFill>
                <a:effectLst/>
                <a:uLnTx/>
                <a:uFillTx/>
                <a:latin typeface="Poppins"/>
                <a:ea typeface="+mn-lt"/>
                <a:cs typeface="Poppins"/>
              </a:rPr>
              <a:t>past</a:t>
            </a:r>
            <a:r>
              <a:rPr lang="nl-NL" sz="1200" dirty="0">
                <a:solidFill>
                  <a:srgbClr val="030303"/>
                </a:solidFill>
                <a:ea typeface="+mn-lt"/>
                <a:cs typeface="+mn-lt"/>
              </a:rPr>
              <a:t> is een crimineel. </a:t>
            </a:r>
            <a:endParaRPr lang="nl-NL" sz="1200" b="1" dirty="0">
              <a:ea typeface="+mn-lt"/>
              <a:cs typeface="+mn-lt"/>
            </a:endParaRPr>
          </a:p>
        </p:txBody>
      </p:sp>
      <p:pic>
        <p:nvPicPr>
          <p:cNvPr id="3" name="Afbeelding 2" descr="Afbeelding met tekst, Menselijk gezicht, kleding, person&#10;&#10;Automatisch gegenereerde beschrijving">
            <a:extLst>
              <a:ext uri="{FF2B5EF4-FFF2-40B4-BE49-F238E27FC236}">
                <a16:creationId xmlns:a16="http://schemas.microsoft.com/office/drawing/2014/main" id="{CAEE1CCA-3883-8430-1BC9-1793110D877E}"/>
              </a:ext>
            </a:extLst>
          </p:cNvPr>
          <p:cNvPicPr>
            <a:picLocks noChangeAspect="1"/>
          </p:cNvPicPr>
          <p:nvPr/>
        </p:nvPicPr>
        <p:blipFill>
          <a:blip r:embed="rId2"/>
          <a:stretch>
            <a:fillRect/>
          </a:stretch>
        </p:blipFill>
        <p:spPr>
          <a:xfrm>
            <a:off x="7555481" y="2252033"/>
            <a:ext cx="2831981" cy="3806047"/>
          </a:xfrm>
          <a:prstGeom prst="rect">
            <a:avLst/>
          </a:prstGeom>
        </p:spPr>
      </p:pic>
      <p:sp>
        <p:nvSpPr>
          <p:cNvPr id="2" name="Tijdelijke aanduiding voor tekst 2">
            <a:extLst>
              <a:ext uri="{FF2B5EF4-FFF2-40B4-BE49-F238E27FC236}">
                <a16:creationId xmlns:a16="http://schemas.microsoft.com/office/drawing/2014/main" id="{16F4EEA2-AC13-E598-5619-46C12F4737E7}"/>
              </a:ext>
            </a:extLst>
          </p:cNvPr>
          <p:cNvSpPr txBox="1">
            <a:spLocks/>
          </p:cNvSpPr>
          <p:nvPr/>
        </p:nvSpPr>
        <p:spPr>
          <a:xfrm>
            <a:off x="591060" y="5263023"/>
            <a:ext cx="5297311" cy="1064397"/>
          </a:xfrm>
          <a:prstGeom prst="rect">
            <a:avLst/>
          </a:prstGeom>
        </p:spPr>
        <p:txBody>
          <a:bodyPr vert="horz" lIns="91440" tIns="45720" rIns="91440" bIns="4572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i="1" dirty="0">
                <a:solidFill>
                  <a:srgbClr val="000000"/>
                </a:solidFill>
              </a:rPr>
              <a:t>Bron: </a:t>
            </a:r>
            <a:r>
              <a:rPr lang="nl-NL" sz="1200" b="1" i="1" dirty="0" err="1">
                <a:solidFill>
                  <a:srgbClr val="000000"/>
                </a:solidFill>
              </a:rPr>
              <a:t>FunX.nl</a:t>
            </a:r>
            <a:endParaRPr lang="nl-NL" sz="1200" i="1" dirty="0">
              <a:solidFill>
                <a:srgbClr val="000000"/>
              </a:solidFill>
            </a:endParaRPr>
          </a:p>
          <a:p>
            <a:r>
              <a:rPr lang="nl-NL" sz="1200" dirty="0">
                <a:solidFill>
                  <a:srgbClr val="030202"/>
                </a:solidFill>
                <a:ea typeface="+mn-lt"/>
                <a:cs typeface="+mn-lt"/>
                <a:hlinkClick r:id="rId3"/>
              </a:rPr>
              <a:t>https://www.funx.nl/news/amsterdam/344c7663-0f2e-421b-bdbd-574a72c61d38/ferhat-32-over-etnisch-profileren-werd-op-mijn-elfde-al-bang-gemaakt-door-politie</a:t>
            </a:r>
            <a:endParaRPr lang="nl-NL" sz="1200" dirty="0">
              <a:solidFill>
                <a:srgbClr val="000000"/>
              </a:solidFill>
              <a:ea typeface="+mn-lt"/>
              <a:cs typeface="+mn-lt"/>
            </a:endParaRPr>
          </a:p>
          <a:p>
            <a:endParaRPr lang="nl-NL" sz="1200" dirty="0">
              <a:solidFill>
                <a:srgbClr val="000000"/>
              </a:solidFill>
              <a:ea typeface="+mn-lt"/>
              <a:cs typeface="+mn-lt"/>
            </a:endParaRPr>
          </a:p>
        </p:txBody>
      </p:sp>
    </p:spTree>
    <p:extLst>
      <p:ext uri="{BB962C8B-B14F-4D97-AF65-F5344CB8AC3E}">
        <p14:creationId xmlns:p14="http://schemas.microsoft.com/office/powerpoint/2010/main" val="2713666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335550" y="169843"/>
            <a:ext cx="7710319" cy="485153"/>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Profileren</a:t>
            </a:r>
          </a:p>
        </p:txBody>
      </p:sp>
      <p:sp>
        <p:nvSpPr>
          <p:cNvPr id="11" name="Tekstvak 10">
            <a:extLst>
              <a:ext uri="{FF2B5EF4-FFF2-40B4-BE49-F238E27FC236}">
                <a16:creationId xmlns:a16="http://schemas.microsoft.com/office/drawing/2014/main" id="{D9596937-84A2-AFDA-AF3B-B745B7A614A5}"/>
              </a:ext>
            </a:extLst>
          </p:cNvPr>
          <p:cNvSpPr txBox="1"/>
          <p:nvPr/>
        </p:nvSpPr>
        <p:spPr>
          <a:xfrm>
            <a:off x="335550" y="675746"/>
            <a:ext cx="4657982" cy="50347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r>
              <a:rPr lang="nl-NL" sz="1300" b="1" dirty="0" err="1">
                <a:solidFill>
                  <a:srgbClr val="000000"/>
                </a:solidFill>
                <a:cs typeface="Segoe UI"/>
              </a:rPr>
              <a:t>Profiling</a:t>
            </a:r>
            <a:r>
              <a:rPr lang="nl-NL" sz="1300" dirty="0">
                <a:solidFill>
                  <a:srgbClr val="000000"/>
                </a:solidFill>
                <a:cs typeface="Segoe UI"/>
              </a:rPr>
              <a:t> is het maken van een profiel van iemand op basis van wat je aan informatie over die persoon weet, bijvoorbeeld informatie uit een sollicitatiebrief. Of op basis van specifieke persoonlijke kenmerken, bijvoorbeeld dat je goed bent in rekenen of goed kunt presenteren.</a:t>
            </a:r>
            <a:endParaRPr lang="nl-NL" sz="1300" dirty="0">
              <a:solidFill>
                <a:srgbClr val="808080"/>
              </a:solidFill>
              <a:cs typeface="Segoe UI"/>
            </a:endParaRPr>
          </a:p>
          <a:p>
            <a:pPr>
              <a:lnSpc>
                <a:spcPct val="150000"/>
              </a:lnSpc>
              <a:spcBef>
                <a:spcPts val="1000"/>
              </a:spcBef>
            </a:pPr>
            <a:r>
              <a:rPr lang="nl-NL" sz="1300" dirty="0">
                <a:solidFill>
                  <a:srgbClr val="000000"/>
                </a:solidFill>
                <a:cs typeface="Segoe UI"/>
              </a:rPr>
              <a:t>Soms gebruiken bedrijven gegevens die ze op internet over iemand kunnen vinden, bijvoorbeeld uit presentaties van die persoon of door wat iemand op </a:t>
            </a:r>
            <a:r>
              <a:rPr lang="nl-NL" sz="1300" dirty="0" err="1">
                <a:solidFill>
                  <a:srgbClr val="000000"/>
                </a:solidFill>
                <a:cs typeface="Segoe UI"/>
              </a:rPr>
              <a:t>social</a:t>
            </a:r>
            <a:r>
              <a:rPr lang="nl-NL" sz="1300" dirty="0">
                <a:solidFill>
                  <a:srgbClr val="000000"/>
                </a:solidFill>
                <a:cs typeface="Segoe UI"/>
              </a:rPr>
              <a:t> media heeft gepost.</a:t>
            </a:r>
            <a:endParaRPr lang="en-US" sz="1300" dirty="0">
              <a:solidFill>
                <a:srgbClr val="808080"/>
              </a:solidFill>
              <a:cs typeface="Segoe UI"/>
            </a:endParaRPr>
          </a:p>
          <a:p>
            <a:pPr>
              <a:lnSpc>
                <a:spcPct val="150000"/>
              </a:lnSpc>
              <a:spcBef>
                <a:spcPts val="1000"/>
              </a:spcBef>
            </a:pPr>
            <a:r>
              <a:rPr lang="nl-NL" sz="1300" b="1" dirty="0">
                <a:solidFill>
                  <a:srgbClr val="3F5060"/>
                </a:solidFill>
                <a:cs typeface="Segoe UI"/>
              </a:rPr>
              <a:t>Opdrachten</a:t>
            </a:r>
            <a:endParaRPr lang="nl-NL" sz="1300" dirty="0">
              <a:solidFill>
                <a:srgbClr val="000000"/>
              </a:solidFill>
              <a:cs typeface="Segoe UI"/>
            </a:endParaRPr>
          </a:p>
          <a:p>
            <a:pPr marL="171450" indent="-171450">
              <a:spcBef>
                <a:spcPts val="1000"/>
              </a:spcBef>
              <a:buFont typeface="Calibri,Sans-Serif"/>
              <a:buChar char="-"/>
            </a:pPr>
            <a:r>
              <a:rPr lang="nl-NL" sz="1300" dirty="0">
                <a:solidFill>
                  <a:srgbClr val="3F5060"/>
                </a:solidFill>
                <a:cs typeface="Arial"/>
              </a:rPr>
              <a:t>Bedenk 3 redenen waarom </a:t>
            </a:r>
            <a:r>
              <a:rPr lang="nl-NL" sz="1300" dirty="0" err="1">
                <a:solidFill>
                  <a:srgbClr val="3F5060"/>
                </a:solidFill>
                <a:cs typeface="Arial"/>
              </a:rPr>
              <a:t>profiling</a:t>
            </a:r>
            <a:r>
              <a:rPr lang="nl-NL" sz="1300" dirty="0">
                <a:solidFill>
                  <a:srgbClr val="3F5060"/>
                </a:solidFill>
                <a:cs typeface="Arial"/>
              </a:rPr>
              <a:t> heel handig is voor bedrijven of de overheid.</a:t>
            </a:r>
            <a:endParaRPr lang="nl-NL" sz="1300" dirty="0">
              <a:solidFill>
                <a:srgbClr val="000000"/>
              </a:solidFill>
              <a:cs typeface="Arial"/>
            </a:endParaRPr>
          </a:p>
          <a:p>
            <a:pPr marL="171450" indent="-171450">
              <a:spcBef>
                <a:spcPts val="1000"/>
              </a:spcBef>
              <a:buFont typeface="Calibri,Sans-Serif"/>
              <a:buChar char="-"/>
            </a:pPr>
            <a:r>
              <a:rPr lang="nl-NL" sz="1300" dirty="0">
                <a:solidFill>
                  <a:srgbClr val="3F5060"/>
                </a:solidFill>
                <a:cs typeface="Arial"/>
              </a:rPr>
              <a:t>Bedenk 3 voorbeelden hoe </a:t>
            </a:r>
            <a:r>
              <a:rPr lang="nl-NL" sz="1300" dirty="0" err="1">
                <a:solidFill>
                  <a:srgbClr val="3F5060"/>
                </a:solidFill>
                <a:cs typeface="Arial"/>
              </a:rPr>
              <a:t>profiling</a:t>
            </a:r>
            <a:r>
              <a:rPr lang="nl-NL" sz="1300" dirty="0">
                <a:solidFill>
                  <a:srgbClr val="3F5060"/>
                </a:solidFill>
                <a:cs typeface="Arial"/>
              </a:rPr>
              <a:t> heel negatief kan uitpakken voor personen zoals jijzelf. </a:t>
            </a:r>
            <a:endParaRPr lang="nl-NL" sz="1300" dirty="0">
              <a:solidFill>
                <a:srgbClr val="000000"/>
              </a:solidFill>
              <a:cs typeface="Arial"/>
            </a:endParaRPr>
          </a:p>
          <a:p>
            <a:pPr marL="171450" indent="-171450">
              <a:spcBef>
                <a:spcPts val="1000"/>
              </a:spcBef>
              <a:buFont typeface="Calibri,Sans-Serif"/>
              <a:buChar char="-"/>
            </a:pPr>
            <a:r>
              <a:rPr lang="nl-NL" sz="1300" dirty="0">
                <a:solidFill>
                  <a:srgbClr val="3F5060"/>
                </a:solidFill>
                <a:cs typeface="Arial"/>
              </a:rPr>
              <a:t>Profileer jij jezelf ook op school of online?</a:t>
            </a:r>
            <a:endParaRPr lang="nl-NL" sz="1300" dirty="0"/>
          </a:p>
        </p:txBody>
      </p:sp>
      <p:pic>
        <p:nvPicPr>
          <p:cNvPr id="16" name="Afbeelding 15" descr="Afbeelding met tekst, schermopname, cirkel, Lettertype&#10;&#10;Automatisch gegenereerde beschrijving">
            <a:extLst>
              <a:ext uri="{FF2B5EF4-FFF2-40B4-BE49-F238E27FC236}">
                <a16:creationId xmlns:a16="http://schemas.microsoft.com/office/drawing/2014/main" id="{AD3FE8B5-C3AA-D62D-34A0-1E0C9F7F83F3}"/>
              </a:ext>
            </a:extLst>
          </p:cNvPr>
          <p:cNvPicPr>
            <a:picLocks noChangeAspect="1"/>
          </p:cNvPicPr>
          <p:nvPr/>
        </p:nvPicPr>
        <p:blipFill>
          <a:blip r:embed="rId2"/>
          <a:stretch>
            <a:fillRect/>
          </a:stretch>
        </p:blipFill>
        <p:spPr>
          <a:xfrm>
            <a:off x="6696704" y="2160198"/>
            <a:ext cx="5095875" cy="1905000"/>
          </a:xfrm>
          <a:prstGeom prst="rect">
            <a:avLst/>
          </a:prstGeom>
        </p:spPr>
      </p:pic>
    </p:spTree>
    <p:extLst>
      <p:ext uri="{BB962C8B-B14F-4D97-AF65-F5344CB8AC3E}">
        <p14:creationId xmlns:p14="http://schemas.microsoft.com/office/powerpoint/2010/main" val="3412176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D5E7C-273E-64EC-19FA-D85B70ADFC8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ECD52EBA-CB7B-1A3F-631A-32D6A10F3B40}"/>
              </a:ext>
            </a:extLst>
          </p:cNvPr>
          <p:cNvSpPr txBox="1">
            <a:spLocks/>
          </p:cNvSpPr>
          <p:nvPr/>
        </p:nvSpPr>
        <p:spPr>
          <a:xfrm>
            <a:off x="146826" y="169843"/>
            <a:ext cx="7899043" cy="465697"/>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Jouw online profiel = kassa</a:t>
            </a:r>
          </a:p>
        </p:txBody>
      </p:sp>
      <p:sp>
        <p:nvSpPr>
          <p:cNvPr id="9" name="Tekstvak 8">
            <a:extLst>
              <a:ext uri="{FF2B5EF4-FFF2-40B4-BE49-F238E27FC236}">
                <a16:creationId xmlns:a16="http://schemas.microsoft.com/office/drawing/2014/main" id="{45AD2D57-83C4-EB37-5DF5-3AEEFF966155}"/>
              </a:ext>
            </a:extLst>
          </p:cNvPr>
          <p:cNvSpPr txBox="1"/>
          <p:nvPr/>
        </p:nvSpPr>
        <p:spPr>
          <a:xfrm>
            <a:off x="190500" y="942974"/>
            <a:ext cx="4803032" cy="46935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Hoe maken bedrijven een profiel van jou en je gedrag?</a:t>
            </a:r>
          </a:p>
          <a:p>
            <a:endParaRPr lang="nl-NL" sz="1300" dirty="0">
              <a:solidFill>
                <a:schemeClr val="bg2">
                  <a:lumMod val="10000"/>
                </a:schemeClr>
              </a:solidFill>
              <a:cs typeface="Poppins"/>
            </a:endParaRPr>
          </a:p>
          <a:p>
            <a:r>
              <a:rPr lang="nl-NL" sz="1300" dirty="0">
                <a:solidFill>
                  <a:schemeClr val="bg2">
                    <a:lumMod val="10000"/>
                  </a:schemeClr>
                </a:solidFill>
                <a:cs typeface="Poppins"/>
              </a:rPr>
              <a:t>Veel grote bedrijven op internet zoals Google, Apple, Meta en Microsoft houden jouw gedrag op internet bij. </a:t>
            </a:r>
          </a:p>
          <a:p>
            <a:r>
              <a:rPr lang="nl-NL" sz="1300" dirty="0">
                <a:solidFill>
                  <a:schemeClr val="bg2">
                    <a:lumMod val="10000"/>
                  </a:schemeClr>
                </a:solidFill>
                <a:cs typeface="Poppins"/>
              </a:rPr>
              <a:t>Wanneer jij op internet een zoekopdracht doet in de meest populaire webbrowser Chrome, dan houdt Google bij wat je precies zoekt. Google kan dit combineren met gegevens die jij achterlaat in andere Google-producten zoals YouTube, Google </a:t>
            </a:r>
            <a:r>
              <a:rPr lang="nl-NL" sz="1300" dirty="0" err="1">
                <a:solidFill>
                  <a:schemeClr val="bg2">
                    <a:lumMod val="10000"/>
                  </a:schemeClr>
                </a:solidFill>
                <a:cs typeface="Poppins"/>
              </a:rPr>
              <a:t>Maps</a:t>
            </a:r>
            <a:r>
              <a:rPr lang="nl-NL" sz="1300" dirty="0">
                <a:solidFill>
                  <a:schemeClr val="bg2">
                    <a:lumMod val="10000"/>
                  </a:schemeClr>
                </a:solidFill>
                <a:cs typeface="Poppins"/>
              </a:rPr>
              <a:t>, Gmail en Google </a:t>
            </a:r>
            <a:r>
              <a:rPr lang="nl-NL" sz="1300" dirty="0" err="1">
                <a:solidFill>
                  <a:schemeClr val="bg2">
                    <a:lumMod val="10000"/>
                  </a:schemeClr>
                </a:solidFill>
                <a:cs typeface="Poppins"/>
              </a:rPr>
              <a:t>Docs</a:t>
            </a:r>
            <a:r>
              <a:rPr lang="nl-NL" sz="1300" dirty="0">
                <a:solidFill>
                  <a:schemeClr val="bg2">
                    <a:lumMod val="10000"/>
                  </a:schemeClr>
                </a:solidFill>
                <a:cs typeface="Poppins"/>
              </a:rPr>
              <a:t>. </a:t>
            </a:r>
            <a:br>
              <a:rPr lang="nl-NL" sz="1300" dirty="0">
                <a:solidFill>
                  <a:schemeClr val="bg2">
                    <a:lumMod val="10000"/>
                  </a:schemeClr>
                </a:solidFill>
                <a:cs typeface="Poppins"/>
              </a:rPr>
            </a:br>
            <a:br>
              <a:rPr lang="nl-NL" sz="1300" dirty="0">
                <a:cs typeface="Poppins"/>
              </a:rPr>
            </a:br>
            <a:r>
              <a:rPr lang="nl-NL" sz="1300" dirty="0">
                <a:solidFill>
                  <a:schemeClr val="bg2">
                    <a:lumMod val="10000"/>
                  </a:schemeClr>
                </a:solidFill>
                <a:cs typeface="Poppins"/>
              </a:rPr>
              <a:t>Op basis van jouw profiel geeft Google andere bedrijven de mogelijkheid om advertenties te plaatsen die passen bij jouw surfgedrag. </a:t>
            </a:r>
            <a:br>
              <a:rPr lang="nl-NL" sz="1300" dirty="0">
                <a:solidFill>
                  <a:schemeClr val="bg2">
                    <a:lumMod val="10000"/>
                  </a:schemeClr>
                </a:solidFill>
                <a:cs typeface="Poppins"/>
              </a:rPr>
            </a:br>
            <a:endParaRPr lang="nl-NL" sz="1300" dirty="0">
              <a:solidFill>
                <a:schemeClr val="bg2">
                  <a:lumMod val="10000"/>
                </a:schemeClr>
              </a:solidFill>
              <a:cs typeface="Poppins"/>
            </a:endParaRPr>
          </a:p>
          <a:p>
            <a:r>
              <a:rPr lang="nl-NL" sz="1300" dirty="0">
                <a:cs typeface="Poppins"/>
              </a:rPr>
              <a:t>Was je bijvoorbeeld op zoek naar een bepaald merk spijkerbroek, dan is de kans groot dat je binnenkort veel advertenties van dat merk gaat zien op diverse websites waar jij regelmatig komt. </a:t>
            </a:r>
            <a:br>
              <a:rPr lang="nl-NL" sz="1300" dirty="0">
                <a:cs typeface="Poppins"/>
              </a:rPr>
            </a:br>
            <a:br>
              <a:rPr lang="nl-NL" sz="1300" dirty="0">
                <a:cs typeface="Poppins"/>
              </a:rPr>
            </a:br>
            <a:r>
              <a:rPr lang="nl-NL" sz="1300" dirty="0">
                <a:cs typeface="Poppins"/>
              </a:rPr>
              <a:t>Voor elke 'view' van zo'n gerichte advertentie ontvangt Google geld. Klik je op zo'n advertentie, dan verdient Google zelfs nog meer.</a:t>
            </a:r>
          </a:p>
        </p:txBody>
      </p:sp>
      <p:pic>
        <p:nvPicPr>
          <p:cNvPr id="10" name="Tijdelijke aanduiding voor afbeelding 9" descr="Afbeelding met tekst, schermopname, software, Lettertype&#10;&#10;Automatisch gegenereerde beschrijving">
            <a:extLst>
              <a:ext uri="{FF2B5EF4-FFF2-40B4-BE49-F238E27FC236}">
                <a16:creationId xmlns:a16="http://schemas.microsoft.com/office/drawing/2014/main" id="{09B631E1-136B-E4FA-732F-2ACB36B4ABB5}"/>
              </a:ext>
            </a:extLst>
          </p:cNvPr>
          <p:cNvPicPr>
            <a:picLocks noGrp="1" noChangeAspect="1"/>
          </p:cNvPicPr>
          <p:nvPr>
            <p:ph type="pic" sz="quarter" idx="12"/>
          </p:nvPr>
        </p:nvPicPr>
        <p:blipFill>
          <a:blip r:embed="rId2"/>
          <a:srcRect l="8990" r="8990"/>
          <a:stretch/>
        </p:blipFill>
        <p:spPr>
          <a:xfrm>
            <a:off x="5692552" y="946485"/>
            <a:ext cx="6499448" cy="4457327"/>
          </a:xfrm>
        </p:spPr>
      </p:pic>
    </p:spTree>
    <p:extLst>
      <p:ext uri="{BB962C8B-B14F-4D97-AF65-F5344CB8AC3E}">
        <p14:creationId xmlns:p14="http://schemas.microsoft.com/office/powerpoint/2010/main" val="766759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465697"/>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Oefening: Check jouw online profiel</a:t>
            </a:r>
          </a:p>
        </p:txBody>
      </p:sp>
      <p:sp>
        <p:nvSpPr>
          <p:cNvPr id="9" name="Tekstvak 8">
            <a:extLst>
              <a:ext uri="{FF2B5EF4-FFF2-40B4-BE49-F238E27FC236}">
                <a16:creationId xmlns:a16="http://schemas.microsoft.com/office/drawing/2014/main" id="{430343FD-4277-59A6-7015-A1139B8C37B0}"/>
              </a:ext>
            </a:extLst>
          </p:cNvPr>
          <p:cNvSpPr txBox="1"/>
          <p:nvPr/>
        </p:nvSpPr>
        <p:spPr>
          <a:xfrm>
            <a:off x="190500" y="942974"/>
            <a:ext cx="4809517"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Hoe zit het met jouw profiel? </a:t>
            </a:r>
            <a:br>
              <a:rPr lang="nl-NL" sz="1300" dirty="0">
                <a:solidFill>
                  <a:schemeClr val="bg2">
                    <a:lumMod val="10000"/>
                  </a:schemeClr>
                </a:solidFill>
                <a:cs typeface="Poppins"/>
              </a:rPr>
            </a:br>
            <a:r>
              <a:rPr lang="nl-NL" sz="1300" dirty="0">
                <a:solidFill>
                  <a:schemeClr val="bg2">
                    <a:lumMod val="10000"/>
                  </a:schemeClr>
                </a:solidFill>
                <a:cs typeface="Poppins"/>
              </a:rPr>
              <a:t>Kan iedereen zomaar bij alle foto's die jij hebt gepost of waarin jij bent </a:t>
            </a:r>
            <a:r>
              <a:rPr lang="nl-NL" sz="1300" dirty="0" err="1">
                <a:solidFill>
                  <a:schemeClr val="bg2">
                    <a:lumMod val="10000"/>
                  </a:schemeClr>
                </a:solidFill>
                <a:cs typeface="Poppins"/>
              </a:rPr>
              <a:t>getagt</a:t>
            </a:r>
            <a:r>
              <a:rPr lang="nl-NL" sz="1300" dirty="0">
                <a:solidFill>
                  <a:schemeClr val="bg2">
                    <a:lumMod val="10000"/>
                  </a:schemeClr>
                </a:solidFill>
                <a:cs typeface="Poppins"/>
              </a:rPr>
              <a:t>?</a:t>
            </a:r>
            <a:br>
              <a:rPr lang="nl-NL" sz="1300" dirty="0">
                <a:solidFill>
                  <a:schemeClr val="bg2">
                    <a:lumMod val="10000"/>
                  </a:schemeClr>
                </a:solidFill>
                <a:cs typeface="Poppins"/>
              </a:rPr>
            </a:br>
            <a:r>
              <a:rPr lang="nl-NL" sz="1300" dirty="0">
                <a:solidFill>
                  <a:schemeClr val="bg2">
                    <a:lumMod val="10000"/>
                  </a:schemeClr>
                </a:solidFill>
                <a:cs typeface="Poppins"/>
              </a:rPr>
              <a:t>Zijn alle foto's van jou oké of heeft iemand jou weleens </a:t>
            </a:r>
            <a:r>
              <a:rPr lang="nl-NL" sz="1300" dirty="0" err="1">
                <a:solidFill>
                  <a:schemeClr val="bg2">
                    <a:lumMod val="10000"/>
                  </a:schemeClr>
                </a:solidFill>
                <a:cs typeface="Poppins"/>
              </a:rPr>
              <a:t>getagt</a:t>
            </a:r>
            <a:r>
              <a:rPr lang="nl-NL" sz="1300" dirty="0">
                <a:solidFill>
                  <a:schemeClr val="bg2">
                    <a:lumMod val="10000"/>
                  </a:schemeClr>
                </a:solidFill>
                <a:cs typeface="Poppins"/>
              </a:rPr>
              <a:t> terwijl je dat eigenlijk niet leuk vond?</a:t>
            </a:r>
          </a:p>
          <a:p>
            <a:endParaRPr lang="nl-NL" sz="1300" dirty="0">
              <a:solidFill>
                <a:schemeClr val="bg2">
                  <a:lumMod val="10000"/>
                </a:schemeClr>
              </a:solidFill>
              <a:cs typeface="Poppins"/>
            </a:endParaRPr>
          </a:p>
          <a:p>
            <a:r>
              <a:rPr lang="nl-NL" sz="1300" dirty="0">
                <a:solidFill>
                  <a:schemeClr val="bg2">
                    <a:lumMod val="10000"/>
                  </a:schemeClr>
                </a:solidFill>
                <a:cs typeface="Poppins"/>
              </a:rPr>
              <a:t>Om te kunnen vaststellen wat anderen van jou kunnen zien doe je de volgende stappen:</a:t>
            </a:r>
          </a:p>
          <a:p>
            <a:pPr marL="342900" indent="-342900">
              <a:buAutoNum type="arabicPeriod"/>
            </a:pPr>
            <a:r>
              <a:rPr lang="nl-NL" sz="1300" dirty="0">
                <a:solidFill>
                  <a:schemeClr val="bg2">
                    <a:lumMod val="10000"/>
                  </a:schemeClr>
                </a:solidFill>
                <a:cs typeface="Poppins"/>
              </a:rPr>
              <a:t>Zet de webbrowser in de 'incognito modus’ </a:t>
            </a:r>
            <a:br>
              <a:rPr lang="nl-NL" sz="1300" dirty="0">
                <a:solidFill>
                  <a:schemeClr val="bg2">
                    <a:lumMod val="10000"/>
                  </a:schemeClr>
                </a:solidFill>
                <a:cs typeface="Poppins"/>
              </a:rPr>
            </a:br>
            <a:r>
              <a:rPr lang="nl-NL" sz="1300" dirty="0">
                <a:solidFill>
                  <a:schemeClr val="bg2">
                    <a:lumMod val="10000"/>
                  </a:schemeClr>
                </a:solidFill>
                <a:cs typeface="Poppins"/>
              </a:rPr>
              <a:t>(op deze manier behandelt de browser jou als een onbekende);</a:t>
            </a:r>
          </a:p>
          <a:p>
            <a:pPr marL="342900" indent="-342900">
              <a:buAutoNum type="arabicPeriod"/>
            </a:pPr>
            <a:r>
              <a:rPr lang="nl-NL" sz="1300" dirty="0">
                <a:solidFill>
                  <a:schemeClr val="bg2">
                    <a:lumMod val="10000"/>
                  </a:schemeClr>
                </a:solidFill>
                <a:cs typeface="Poppins"/>
              </a:rPr>
              <a:t>Tik jouw voor- en achternaam in;</a:t>
            </a:r>
          </a:p>
          <a:p>
            <a:pPr marL="342900" indent="-342900">
              <a:buAutoNum type="arabicPeriod"/>
            </a:pPr>
            <a:r>
              <a:rPr lang="nl-NL" sz="1300" dirty="0">
                <a:solidFill>
                  <a:schemeClr val="bg2">
                    <a:lumMod val="10000"/>
                  </a:schemeClr>
                </a:solidFill>
                <a:cs typeface="Poppins"/>
              </a:rPr>
              <a:t>Klik op 'afbeeldingen’.</a:t>
            </a:r>
          </a:p>
          <a:p>
            <a:pPr marL="342900" indent="-342900">
              <a:buAutoNum type="arabicPeriod"/>
            </a:pPr>
            <a:endParaRPr lang="nl-NL" sz="1300" dirty="0">
              <a:solidFill>
                <a:schemeClr val="bg2">
                  <a:lumMod val="10000"/>
                </a:schemeClr>
              </a:solidFill>
              <a:cs typeface="Poppins"/>
            </a:endParaRPr>
          </a:p>
          <a:p>
            <a:r>
              <a:rPr lang="nl-NL" sz="1300" dirty="0">
                <a:solidFill>
                  <a:schemeClr val="bg2">
                    <a:lumMod val="10000"/>
                  </a:schemeClr>
                </a:solidFill>
                <a:cs typeface="Poppins"/>
              </a:rPr>
              <a:t>Kom jij jezelf tegen in de afbeeldingen?</a:t>
            </a:r>
            <a:br>
              <a:rPr lang="nl-NL" sz="1300" dirty="0">
                <a:solidFill>
                  <a:schemeClr val="bg2">
                    <a:lumMod val="10000"/>
                  </a:schemeClr>
                </a:solidFill>
                <a:cs typeface="Poppins"/>
              </a:rPr>
            </a:br>
            <a:r>
              <a:rPr lang="nl-NL" sz="1300" dirty="0">
                <a:solidFill>
                  <a:schemeClr val="bg2">
                    <a:lumMod val="10000"/>
                  </a:schemeClr>
                </a:solidFill>
                <a:cs typeface="Poppins"/>
              </a:rPr>
              <a:t>Vraag jezelf af hoe het komt dat deze afbeeldingen voor iedereen zichtbaar zijn en of jij dat goed vindt.</a:t>
            </a:r>
          </a:p>
          <a:p>
            <a:endParaRPr lang="nl-NL" sz="1300" dirty="0">
              <a:solidFill>
                <a:schemeClr val="bg2">
                  <a:lumMod val="10000"/>
                </a:schemeClr>
              </a:solidFill>
              <a:cs typeface="Poppins"/>
            </a:endParaRPr>
          </a:p>
          <a:p>
            <a:r>
              <a:rPr lang="nl-NL" sz="1300" dirty="0">
                <a:solidFill>
                  <a:schemeClr val="bg2">
                    <a:lumMod val="10000"/>
                  </a:schemeClr>
                </a:solidFill>
                <a:cs typeface="Poppins"/>
              </a:rPr>
              <a:t>Let op! Sommige </a:t>
            </a:r>
            <a:r>
              <a:rPr lang="nl-NL" sz="1300" dirty="0" err="1">
                <a:solidFill>
                  <a:schemeClr val="bg2">
                    <a:lumMod val="10000"/>
                  </a:schemeClr>
                </a:solidFill>
                <a:cs typeface="Poppins"/>
              </a:rPr>
              <a:t>social</a:t>
            </a:r>
            <a:r>
              <a:rPr lang="nl-NL" sz="1300" dirty="0">
                <a:solidFill>
                  <a:schemeClr val="bg2">
                    <a:lumMod val="10000"/>
                  </a:schemeClr>
                </a:solidFill>
                <a:cs typeface="Poppins"/>
              </a:rPr>
              <a:t> media zijn uitgesloten van de zoekresultaten in jouw zoekmachine.  Het kan dus zijn dat je op een andere manier wel zichtbaar bent. </a:t>
            </a:r>
          </a:p>
          <a:p>
            <a:endParaRPr lang="nl-NL" sz="1300" b="1" dirty="0">
              <a:solidFill>
                <a:schemeClr val="bg2">
                  <a:lumMod val="10000"/>
                </a:schemeClr>
              </a:solidFill>
              <a:cs typeface="Poppins"/>
            </a:endParaRPr>
          </a:p>
          <a:p>
            <a:r>
              <a:rPr lang="nl-NL" sz="1300" b="1" dirty="0">
                <a:solidFill>
                  <a:schemeClr val="bg2">
                    <a:lumMod val="10000"/>
                  </a:schemeClr>
                </a:solidFill>
                <a:cs typeface="Poppins"/>
              </a:rPr>
              <a:t>Bespreek klassikaal</a:t>
            </a:r>
            <a:br>
              <a:rPr lang="nl-NL" sz="1300" b="1" dirty="0">
                <a:solidFill>
                  <a:schemeClr val="bg2">
                    <a:lumMod val="10000"/>
                  </a:schemeClr>
                </a:solidFill>
                <a:cs typeface="Poppins"/>
              </a:rPr>
            </a:br>
            <a:r>
              <a:rPr lang="nl-NL" sz="1300" dirty="0">
                <a:solidFill>
                  <a:schemeClr val="bg2">
                    <a:lumMod val="10000"/>
                  </a:schemeClr>
                </a:solidFill>
                <a:cs typeface="Poppins"/>
              </a:rPr>
              <a:t>Wie is nergens online te vinden?</a:t>
            </a:r>
            <a:endParaRPr lang="nl-NL" dirty="0">
              <a:solidFill>
                <a:schemeClr val="bg2">
                  <a:lumMod val="10000"/>
                </a:schemeClr>
              </a:solidFill>
            </a:endParaRPr>
          </a:p>
        </p:txBody>
      </p:sp>
      <p:pic>
        <p:nvPicPr>
          <p:cNvPr id="4" name="Tijdelijke aanduiding voor afbeelding 3" descr="Afbeelding met silhouet, schets&#10;&#10;Automatisch gegenereerde beschrijving">
            <a:extLst>
              <a:ext uri="{FF2B5EF4-FFF2-40B4-BE49-F238E27FC236}">
                <a16:creationId xmlns:a16="http://schemas.microsoft.com/office/drawing/2014/main" id="{D5D8C556-E934-A439-A41D-3040C2766540}"/>
              </a:ext>
            </a:extLst>
          </p:cNvPr>
          <p:cNvPicPr>
            <a:picLocks noGrp="1" noChangeAspect="1"/>
          </p:cNvPicPr>
          <p:nvPr>
            <p:ph type="pic" sz="quarter" idx="12"/>
          </p:nvPr>
        </p:nvPicPr>
        <p:blipFill>
          <a:blip r:embed="rId2"/>
          <a:srcRect t="4280" b="4280"/>
          <a:stretch/>
        </p:blipFill>
        <p:spPr>
          <a:xfrm>
            <a:off x="5692552" y="946485"/>
            <a:ext cx="6499448" cy="4457327"/>
          </a:xfrm>
        </p:spPr>
      </p:pic>
    </p:spTree>
    <p:extLst>
      <p:ext uri="{BB962C8B-B14F-4D97-AF65-F5344CB8AC3E}">
        <p14:creationId xmlns:p14="http://schemas.microsoft.com/office/powerpoint/2010/main" val="1122076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2E252-12B3-44F1-6EBB-70CAED146B0B}"/>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0A102A9-6791-B856-937D-8B8652685AE3}"/>
              </a:ext>
            </a:extLst>
          </p:cNvPr>
          <p:cNvSpPr txBox="1">
            <a:spLocks/>
          </p:cNvSpPr>
          <p:nvPr/>
        </p:nvSpPr>
        <p:spPr>
          <a:xfrm>
            <a:off x="146826" y="169843"/>
            <a:ext cx="7899043" cy="452727"/>
          </a:xfrm>
          <a:prstGeom prst="rect">
            <a:avLst/>
          </a:prstGeom>
        </p:spPr>
        <p:txBody>
          <a:bodyPr vert="horz" lIns="91440" tIns="45720" rIns="91440" bIns="45720" rtlCol="0" anchor="ctr">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Opdracht: Wel of niet profileren?</a:t>
            </a:r>
          </a:p>
        </p:txBody>
      </p:sp>
      <p:sp>
        <p:nvSpPr>
          <p:cNvPr id="3" name="Tekstvak 2">
            <a:extLst>
              <a:ext uri="{FF2B5EF4-FFF2-40B4-BE49-F238E27FC236}">
                <a16:creationId xmlns:a16="http://schemas.microsoft.com/office/drawing/2014/main" id="{A567B4FB-8381-A756-D47A-447F65357E2C}"/>
              </a:ext>
            </a:extLst>
          </p:cNvPr>
          <p:cNvSpPr txBox="1"/>
          <p:nvPr/>
        </p:nvSpPr>
        <p:spPr>
          <a:xfrm>
            <a:off x="190500" y="942974"/>
            <a:ext cx="4828972"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dirty="0">
                <a:ea typeface="+mn-lt"/>
                <a:cs typeface="+mn-lt"/>
              </a:rPr>
              <a:t>Maak groepjes van 2 of 3 leerlingen en bedenk samen twee voorbeelden waarin:</a:t>
            </a:r>
          </a:p>
          <a:p>
            <a:pPr marL="228600" indent="-228600">
              <a:buAutoNum type="alphaLcPeriod"/>
            </a:pPr>
            <a:r>
              <a:rPr lang="nl-NL" sz="1200" dirty="0">
                <a:ea typeface="+mn-lt"/>
                <a:cs typeface="+mn-lt"/>
              </a:rPr>
              <a:t>het heel belangrijk is voor de overheid om profielen van personen te hebben. </a:t>
            </a:r>
          </a:p>
          <a:p>
            <a:pPr marL="228600" indent="-228600">
              <a:buAutoNum type="alphaLcPeriod"/>
            </a:pPr>
            <a:r>
              <a:rPr lang="nl-NL" sz="1200" dirty="0">
                <a:ea typeface="+mn-lt"/>
                <a:cs typeface="+mn-lt"/>
              </a:rPr>
              <a:t>het juist niet goed is dat de overheid profielen van personen verzamelt.</a:t>
            </a:r>
          </a:p>
          <a:p>
            <a:pPr marL="228600" indent="-228600">
              <a:buAutoNum type="alphaLcPeriod"/>
            </a:pPr>
            <a:endParaRPr lang="nl-NL" sz="1200" dirty="0">
              <a:ea typeface="+mn-lt"/>
              <a:cs typeface="+mn-lt"/>
            </a:endParaRPr>
          </a:p>
          <a:p>
            <a:r>
              <a:rPr lang="nl-NL" sz="1200" dirty="0">
                <a:ea typeface="+mn-lt"/>
                <a:cs typeface="+mn-lt"/>
              </a:rPr>
              <a:t>Bedrijven als Google verdienen geld aan jouw profiel. </a:t>
            </a:r>
          </a:p>
          <a:p>
            <a:r>
              <a:rPr lang="nl-NL" sz="1200" dirty="0">
                <a:ea typeface="+mn-lt"/>
                <a:cs typeface="+mn-lt"/>
              </a:rPr>
              <a:t>Jij krijgt hier geen geld voor, maar je mag wel 'gratis' de producten van Google gebruiken.  </a:t>
            </a:r>
            <a:br>
              <a:rPr lang="nl-NL" sz="1200" dirty="0">
                <a:ea typeface="+mn-lt"/>
                <a:cs typeface="+mn-lt"/>
              </a:rPr>
            </a:br>
            <a:br>
              <a:rPr lang="nl-NL" sz="1200" dirty="0">
                <a:ea typeface="+mn-lt"/>
                <a:cs typeface="+mn-lt"/>
              </a:rPr>
            </a:br>
            <a:r>
              <a:rPr lang="nl-NL" sz="1200" dirty="0">
                <a:ea typeface="+mn-lt"/>
                <a:cs typeface="+mn-lt"/>
              </a:rPr>
              <a:t>Vinden jullie dit eerlijk of vinden jullie dat Google hiervoor moet betalen?</a:t>
            </a:r>
          </a:p>
          <a:p>
            <a:endParaRPr lang="nl-NL" sz="1200" dirty="0">
              <a:ea typeface="+mn-lt"/>
              <a:cs typeface="+mn-lt"/>
            </a:endParaRPr>
          </a:p>
          <a:p>
            <a:r>
              <a:rPr lang="nl-NL" sz="1200" b="1" dirty="0" err="1">
                <a:solidFill>
                  <a:schemeClr val="bg2">
                    <a:lumMod val="10000"/>
                  </a:schemeClr>
                </a:solidFill>
                <a:ea typeface="+mn-lt"/>
                <a:cs typeface="+mn-lt"/>
              </a:rPr>
              <a:t>Profiling</a:t>
            </a:r>
            <a:r>
              <a:rPr lang="nl-NL" sz="1200" b="1" dirty="0">
                <a:solidFill>
                  <a:schemeClr val="bg2">
                    <a:lumMod val="10000"/>
                  </a:schemeClr>
                </a:solidFill>
                <a:ea typeface="+mn-lt"/>
                <a:cs typeface="+mn-lt"/>
              </a:rPr>
              <a:t> opdracht:</a:t>
            </a:r>
            <a:br>
              <a:rPr lang="nl-NL" sz="1200" b="1" dirty="0">
                <a:solidFill>
                  <a:schemeClr val="bg2">
                    <a:lumMod val="10000"/>
                  </a:schemeClr>
                </a:solidFill>
                <a:ea typeface="+mn-lt"/>
                <a:cs typeface="+mn-lt"/>
              </a:rPr>
            </a:br>
            <a:r>
              <a:rPr lang="nl-NL" sz="1200" dirty="0">
                <a:solidFill>
                  <a:schemeClr val="bg2">
                    <a:lumMod val="10000"/>
                  </a:schemeClr>
                </a:solidFill>
                <a:ea typeface="+mn-lt"/>
                <a:cs typeface="+mn-lt"/>
              </a:rPr>
              <a:t>Stel je voor dat iemand later advocaat wil worden.</a:t>
            </a:r>
            <a:br>
              <a:rPr lang="nl-NL" sz="1200" dirty="0">
                <a:ea typeface="+mn-lt"/>
                <a:cs typeface="+mn-lt"/>
              </a:rPr>
            </a:br>
            <a:r>
              <a:rPr lang="nl-NL" sz="1200" dirty="0">
                <a:solidFill>
                  <a:schemeClr val="bg2">
                    <a:lumMod val="10000"/>
                  </a:schemeClr>
                </a:solidFill>
                <a:ea typeface="+mn-lt"/>
                <a:cs typeface="+mn-lt"/>
              </a:rPr>
              <a:t>Zoek op internet een foto van iemand waarvan jij denkt dat hij of zij advocaat kan worden en een foto van iemand waarvan jij denkt dat dat nooit gaat lukken.</a:t>
            </a:r>
          </a:p>
          <a:p>
            <a:br>
              <a:rPr lang="nl-NL" sz="1200" dirty="0">
                <a:ea typeface="+mn-lt"/>
                <a:cs typeface="+mn-lt"/>
              </a:rPr>
            </a:br>
            <a:r>
              <a:rPr lang="nl-NL" sz="1200" dirty="0">
                <a:solidFill>
                  <a:schemeClr val="bg2">
                    <a:lumMod val="10000"/>
                  </a:schemeClr>
                </a:solidFill>
                <a:ea typeface="+mn-lt"/>
                <a:cs typeface="+mn-lt"/>
              </a:rPr>
              <a:t>Vergelijk de gevonden foto’s binnen jullie groepje en bespreek waarom je juist voor deze foto’s hebt gekozen.  </a:t>
            </a:r>
            <a:br>
              <a:rPr lang="nl-NL" sz="1200" dirty="0">
                <a:solidFill>
                  <a:schemeClr val="bg2">
                    <a:lumMod val="10000"/>
                  </a:schemeClr>
                </a:solidFill>
                <a:ea typeface="+mn-lt"/>
                <a:cs typeface="+mn-lt"/>
              </a:rPr>
            </a:br>
            <a:br>
              <a:rPr lang="nl-NL" sz="1200" dirty="0">
                <a:ea typeface="+mn-lt"/>
                <a:cs typeface="+mn-lt"/>
              </a:rPr>
            </a:br>
            <a:r>
              <a:rPr lang="nl-NL" sz="1200" dirty="0">
                <a:solidFill>
                  <a:schemeClr val="bg2">
                    <a:lumMod val="10000"/>
                  </a:schemeClr>
                </a:solidFill>
                <a:ea typeface="+mn-lt"/>
                <a:cs typeface="+mn-lt"/>
              </a:rPr>
              <a:t>Bespreek klassikaal of je (misschien) een foto hebt gekozen op basis van iemands  leeftijd of afkomst. </a:t>
            </a:r>
          </a:p>
          <a:p>
            <a:br>
              <a:rPr lang="nl-NL" sz="1200" dirty="0">
                <a:solidFill>
                  <a:schemeClr val="bg2">
                    <a:lumMod val="10000"/>
                  </a:schemeClr>
                </a:solidFill>
                <a:ea typeface="+mn-lt"/>
                <a:cs typeface="+mn-lt"/>
              </a:rPr>
            </a:br>
            <a:r>
              <a:rPr lang="nl-NL" sz="1200" dirty="0">
                <a:solidFill>
                  <a:schemeClr val="bg2">
                    <a:lumMod val="10000"/>
                  </a:schemeClr>
                </a:solidFill>
                <a:ea typeface="+mn-lt"/>
                <a:cs typeface="+mn-lt"/>
              </a:rPr>
              <a:t>Waarom mogen de politie en de overheid dit niet doen?</a:t>
            </a:r>
          </a:p>
        </p:txBody>
      </p:sp>
      <p:pic>
        <p:nvPicPr>
          <p:cNvPr id="8" name="Tijdelijke aanduiding voor afbeelding 7" descr="Afbeelding met tekst, verbruiksartikelen voor kantoor, gadget, Tablet&#10;&#10;Automatisch gegenereerde beschrijving">
            <a:extLst>
              <a:ext uri="{FF2B5EF4-FFF2-40B4-BE49-F238E27FC236}">
                <a16:creationId xmlns:a16="http://schemas.microsoft.com/office/drawing/2014/main" id="{52B17995-EC25-3CE1-0C3B-1C8D10AEC32E}"/>
              </a:ext>
            </a:extLst>
          </p:cNvPr>
          <p:cNvPicPr>
            <a:picLocks noGrp="1" noChangeAspect="1"/>
          </p:cNvPicPr>
          <p:nvPr>
            <p:ph type="pic" sz="quarter" idx="12"/>
          </p:nvPr>
        </p:nvPicPr>
        <p:blipFill>
          <a:blip r:embed="rId3"/>
          <a:srcRect l="1477" r="1477"/>
          <a:stretch/>
        </p:blipFill>
        <p:spPr/>
      </p:pic>
      <p:pic>
        <p:nvPicPr>
          <p:cNvPr id="4" name="Tijdelijke aanduiding voor afbeelding 3" descr="Afbeelding met persoon, kleding, glimlach, Formele kleding&#10;&#10;Automatisch gegenereerde beschrijving">
            <a:extLst>
              <a:ext uri="{FF2B5EF4-FFF2-40B4-BE49-F238E27FC236}">
                <a16:creationId xmlns:a16="http://schemas.microsoft.com/office/drawing/2014/main" id="{B24860F6-6247-4E0F-008F-A09340549E8B}"/>
              </a:ext>
            </a:extLst>
          </p:cNvPr>
          <p:cNvPicPr>
            <a:picLocks noChangeAspect="1"/>
          </p:cNvPicPr>
          <p:nvPr/>
        </p:nvPicPr>
        <p:blipFill>
          <a:blip r:embed="rId4"/>
          <a:srcRect l="1395" r="1395"/>
          <a:stretch/>
        </p:blipFill>
        <p:spPr>
          <a:xfrm>
            <a:off x="5693443" y="947376"/>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spTree>
    <p:extLst>
      <p:ext uri="{BB962C8B-B14F-4D97-AF65-F5344CB8AC3E}">
        <p14:creationId xmlns:p14="http://schemas.microsoft.com/office/powerpoint/2010/main" val="564383497"/>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a:t>Iedere week een opdracht om te werken aan de doelen van Burgerschap! De opdracht sluit aan bij de les van Mediabegrip.</a:t>
            </a:r>
          </a:p>
          <a:p>
            <a:endParaRPr lang="nl-NL"/>
          </a:p>
        </p:txBody>
      </p:sp>
    </p:spTree>
    <p:extLst>
      <p:ext uri="{BB962C8B-B14F-4D97-AF65-F5344CB8AC3E}">
        <p14:creationId xmlns:p14="http://schemas.microsoft.com/office/powerpoint/2010/main" val="2529107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0DEC5DA-2497-09C0-A348-176218636689}"/>
              </a:ext>
            </a:extLst>
          </p:cNvPr>
          <p:cNvSpPr>
            <a:spLocks noGrp="1"/>
          </p:cNvSpPr>
          <p:nvPr>
            <p:ph type="body" sz="quarter" idx="11"/>
          </p:nvPr>
        </p:nvSpPr>
        <p:spPr>
          <a:xfrm>
            <a:off x="148894" y="417030"/>
            <a:ext cx="11026902" cy="477915"/>
          </a:xfrm>
        </p:spPr>
        <p:txBody>
          <a:bodyPr vert="horz" lIns="91440" tIns="45720" rIns="91440" bIns="45720" rtlCol="0" anchor="t">
            <a:normAutofit lnSpcReduction="10000"/>
          </a:bodyPr>
          <a:lstStyle/>
          <a:p>
            <a:r>
              <a:rPr lang="nl-NL" dirty="0">
                <a:cs typeface="Poppins"/>
              </a:rPr>
              <a:t>De Algemene Verordening Gegevensbescherming (AVG)</a:t>
            </a:r>
          </a:p>
        </p:txBody>
      </p:sp>
      <p:sp>
        <p:nvSpPr>
          <p:cNvPr id="5" name="Tekstvak 4">
            <a:extLst>
              <a:ext uri="{FF2B5EF4-FFF2-40B4-BE49-F238E27FC236}">
                <a16:creationId xmlns:a16="http://schemas.microsoft.com/office/drawing/2014/main" id="{B453A529-1931-A3EC-14DF-8CA0779C8EA3}"/>
              </a:ext>
            </a:extLst>
          </p:cNvPr>
          <p:cNvSpPr txBox="1"/>
          <p:nvPr/>
        </p:nvSpPr>
        <p:spPr>
          <a:xfrm>
            <a:off x="148894" y="946006"/>
            <a:ext cx="7017149" cy="4832092"/>
          </a:xfrm>
          <a:prstGeom prst="rect">
            <a:avLst/>
          </a:prstGeom>
          <a:noFill/>
        </p:spPr>
        <p:txBody>
          <a:bodyPr wrap="square" lIns="91440" tIns="45720" rIns="91440" bIns="45720" rtlCol="0" anchor="t">
            <a:spAutoFit/>
          </a:bodyPr>
          <a:lstStyle/>
          <a:p>
            <a:r>
              <a:rPr lang="nl-NL" sz="1400" dirty="0">
                <a:solidFill>
                  <a:schemeClr val="bg1"/>
                </a:solidFill>
                <a:cs typeface="Poppins"/>
              </a:rPr>
              <a:t>De</a:t>
            </a:r>
            <a:r>
              <a:rPr lang="nl-NL" sz="1400" dirty="0">
                <a:solidFill>
                  <a:schemeClr val="bg1"/>
                </a:solidFill>
                <a:ea typeface="+mn-lt"/>
                <a:cs typeface="+mn-lt"/>
              </a:rPr>
              <a:t> Algemene Verordening Gegevensbescherming (AVG) legt meer verantwoordelijkheden neer bij organisaties die persoonsgegevens verwerken. Mensen van wie gegevens worden verwerkt, hebben meer rechten gekregen. En alle Europese privacy-toezichthouders hebben de bevoegdheid om boetes op te leggen aan organisaties die de regels overtreden.</a:t>
            </a:r>
          </a:p>
          <a:p>
            <a:endParaRPr lang="nl-NL" sz="1400" dirty="0">
              <a:solidFill>
                <a:schemeClr val="bg1"/>
              </a:solidFill>
              <a:cs typeface="Poppins"/>
            </a:endParaRPr>
          </a:p>
          <a:p>
            <a:pPr>
              <a:tabLst>
                <a:tab pos="180975" algn="l"/>
              </a:tabLst>
            </a:pPr>
            <a:r>
              <a:rPr lang="nl-NL" sz="1400" dirty="0">
                <a:solidFill>
                  <a:schemeClr val="bg1"/>
                </a:solidFill>
                <a:cs typeface="Poppins"/>
              </a:rPr>
              <a:t>Voor politie en justitie geldt extra privacywetgeving om te voorkomen dat mensen worden gediscrimineerd.</a:t>
            </a:r>
            <a:br>
              <a:rPr lang="nl-NL" sz="1400" dirty="0">
                <a:cs typeface="Poppins"/>
              </a:rPr>
            </a:br>
            <a:br>
              <a:rPr lang="nl-NL" sz="1400" dirty="0">
                <a:cs typeface="Poppins"/>
              </a:rPr>
            </a:br>
            <a:r>
              <a:rPr lang="nl-NL" sz="1400" b="1" dirty="0">
                <a:solidFill>
                  <a:schemeClr val="bg1"/>
                </a:solidFill>
                <a:cs typeface="Poppins"/>
              </a:rPr>
              <a:t>Wat kun je doen om jouw privacy te beschermen?</a:t>
            </a:r>
            <a:br>
              <a:rPr lang="nl-NL" sz="1400" dirty="0">
                <a:cs typeface="Poppins"/>
              </a:rPr>
            </a:br>
            <a:r>
              <a:rPr lang="nl-NL" sz="1400" dirty="0">
                <a:solidFill>
                  <a:schemeClr val="bg1"/>
                </a:solidFill>
                <a:cs typeface="Poppins"/>
              </a:rPr>
              <a:t>1.  Gebruik pseudoniemen (</a:t>
            </a:r>
            <a:r>
              <a:rPr lang="nl-NL" sz="1400" dirty="0" err="1">
                <a:solidFill>
                  <a:schemeClr val="bg1"/>
                </a:solidFill>
                <a:cs typeface="Poppins"/>
              </a:rPr>
              <a:t>nicknames</a:t>
            </a:r>
            <a:r>
              <a:rPr lang="nl-NL" sz="1400" dirty="0">
                <a:solidFill>
                  <a:schemeClr val="bg1"/>
                </a:solidFill>
                <a:cs typeface="Poppins"/>
              </a:rPr>
              <a:t>) als je een account aanmaakt.</a:t>
            </a:r>
          </a:p>
          <a:p>
            <a:pPr>
              <a:tabLst>
                <a:tab pos="180975" algn="l"/>
              </a:tabLst>
            </a:pPr>
            <a:r>
              <a:rPr lang="nl-NL" sz="1400" dirty="0">
                <a:solidFill>
                  <a:schemeClr val="bg1"/>
                </a:solidFill>
                <a:cs typeface="Poppins"/>
              </a:rPr>
              <a:t>2. </a:t>
            </a:r>
            <a:r>
              <a:rPr lang="nl-NL" sz="1400" dirty="0">
                <a:solidFill>
                  <a:schemeClr val="bg1"/>
                </a:solidFill>
                <a:ea typeface="+mn-lt"/>
                <a:cs typeface="+mn-lt"/>
              </a:rPr>
              <a:t>Pas je privacy instellingen aan en deel alleen met wie je werkelijk wilt 	delen.</a:t>
            </a:r>
          </a:p>
          <a:p>
            <a:pPr>
              <a:tabLst>
                <a:tab pos="180975" algn="l"/>
              </a:tabLst>
            </a:pPr>
            <a:r>
              <a:rPr lang="nl-NL" sz="1400" dirty="0">
                <a:solidFill>
                  <a:schemeClr val="bg1"/>
                </a:solidFill>
                <a:cs typeface="Poppins"/>
              </a:rPr>
              <a:t>3. Beveilig accounts met een sterk wachtwoord.</a:t>
            </a:r>
          </a:p>
          <a:p>
            <a:pPr>
              <a:tabLst>
                <a:tab pos="180975" algn="l"/>
              </a:tabLst>
            </a:pPr>
            <a:r>
              <a:rPr lang="nl-NL" sz="1400" dirty="0">
                <a:solidFill>
                  <a:schemeClr val="bg1"/>
                </a:solidFill>
                <a:cs typeface="Poppins"/>
              </a:rPr>
              <a:t>4. Denk na over alles wat je deelt. </a:t>
            </a:r>
          </a:p>
          <a:p>
            <a:pPr>
              <a:tabLst>
                <a:tab pos="180975" algn="l"/>
              </a:tabLst>
            </a:pPr>
            <a:r>
              <a:rPr lang="nl-NL" sz="1400" dirty="0">
                <a:solidFill>
                  <a:schemeClr val="bg1"/>
                </a:solidFill>
                <a:cs typeface="Poppins"/>
              </a:rPr>
              <a:t>5. Schakel locatiediensten uit.  Niet elke app op je telefoon hoeft te weten 	waar jij bent.</a:t>
            </a:r>
          </a:p>
          <a:p>
            <a:pPr>
              <a:tabLst>
                <a:tab pos="180975" algn="l"/>
              </a:tabLst>
            </a:pPr>
            <a:r>
              <a:rPr lang="nl-NL" sz="1400" dirty="0">
                <a:solidFill>
                  <a:schemeClr val="bg1"/>
                </a:solidFill>
                <a:cs typeface="Poppins"/>
              </a:rPr>
              <a:t>6.	Gebruik vaker privacy vriendelijke alternatieven</a:t>
            </a:r>
            <a:br>
              <a:rPr lang="nl-NL" sz="1400" dirty="0">
                <a:solidFill>
                  <a:schemeClr val="bg1"/>
                </a:solidFill>
                <a:cs typeface="Poppins"/>
              </a:rPr>
            </a:br>
            <a:r>
              <a:rPr lang="nl-NL" sz="1400" dirty="0">
                <a:solidFill>
                  <a:schemeClr val="bg1"/>
                </a:solidFill>
                <a:cs typeface="Poppins"/>
              </a:rPr>
              <a:t>	Voorbeeld: Zoekmachine </a:t>
            </a:r>
            <a:r>
              <a:rPr lang="nl-NL" sz="1400" dirty="0" err="1">
                <a:solidFill>
                  <a:schemeClr val="bg1"/>
                </a:solidFill>
                <a:cs typeface="Poppins"/>
              </a:rPr>
              <a:t>DuckDuckGo</a:t>
            </a:r>
            <a:r>
              <a:rPr lang="nl-NL" sz="1400" dirty="0">
                <a:solidFill>
                  <a:schemeClr val="bg1"/>
                </a:solidFill>
                <a:cs typeface="Poppins"/>
              </a:rPr>
              <a:t> verzamelt geen zoekgeschiedenis. </a:t>
            </a:r>
          </a:p>
          <a:p>
            <a:pPr>
              <a:tabLst>
                <a:tab pos="180975" algn="l"/>
              </a:tabLst>
            </a:pPr>
            <a:endParaRPr lang="nl-NL" sz="1400" dirty="0">
              <a:solidFill>
                <a:schemeClr val="bg1"/>
              </a:solidFill>
              <a:cs typeface="Poppins"/>
            </a:endParaRPr>
          </a:p>
          <a:p>
            <a:endParaRPr lang="nl-NL" sz="1400" dirty="0">
              <a:solidFill>
                <a:schemeClr val="bg1"/>
              </a:solidFill>
              <a:cs typeface="Poppins"/>
            </a:endParaRPr>
          </a:p>
        </p:txBody>
      </p:sp>
      <p:pic>
        <p:nvPicPr>
          <p:cNvPr id="6" name="Afbeelding 5" descr="Afbeelding met tekst, schermopname, grafische vormgeving, Graphics&#10;&#10;Automatisch gegenereerde beschrijving">
            <a:extLst>
              <a:ext uri="{FF2B5EF4-FFF2-40B4-BE49-F238E27FC236}">
                <a16:creationId xmlns:a16="http://schemas.microsoft.com/office/drawing/2014/main" id="{F8AF0767-00BC-7ECF-BACA-803D4F627920}"/>
              </a:ext>
            </a:extLst>
          </p:cNvPr>
          <p:cNvPicPr>
            <a:picLocks noChangeAspect="1"/>
          </p:cNvPicPr>
          <p:nvPr/>
        </p:nvPicPr>
        <p:blipFill>
          <a:blip r:embed="rId2"/>
          <a:stretch>
            <a:fillRect/>
          </a:stretch>
        </p:blipFill>
        <p:spPr>
          <a:xfrm>
            <a:off x="7317014" y="2026896"/>
            <a:ext cx="4753838" cy="2807482"/>
          </a:xfrm>
          <a:prstGeom prst="rect">
            <a:avLst/>
          </a:prstGeom>
        </p:spPr>
      </p:pic>
    </p:spTree>
    <p:extLst>
      <p:ext uri="{BB962C8B-B14F-4D97-AF65-F5344CB8AC3E}">
        <p14:creationId xmlns:p14="http://schemas.microsoft.com/office/powerpoint/2010/main" val="1826372300"/>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2.xml><?xml version="1.0" encoding="utf-8"?>
<ds:datastoreItem xmlns:ds="http://schemas.openxmlformats.org/officeDocument/2006/customXml" ds:itemID="{E66179BF-8340-46C4-8488-7D7DEB84B228}">
  <ds:schemaRefs>
    <ds:schemaRef ds:uri="fbfab6ac-ae00-4ce7-a5ca-dcaf2687e7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732330B-E44B-4E1E-B382-F72A7AD021C8}">
  <ds:schemaRefs>
    <ds:schemaRef ds:uri="fbfab6ac-ae00-4ce7-a5ca-dcaf2687e7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Kantoorthema</Template>
  <TotalTime>156</TotalTime>
  <Words>1342</Words>
  <Application>Microsoft Macintosh PowerPoint</Application>
  <PresentationFormat>Breedbeeld</PresentationFormat>
  <Paragraphs>70</Paragraphs>
  <Slides>9</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9</vt:i4>
      </vt:variant>
    </vt:vector>
  </HeadingPairs>
  <TitlesOfParts>
    <vt:vector size="15" baseType="lpstr">
      <vt:lpstr>Arial</vt:lpstr>
      <vt:lpstr>Calibri</vt:lpstr>
      <vt:lpstr>Poppins</vt:lpstr>
      <vt:lpstr>Segoe UI</vt:lpstr>
      <vt:lpstr>Calibri,Sans-Serif</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1238</cp:revision>
  <dcterms:created xsi:type="dcterms:W3CDTF">2022-01-30T11:55:21Z</dcterms:created>
  <dcterms:modified xsi:type="dcterms:W3CDTF">2024-02-12T11:16:22Z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