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7"/>
  </p:notesMasterIdLst>
  <p:sldIdLst>
    <p:sldId id="268" r:id="rId5"/>
    <p:sldId id="336" r:id="rId6"/>
    <p:sldId id="372" r:id="rId7"/>
    <p:sldId id="373" r:id="rId8"/>
    <p:sldId id="374" r:id="rId9"/>
    <p:sldId id="337" r:id="rId10"/>
    <p:sldId id="363" r:id="rId11"/>
    <p:sldId id="365" r:id="rId12"/>
    <p:sldId id="351" r:id="rId13"/>
    <p:sldId id="371" r:id="rId14"/>
    <p:sldId id="280" r:id="rId15"/>
    <p:sldId id="358" r:id="rId16"/>
  </p:sldIdLst>
  <p:sldSz cx="12192000" cy="6858000"/>
  <p:notesSz cx="6858000" cy="9144000"/>
  <p:embeddedFontLst>
    <p:embeddedFont>
      <p:font typeface="Poppins" pitchFamily="2" charset="77"/>
      <p:regular r:id="rId18"/>
      <p:bold r:id="rId19"/>
      <p:italic r:id="rId20"/>
      <p:boldItalic r:id="rId21"/>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DBF06C3-06A7-47B8-D723-6C8A6BED412D}" name="TwaanLab .nl" initials="T." userId="1cb02556c8976bfc"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0202"/>
    <a:srgbClr val="35A6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59A7AF-EFA9-42BB-B880-1C0FE1EB11F8}" v="8136" dt="2024-02-04T22:16:11.185"/>
    <p1510:client id="{5B79AE6F-71EB-4510-AEE3-35D02FE9C6CA}" v="2794" dt="2024-02-03T20:49:19.025"/>
    <p1510:client id="{9A014A77-A6D7-409B-A8B3-A51FB7687D79}" v="690" dt="2024-02-03T21:07:00.4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94"/>
    <p:restoredTop sz="94699"/>
  </p:normalViewPr>
  <p:slideViewPr>
    <p:cSldViewPr snapToGrid="0">
      <p:cViewPr varScale="1">
        <p:scale>
          <a:sx n="164" d="100"/>
          <a:sy n="164" d="100"/>
        </p:scale>
        <p:origin x="88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2/5/24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05/02/24</a:t>
            </a:fld>
            <a:endParaRPr lang="en-US"/>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Quiz Vraag</a:t>
              </a:r>
              <a:endParaRPr lang="en-US" sz="2000" b="1">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a:solidFill>
                    <a:schemeClr val="accent2"/>
                  </a:solidFill>
                </a:rPr>
              </a:br>
              <a:r>
                <a:rPr lang="nl-NL" sz="1600" noProof="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05/02/24</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ynoniemen.net/" TargetMode="External"/><Relationship Id="rId2" Type="http://schemas.openxmlformats.org/officeDocument/2006/relationships/hyperlink" Target="http://nos.nl" TargetMode="External"/><Relationship Id="rId1" Type="http://schemas.openxmlformats.org/officeDocument/2006/relationships/slideLayout" Target="../slideLayouts/slideLayout12.xml"/><Relationship Id="rId6" Type="http://schemas.openxmlformats.org/officeDocument/2006/relationships/hyperlink" Target="https://lacliniquewp.com/clickbait-piege-a-clics-faut-sen-servir%E2%80%89/" TargetMode="External"/><Relationship Id="rId5" Type="http://schemas.openxmlformats.org/officeDocument/2006/relationships/image" Target="../media/image20.jpeg"/><Relationship Id="rId4" Type="http://schemas.openxmlformats.org/officeDocument/2006/relationships/hyperlink" Target="https://easy-peasy.ai/templates/clickbait-title-generator"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www.reclamecode.nl/nrc/nederlandse-reclame-code/"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ad.nl/gorinchem/fotos-maken-in-de-natuur-gaat-geld-kosten-nu-moet-je-dus-extra-nadenken-over-stoppen-voor-een-gave-foto~a308efb0/"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flair.nl/maatschappij/fotos-maken-natuur-geld-kosten~b833ae4a/" TargetMode="Externa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ynoniemen.net" TargetMode="External"/><Relationship Id="rId1" Type="http://schemas.openxmlformats.org/officeDocument/2006/relationships/slideLayout" Target="../slideLayouts/slideLayout12.xml"/><Relationship Id="rId5" Type="http://schemas.openxmlformats.org/officeDocument/2006/relationships/hyperlink" Target="https://creativecommons.org/licenses/by-nc-sa/3.0/" TargetMode="External"/><Relationship Id="rId4" Type="http://schemas.openxmlformats.org/officeDocument/2006/relationships/hyperlink" Target="https://lacliniquewp.com/clickbait-piege-a-clics-faut-sen-servir%E2%80%8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2C18D12-7B7E-9C40-82EA-CC45B9B84EC0}"/>
              </a:ext>
            </a:extLst>
          </p:cNvPr>
          <p:cNvSpPr>
            <a:spLocks noGrp="1"/>
          </p:cNvSpPr>
          <p:nvPr>
            <p:ph type="body" sz="quarter" idx="11"/>
          </p:nvPr>
        </p:nvSpPr>
        <p:spPr>
          <a:xfrm>
            <a:off x="195309" y="2596993"/>
            <a:ext cx="6808507" cy="1060607"/>
          </a:xfrm>
        </p:spPr>
        <p:txBody>
          <a:bodyPr anchor="ctr">
            <a:noAutofit/>
          </a:bodyPr>
          <a:lstStyle/>
          <a:p>
            <a:r>
              <a:rPr lang="nl-NL" dirty="0">
                <a:cs typeface="Poppins"/>
              </a:rPr>
              <a:t>Klikken, ja of nee?</a:t>
            </a:r>
          </a:p>
        </p:txBody>
      </p:sp>
      <p:sp>
        <p:nvSpPr>
          <p:cNvPr id="5" name="Tijdelijke aanduiding voor tekst 4">
            <a:extLst>
              <a:ext uri="{FF2B5EF4-FFF2-40B4-BE49-F238E27FC236}">
                <a16:creationId xmlns:a16="http://schemas.microsoft.com/office/drawing/2014/main" id="{88A7A7CC-9C70-FD4E-9869-A2D31100E010}"/>
              </a:ext>
            </a:extLst>
          </p:cNvPr>
          <p:cNvSpPr>
            <a:spLocks noGrp="1"/>
          </p:cNvSpPr>
          <p:nvPr>
            <p:ph type="body" sz="quarter" idx="14"/>
          </p:nvPr>
        </p:nvSpPr>
        <p:spPr>
          <a:xfrm>
            <a:off x="195309" y="404209"/>
            <a:ext cx="4287914" cy="1247038"/>
          </a:xfrm>
        </p:spPr>
        <p:txBody>
          <a:bodyPr anchor="t">
            <a:normAutofit/>
          </a:bodyPr>
          <a:lstStyle/>
          <a:p>
            <a:r>
              <a:rPr lang="nl-NL" sz="1200" dirty="0"/>
              <a:t>Mediabegrip week 06 2024</a:t>
            </a:r>
          </a:p>
        </p:txBody>
      </p:sp>
      <p:pic>
        <p:nvPicPr>
          <p:cNvPr id="6" name="Tijdelijke aanduiding voor afbeelding 5" descr="Afbeelding met boom, landschap, buitenshuis, Natuurlandschap&#10;&#10;Automatisch gegenereerde beschrijving">
            <a:extLst>
              <a:ext uri="{FF2B5EF4-FFF2-40B4-BE49-F238E27FC236}">
                <a16:creationId xmlns:a16="http://schemas.microsoft.com/office/drawing/2014/main" id="{987937A5-4C3D-FFE3-F410-D74EDD42296B}"/>
              </a:ext>
            </a:extLst>
          </p:cNvPr>
          <p:cNvPicPr>
            <a:picLocks noGrp="1" noChangeAspect="1"/>
          </p:cNvPicPr>
          <p:nvPr>
            <p:ph type="pic" sz="quarter" idx="13"/>
          </p:nvPr>
        </p:nvPicPr>
        <p:blipFill>
          <a:blip r:embed="rId2"/>
          <a:srcRect l="20848" r="20848"/>
          <a:stretch/>
        </p:blipFill>
        <p:spPr/>
      </p:pic>
    </p:spTree>
    <p:extLst>
      <p:ext uri="{BB962C8B-B14F-4D97-AF65-F5344CB8AC3E}">
        <p14:creationId xmlns:p14="http://schemas.microsoft.com/office/powerpoint/2010/main" val="2623847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2E252-12B3-44F1-6EBB-70CAED146B0B}"/>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C0A102A9-6791-B856-937D-8B8652685AE3}"/>
              </a:ext>
            </a:extLst>
          </p:cNvPr>
          <p:cNvSpPr txBox="1">
            <a:spLocks/>
          </p:cNvSpPr>
          <p:nvPr/>
        </p:nvSpPr>
        <p:spPr>
          <a:xfrm>
            <a:off x="146826" y="169843"/>
            <a:ext cx="7899043" cy="718617"/>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Opdracht: Zelf </a:t>
            </a:r>
            <a:r>
              <a:rPr lang="nl-NL" dirty="0" err="1">
                <a:cs typeface="Poppins"/>
              </a:rPr>
              <a:t>clickbait</a:t>
            </a:r>
            <a:r>
              <a:rPr lang="nl-NL" dirty="0">
                <a:cs typeface="Poppins"/>
              </a:rPr>
              <a:t> maken</a:t>
            </a:r>
            <a:endParaRPr lang="nl-NL" dirty="0"/>
          </a:p>
        </p:txBody>
      </p:sp>
      <p:sp>
        <p:nvSpPr>
          <p:cNvPr id="3" name="Tekstvak 2">
            <a:extLst>
              <a:ext uri="{FF2B5EF4-FFF2-40B4-BE49-F238E27FC236}">
                <a16:creationId xmlns:a16="http://schemas.microsoft.com/office/drawing/2014/main" id="{A567B4FB-8381-A756-D47A-447F65357E2C}"/>
              </a:ext>
            </a:extLst>
          </p:cNvPr>
          <p:cNvSpPr txBox="1"/>
          <p:nvPr/>
        </p:nvSpPr>
        <p:spPr>
          <a:xfrm>
            <a:off x="190500" y="942974"/>
            <a:ext cx="4886714"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200" dirty="0">
                <a:solidFill>
                  <a:schemeClr val="bg2">
                    <a:lumMod val="10000"/>
                  </a:schemeClr>
                </a:solidFill>
                <a:ea typeface="+mn-lt"/>
                <a:cs typeface="+mn-lt"/>
              </a:rPr>
              <a:t>Ga naar </a:t>
            </a:r>
            <a:r>
              <a:rPr lang="nl-NL" sz="1200" dirty="0">
                <a:solidFill>
                  <a:schemeClr val="bg1"/>
                </a:solidFill>
                <a:ea typeface="+mn-lt"/>
                <a:cs typeface="+mn-lt"/>
                <a:hlinkClick r:id="rId2">
                  <a:extLst>
                    <a:ext uri="{A12FA001-AC4F-418D-AE19-62706E023703}">
                      <ahyp:hlinkClr xmlns:ahyp="http://schemas.microsoft.com/office/drawing/2018/hyperlinkcolor" val="tx"/>
                    </a:ext>
                  </a:extLst>
                </a:hlinkClick>
              </a:rPr>
              <a:t>NOS.nl</a:t>
            </a:r>
            <a:r>
              <a:rPr lang="nl-NL" sz="1200" dirty="0">
                <a:solidFill>
                  <a:schemeClr val="bg1"/>
                </a:solidFill>
                <a:ea typeface="+mn-lt"/>
                <a:cs typeface="+mn-lt"/>
              </a:rPr>
              <a:t> </a:t>
            </a:r>
            <a:r>
              <a:rPr lang="nl-NL" sz="1200" dirty="0">
                <a:solidFill>
                  <a:schemeClr val="bg2">
                    <a:lumMod val="10000"/>
                  </a:schemeClr>
                </a:solidFill>
                <a:ea typeface="+mn-lt"/>
                <a:cs typeface="+mn-lt"/>
              </a:rPr>
              <a:t>en zoek een artikel waarvan de titel jou niet aanspreekt, jij vindt ‘m saai.</a:t>
            </a:r>
          </a:p>
          <a:p>
            <a:endParaRPr lang="nl-NL" sz="1200" dirty="0">
              <a:solidFill>
                <a:schemeClr val="bg2">
                  <a:lumMod val="10000"/>
                </a:schemeClr>
              </a:solidFill>
              <a:ea typeface="+mn-lt"/>
              <a:cs typeface="+mn-lt"/>
            </a:endParaRPr>
          </a:p>
          <a:p>
            <a:r>
              <a:rPr lang="nl-NL" sz="1200" dirty="0">
                <a:solidFill>
                  <a:schemeClr val="bg2">
                    <a:lumMod val="10000"/>
                  </a:schemeClr>
                </a:solidFill>
                <a:ea typeface="+mn-lt"/>
                <a:cs typeface="+mn-lt"/>
              </a:rPr>
              <a:t>Maak zelf een nieuwe titel waar jij wel op zou klikken door gebruik te maken van de eerder geleerde </a:t>
            </a:r>
            <a:r>
              <a:rPr lang="nl-NL" sz="1200" dirty="0" err="1">
                <a:solidFill>
                  <a:schemeClr val="bg2">
                    <a:lumMod val="10000"/>
                  </a:schemeClr>
                </a:solidFill>
                <a:ea typeface="+mn-lt"/>
                <a:cs typeface="+mn-lt"/>
              </a:rPr>
              <a:t>clickbait</a:t>
            </a:r>
            <a:r>
              <a:rPr lang="nl-NL" sz="1200" dirty="0">
                <a:solidFill>
                  <a:schemeClr val="bg2">
                    <a:lumMod val="10000"/>
                  </a:schemeClr>
                </a:solidFill>
                <a:ea typeface="+mn-lt"/>
                <a:cs typeface="+mn-lt"/>
              </a:rPr>
              <a:t>-regels.</a:t>
            </a:r>
          </a:p>
          <a:p>
            <a:endParaRPr lang="nl-NL" sz="1200" dirty="0">
              <a:solidFill>
                <a:schemeClr val="bg2">
                  <a:lumMod val="10000"/>
                </a:schemeClr>
              </a:solidFill>
              <a:cs typeface="Poppins"/>
            </a:endParaRPr>
          </a:p>
          <a:p>
            <a:r>
              <a:rPr lang="nl-NL" sz="1200" dirty="0">
                <a:solidFill>
                  <a:schemeClr val="bg2">
                    <a:lumMod val="10000"/>
                  </a:schemeClr>
                </a:solidFill>
                <a:latin typeface="Poppins"/>
                <a:cs typeface="Arial"/>
              </a:rPr>
              <a:t>Hoe tover jij een saaie kop om tot een spannende kop die jij wel zou aanklikken? </a:t>
            </a:r>
          </a:p>
          <a:p>
            <a:endParaRPr lang="nl-NL" sz="1200" dirty="0">
              <a:solidFill>
                <a:schemeClr val="bg2">
                  <a:lumMod val="10000"/>
                </a:schemeClr>
              </a:solidFill>
              <a:latin typeface="Poppins"/>
              <a:cs typeface="Arial"/>
            </a:endParaRPr>
          </a:p>
          <a:p>
            <a:pPr marL="285750" indent="-285750">
              <a:buFont typeface="Calibri,Sans-Serif"/>
              <a:buChar char="-"/>
            </a:pPr>
            <a:r>
              <a:rPr lang="nl-NL" sz="1200" dirty="0">
                <a:solidFill>
                  <a:schemeClr val="bg2">
                    <a:lumMod val="10000"/>
                  </a:schemeClr>
                </a:solidFill>
                <a:latin typeface="Poppins"/>
                <a:cs typeface="Arial"/>
              </a:rPr>
              <a:t>Upgraden, je kunt woorden uit de kop vervangen door spannende woorden (</a:t>
            </a:r>
            <a:r>
              <a:rPr lang="nl-NL" sz="1200" dirty="0">
                <a:solidFill>
                  <a:srgbClr val="FFFFFF"/>
                </a:solidFill>
                <a:latin typeface="Poppins"/>
                <a:cs typeface="Arial"/>
              </a:rPr>
              <a:t>s</a:t>
            </a:r>
            <a:r>
              <a:rPr lang="nl-NL" sz="1200" dirty="0">
                <a:solidFill>
                  <a:srgbClr val="FFFFFF"/>
                </a:solidFill>
                <a:latin typeface="Poppins"/>
                <a:cs typeface="Arial"/>
                <a:hlinkClick r:id="rId3">
                  <a:extLst>
                    <a:ext uri="{A12FA001-AC4F-418D-AE19-62706E023703}">
                      <ahyp:hlinkClr xmlns:ahyp="http://schemas.microsoft.com/office/drawing/2018/hyperlinkcolor" val="tx"/>
                    </a:ext>
                  </a:extLst>
                </a:hlinkClick>
              </a:rPr>
              <a:t>ynoniemen.net</a:t>
            </a:r>
            <a:r>
              <a:rPr lang="nl-NL" sz="1200" dirty="0">
                <a:solidFill>
                  <a:schemeClr val="bg2">
                    <a:lumMod val="10000"/>
                  </a:schemeClr>
                </a:solidFill>
                <a:latin typeface="Poppins"/>
                <a:cs typeface="Arial"/>
              </a:rPr>
              <a:t>).</a:t>
            </a:r>
            <a:endParaRPr lang="en-US" sz="1200" dirty="0">
              <a:solidFill>
                <a:schemeClr val="bg2">
                  <a:lumMod val="10000"/>
                </a:schemeClr>
              </a:solidFill>
              <a:latin typeface="Poppins"/>
              <a:cs typeface="Arial"/>
            </a:endParaRPr>
          </a:p>
          <a:p>
            <a:pPr marL="285750" indent="-285750">
              <a:buFont typeface="Calibri,Sans-Serif"/>
              <a:buChar char="-"/>
            </a:pPr>
            <a:endParaRPr lang="nl-NL" sz="1200" dirty="0">
              <a:solidFill>
                <a:schemeClr val="bg2">
                  <a:lumMod val="10000"/>
                </a:schemeClr>
              </a:solidFill>
              <a:latin typeface="Poppins"/>
              <a:cs typeface="Arial"/>
            </a:endParaRPr>
          </a:p>
          <a:p>
            <a:pPr marL="285750" indent="-285750">
              <a:buFont typeface="Calibri,Sans-Serif"/>
              <a:buChar char="-"/>
            </a:pPr>
            <a:r>
              <a:rPr lang="nl-NL" sz="1200" dirty="0">
                <a:solidFill>
                  <a:schemeClr val="bg2">
                    <a:lumMod val="10000"/>
                  </a:schemeClr>
                </a:solidFill>
                <a:latin typeface="Poppins"/>
                <a:cs typeface="Arial"/>
              </a:rPr>
              <a:t>Wees creatief, scan het artikel op interessante woorden en maak een totaal nieuwe, zelfbedachte kop.</a:t>
            </a:r>
            <a:endParaRPr lang="en-US" sz="1200" dirty="0">
              <a:solidFill>
                <a:schemeClr val="bg2">
                  <a:lumMod val="10000"/>
                </a:schemeClr>
              </a:solidFill>
              <a:latin typeface="Poppins"/>
              <a:cs typeface="Arial"/>
            </a:endParaRPr>
          </a:p>
          <a:p>
            <a:pPr marL="285750" indent="-285750">
              <a:buFont typeface="Calibri,Sans-Serif"/>
              <a:buChar char="-"/>
            </a:pPr>
            <a:endParaRPr lang="nl-NL" sz="1200" dirty="0">
              <a:solidFill>
                <a:schemeClr val="bg2">
                  <a:lumMod val="10000"/>
                </a:schemeClr>
              </a:solidFill>
              <a:latin typeface="Poppins"/>
              <a:cs typeface="Arial"/>
            </a:endParaRPr>
          </a:p>
          <a:p>
            <a:pPr marL="285750" indent="-285750">
              <a:buFont typeface="Calibri,Sans-Serif"/>
              <a:buChar char="-"/>
            </a:pPr>
            <a:r>
              <a:rPr lang="nl-NL" sz="1200" dirty="0">
                <a:solidFill>
                  <a:schemeClr val="bg2">
                    <a:lumMod val="10000"/>
                  </a:schemeClr>
                </a:solidFill>
                <a:latin typeface="Poppins"/>
                <a:cs typeface="Arial"/>
              </a:rPr>
              <a:t>Verander de waarheid. Bedenk iets geks waar jij aan moet denken bij het lezen van de kop. Vorm dit idee om tot een nieuwe kop.</a:t>
            </a:r>
            <a:endParaRPr lang="en-US" sz="1200" dirty="0">
              <a:solidFill>
                <a:schemeClr val="bg2">
                  <a:lumMod val="10000"/>
                </a:schemeClr>
              </a:solidFill>
              <a:latin typeface="Poppins"/>
              <a:cs typeface="Arial"/>
            </a:endParaRPr>
          </a:p>
          <a:p>
            <a:pPr marL="285750" indent="-285750">
              <a:buFont typeface="Calibri,Sans-Serif"/>
              <a:buChar char="-"/>
            </a:pPr>
            <a:endParaRPr lang="nl-NL" sz="1200" dirty="0">
              <a:solidFill>
                <a:schemeClr val="bg2">
                  <a:lumMod val="10000"/>
                </a:schemeClr>
              </a:solidFill>
              <a:latin typeface="Poppins"/>
              <a:cs typeface="Arial"/>
            </a:endParaRPr>
          </a:p>
          <a:p>
            <a:pPr marL="285750" indent="-285750">
              <a:buFont typeface="Calibri,Sans-Serif"/>
              <a:buChar char="-"/>
            </a:pPr>
            <a:r>
              <a:rPr lang="nl-NL" sz="1200" dirty="0">
                <a:solidFill>
                  <a:schemeClr val="bg2">
                    <a:lumMod val="10000"/>
                  </a:schemeClr>
                </a:solidFill>
                <a:ea typeface="+mn-lt"/>
                <a:cs typeface="+mn-lt"/>
              </a:rPr>
              <a:t>Gebruik </a:t>
            </a:r>
            <a:r>
              <a:rPr lang="nl-NL" sz="1200" dirty="0">
                <a:solidFill>
                  <a:srgbClr val="FFFFFF"/>
                </a:solidFill>
                <a:latin typeface="Arial"/>
                <a:cs typeface="Arial"/>
                <a:hlinkClick r:id="rId4">
                  <a:extLst>
                    <a:ext uri="{A12FA001-AC4F-418D-AE19-62706E023703}">
                      <ahyp:hlinkClr xmlns:ahyp="http://schemas.microsoft.com/office/drawing/2018/hyperlinkcolor" val="tx"/>
                    </a:ext>
                  </a:extLst>
                </a:hlinkClick>
              </a:rPr>
              <a:t>deze website</a:t>
            </a:r>
            <a:r>
              <a:rPr lang="nl-NL" sz="1200" dirty="0">
                <a:solidFill>
                  <a:schemeClr val="bg2">
                    <a:lumMod val="10000"/>
                  </a:schemeClr>
                </a:solidFill>
                <a:ea typeface="+mn-lt"/>
                <a:cs typeface="+mn-lt"/>
              </a:rPr>
              <a:t> om </a:t>
            </a:r>
            <a:r>
              <a:rPr lang="nl-NL" sz="1200" dirty="0" err="1">
                <a:solidFill>
                  <a:schemeClr val="bg2">
                    <a:lumMod val="10000"/>
                  </a:schemeClr>
                </a:solidFill>
                <a:ea typeface="+mn-lt"/>
                <a:cs typeface="+mn-lt"/>
              </a:rPr>
              <a:t>clickbait</a:t>
            </a:r>
            <a:r>
              <a:rPr lang="nl-NL" sz="1200" dirty="0">
                <a:solidFill>
                  <a:schemeClr val="bg2">
                    <a:lumMod val="10000"/>
                  </a:schemeClr>
                </a:solidFill>
                <a:ea typeface="+mn-lt"/>
                <a:cs typeface="+mn-lt"/>
              </a:rPr>
              <a:t> te maken en vul in:</a:t>
            </a:r>
            <a:br>
              <a:rPr lang="nl-NL" sz="1200" dirty="0">
                <a:solidFill>
                  <a:schemeClr val="bg2">
                    <a:lumMod val="10000"/>
                  </a:schemeClr>
                </a:solidFill>
                <a:ea typeface="+mn-lt"/>
                <a:cs typeface="+mn-lt"/>
              </a:rPr>
            </a:br>
            <a:r>
              <a:rPr lang="nl-NL" sz="1200" b="1" dirty="0">
                <a:solidFill>
                  <a:schemeClr val="bg2">
                    <a:lumMod val="10000"/>
                  </a:schemeClr>
                </a:solidFill>
                <a:ea typeface="+mn-lt"/>
                <a:cs typeface="+mn-lt"/>
              </a:rPr>
              <a:t>Topic</a:t>
            </a:r>
            <a:r>
              <a:rPr lang="nl-NL" sz="1200" i="1" dirty="0">
                <a:solidFill>
                  <a:schemeClr val="bg2">
                    <a:lumMod val="10000"/>
                  </a:schemeClr>
                </a:solidFill>
                <a:ea typeface="+mn-lt"/>
                <a:cs typeface="+mn-lt"/>
              </a:rPr>
              <a:t> = Onderwerp, bijvoorbeeld: Kerst is saai.</a:t>
            </a:r>
            <a:br>
              <a:rPr lang="nl-NL" sz="1200" i="1" dirty="0">
                <a:solidFill>
                  <a:schemeClr val="bg2">
                    <a:lumMod val="10000"/>
                  </a:schemeClr>
                </a:solidFill>
                <a:ea typeface="+mn-lt"/>
                <a:cs typeface="+mn-lt"/>
              </a:rPr>
            </a:br>
            <a:r>
              <a:rPr lang="nl-NL" sz="1200" b="1" i="1" dirty="0">
                <a:solidFill>
                  <a:schemeClr val="bg2">
                    <a:lumMod val="10000"/>
                  </a:schemeClr>
                </a:solidFill>
                <a:ea typeface="+mn-lt"/>
                <a:cs typeface="+mn-lt"/>
              </a:rPr>
              <a:t>Tone of </a:t>
            </a:r>
            <a:r>
              <a:rPr lang="nl-NL" sz="1200" b="1" i="1" dirty="0" err="1">
                <a:solidFill>
                  <a:schemeClr val="bg2">
                    <a:lumMod val="10000"/>
                  </a:schemeClr>
                </a:solidFill>
                <a:ea typeface="+mn-lt"/>
                <a:cs typeface="+mn-lt"/>
              </a:rPr>
              <a:t>voice</a:t>
            </a:r>
            <a:r>
              <a:rPr lang="nl-NL" sz="1200" b="1" i="1" dirty="0">
                <a:solidFill>
                  <a:schemeClr val="bg2">
                    <a:lumMod val="10000"/>
                  </a:schemeClr>
                </a:solidFill>
                <a:ea typeface="+mn-lt"/>
                <a:cs typeface="+mn-lt"/>
              </a:rPr>
              <a:t> </a:t>
            </a:r>
            <a:r>
              <a:rPr lang="nl-NL" sz="1200" i="1" dirty="0">
                <a:solidFill>
                  <a:schemeClr val="bg2">
                    <a:lumMod val="10000"/>
                  </a:schemeClr>
                </a:solidFill>
                <a:ea typeface="+mn-lt"/>
                <a:cs typeface="+mn-lt"/>
              </a:rPr>
              <a:t>= Toon, bijvoorbeeld: sarcasme.</a:t>
            </a:r>
            <a:br>
              <a:rPr lang="nl-NL" sz="1200" i="1" dirty="0">
                <a:solidFill>
                  <a:schemeClr val="bg2">
                    <a:lumMod val="10000"/>
                  </a:schemeClr>
                </a:solidFill>
                <a:ea typeface="+mn-lt"/>
                <a:cs typeface="+mn-lt"/>
              </a:rPr>
            </a:br>
            <a:r>
              <a:rPr lang="nl-NL" sz="1200" b="1" i="1" dirty="0" err="1">
                <a:solidFill>
                  <a:schemeClr val="bg2">
                    <a:lumMod val="10000"/>
                  </a:schemeClr>
                </a:solidFill>
                <a:ea typeface="+mn-lt"/>
                <a:cs typeface="+mn-lt"/>
              </a:rPr>
              <a:t>Outputs</a:t>
            </a:r>
            <a:r>
              <a:rPr lang="nl-NL" sz="1200" i="1" dirty="0">
                <a:solidFill>
                  <a:schemeClr val="bg2">
                    <a:lumMod val="10000"/>
                  </a:schemeClr>
                </a:solidFill>
                <a:ea typeface="+mn-lt"/>
                <a:cs typeface="+mn-lt"/>
              </a:rPr>
              <a:t> = Aantal titels, bijvoorbeeld: 3.</a:t>
            </a:r>
            <a:br>
              <a:rPr lang="nl-NL" sz="1200" i="1" dirty="0">
                <a:solidFill>
                  <a:schemeClr val="bg2">
                    <a:lumMod val="10000"/>
                  </a:schemeClr>
                </a:solidFill>
                <a:ea typeface="+mn-lt"/>
                <a:cs typeface="+mn-lt"/>
              </a:rPr>
            </a:br>
            <a:r>
              <a:rPr lang="nl-NL" sz="1200" b="1" i="1" dirty="0">
                <a:solidFill>
                  <a:schemeClr val="bg2">
                    <a:lumMod val="10000"/>
                  </a:schemeClr>
                </a:solidFill>
                <a:ea typeface="+mn-lt"/>
                <a:cs typeface="+mn-lt"/>
              </a:rPr>
              <a:t>Language</a:t>
            </a:r>
            <a:r>
              <a:rPr lang="nl-NL" sz="1200" i="1" dirty="0">
                <a:solidFill>
                  <a:schemeClr val="bg2">
                    <a:lumMod val="10000"/>
                  </a:schemeClr>
                </a:solidFill>
                <a:ea typeface="+mn-lt"/>
                <a:cs typeface="+mn-lt"/>
              </a:rPr>
              <a:t> = Taal, bijvoorbeeld: Dutch.</a:t>
            </a:r>
          </a:p>
        </p:txBody>
      </p:sp>
      <p:pic>
        <p:nvPicPr>
          <p:cNvPr id="4" name="Tijdelijke aanduiding voor afbeelding 3" descr="Afbeelding met clipart, illustratie, tekenfilm, ontwerp&#10;&#10;Automatisch gegenereerde beschrijving">
            <a:extLst>
              <a:ext uri="{FF2B5EF4-FFF2-40B4-BE49-F238E27FC236}">
                <a16:creationId xmlns:a16="http://schemas.microsoft.com/office/drawing/2014/main" id="{DC7FCBBD-9680-7262-57E5-CCC4F1BA1412}"/>
              </a:ext>
            </a:extLst>
          </p:cNvPr>
          <p:cNvPicPr>
            <a:picLocks noChangeAspect="1"/>
          </p:cNvPicPr>
          <p:nvPr/>
        </p:nvPicPr>
        <p:blipFill>
          <a:blip r:embed="rId5">
            <a:extLst>
              <a:ext uri="{837473B0-CC2E-450A-ABE3-18F120FF3D39}">
                <a1611:picAttrSrcUrl xmlns:a1611="http://schemas.microsoft.com/office/drawing/2016/11/main" r:id="rId6"/>
              </a:ext>
            </a:extLst>
          </a:blip>
          <a:srcRect t="1562" b="1562"/>
          <a:stretch/>
        </p:blipFill>
        <p:spPr>
          <a:xfrm>
            <a:off x="5684531" y="942920"/>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pic>
    </p:spTree>
    <p:extLst>
      <p:ext uri="{BB962C8B-B14F-4D97-AF65-F5344CB8AC3E}">
        <p14:creationId xmlns:p14="http://schemas.microsoft.com/office/powerpoint/2010/main" val="3206427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8CB9983-466C-D527-30FC-227DC4962A1C}"/>
              </a:ext>
            </a:extLst>
          </p:cNvPr>
          <p:cNvSpPr>
            <a:spLocks noGrp="1"/>
          </p:cNvSpPr>
          <p:nvPr>
            <p:ph type="body" sz="quarter" idx="15"/>
          </p:nvPr>
        </p:nvSpPr>
        <p:spPr/>
        <p:txBody>
          <a:bodyPr>
            <a:normAutofit/>
          </a:bodyPr>
          <a:lstStyle/>
          <a:p>
            <a:r>
              <a:rPr lang="nl-NL" sz="4800">
                <a:latin typeface="+mj-lt"/>
              </a:rPr>
              <a:t>Onderdeel Burgerschap</a:t>
            </a:r>
          </a:p>
        </p:txBody>
      </p:sp>
      <p:sp>
        <p:nvSpPr>
          <p:cNvPr id="3" name="Tijdelijke aanduiding voor tekst 2">
            <a:extLst>
              <a:ext uri="{FF2B5EF4-FFF2-40B4-BE49-F238E27FC236}">
                <a16:creationId xmlns:a16="http://schemas.microsoft.com/office/drawing/2014/main" id="{CFDE96C8-9CAB-BE82-0D68-7C583A35D30E}"/>
              </a:ext>
            </a:extLst>
          </p:cNvPr>
          <p:cNvSpPr>
            <a:spLocks noGrp="1"/>
          </p:cNvSpPr>
          <p:nvPr>
            <p:ph type="body" sz="quarter" idx="16"/>
          </p:nvPr>
        </p:nvSpPr>
        <p:spPr/>
        <p:txBody>
          <a:bodyPr>
            <a:normAutofit/>
          </a:bodyPr>
          <a:lstStyle/>
          <a:p>
            <a:r>
              <a:rPr lang="nl-NL"/>
              <a:t>Iedere week een opdracht om te werken aan de doelen van Burgerschap! De opdracht sluit aan bij de les van Mediabegrip.</a:t>
            </a:r>
          </a:p>
          <a:p>
            <a:endParaRPr lang="nl-NL"/>
          </a:p>
        </p:txBody>
      </p:sp>
    </p:spTree>
    <p:extLst>
      <p:ext uri="{BB962C8B-B14F-4D97-AF65-F5344CB8AC3E}">
        <p14:creationId xmlns:p14="http://schemas.microsoft.com/office/powerpoint/2010/main" val="2529107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0DEC5DA-2497-09C0-A348-176218636689}"/>
              </a:ext>
            </a:extLst>
          </p:cNvPr>
          <p:cNvSpPr>
            <a:spLocks noGrp="1"/>
          </p:cNvSpPr>
          <p:nvPr>
            <p:ph type="body" sz="quarter" idx="11"/>
          </p:nvPr>
        </p:nvSpPr>
        <p:spPr>
          <a:xfrm>
            <a:off x="148894" y="417030"/>
            <a:ext cx="11026902" cy="701041"/>
          </a:xfrm>
        </p:spPr>
        <p:txBody>
          <a:bodyPr vert="horz" lIns="91440" tIns="45720" rIns="91440" bIns="45720" rtlCol="0" anchor="t">
            <a:normAutofit/>
          </a:bodyPr>
          <a:lstStyle/>
          <a:p>
            <a:r>
              <a:rPr lang="nl-NL" dirty="0"/>
              <a:t>Nederlandse Reclame Code </a:t>
            </a:r>
            <a:endParaRPr lang="nl-NL" dirty="0">
              <a:cs typeface="Poppins"/>
            </a:endParaRPr>
          </a:p>
        </p:txBody>
      </p:sp>
      <p:sp>
        <p:nvSpPr>
          <p:cNvPr id="5" name="Tekstvak 4">
            <a:extLst>
              <a:ext uri="{FF2B5EF4-FFF2-40B4-BE49-F238E27FC236}">
                <a16:creationId xmlns:a16="http://schemas.microsoft.com/office/drawing/2014/main" id="{B453A529-1931-A3EC-14DF-8CA0779C8EA3}"/>
              </a:ext>
            </a:extLst>
          </p:cNvPr>
          <p:cNvSpPr txBox="1"/>
          <p:nvPr/>
        </p:nvSpPr>
        <p:spPr>
          <a:xfrm>
            <a:off x="148894" y="946006"/>
            <a:ext cx="6577002" cy="3539430"/>
          </a:xfrm>
          <a:prstGeom prst="rect">
            <a:avLst/>
          </a:prstGeom>
          <a:noFill/>
        </p:spPr>
        <p:txBody>
          <a:bodyPr wrap="square" lIns="91440" tIns="45720" rIns="91440" bIns="45720" rtlCol="0" anchor="t">
            <a:spAutoFit/>
          </a:bodyPr>
          <a:lstStyle/>
          <a:p>
            <a:r>
              <a:rPr lang="nl-NL" sz="1600" dirty="0">
                <a:solidFill>
                  <a:schemeClr val="bg1"/>
                </a:solidFill>
                <a:cs typeface="Poppins"/>
              </a:rPr>
              <a:t>In Nederland hebben wij een reclame code, genaamd de </a:t>
            </a:r>
            <a:r>
              <a:rPr lang="nl-NL" sz="1600" dirty="0">
                <a:solidFill>
                  <a:schemeClr val="bg1"/>
                </a:solidFill>
                <a:cs typeface="Poppins"/>
                <a:hlinkClick r:id="rId2">
                  <a:extLst>
                    <a:ext uri="{A12FA001-AC4F-418D-AE19-62706E023703}">
                      <ahyp:hlinkClr xmlns:ahyp="http://schemas.microsoft.com/office/drawing/2018/hyperlinkcolor" val="tx"/>
                    </a:ext>
                  </a:extLst>
                </a:hlinkClick>
              </a:rPr>
              <a:t>Nederlandse Reclame Code</a:t>
            </a:r>
            <a:r>
              <a:rPr lang="nl-NL" sz="1600" dirty="0">
                <a:solidFill>
                  <a:schemeClr val="bg1"/>
                </a:solidFill>
                <a:cs typeface="Poppins"/>
              </a:rPr>
              <a:t>. Hier staan afspraken in waaraan iemand die reclame maakt zich moet houden.</a:t>
            </a:r>
            <a:endParaRPr lang="nl-NL" dirty="0">
              <a:solidFill>
                <a:schemeClr val="bg1"/>
              </a:solidFill>
              <a:cs typeface="Poppins"/>
            </a:endParaRPr>
          </a:p>
          <a:p>
            <a:endParaRPr lang="nl-NL" sz="1600" dirty="0">
              <a:solidFill>
                <a:schemeClr val="bg1"/>
              </a:solidFill>
              <a:cs typeface="Poppins"/>
            </a:endParaRPr>
          </a:p>
          <a:p>
            <a:r>
              <a:rPr lang="nl-NL" sz="1600" dirty="0">
                <a:solidFill>
                  <a:schemeClr val="bg1"/>
                </a:solidFill>
                <a:cs typeface="Poppins"/>
              </a:rPr>
              <a:t>Reclame moet bijvoorbeeld in overeenstemming zijn met de wet, de waarheid, goede smaak en het fatsoen. Deze regels zijn er om de consument te beschermen.</a:t>
            </a:r>
          </a:p>
          <a:p>
            <a:endParaRPr lang="nl-NL" sz="1600" dirty="0">
              <a:solidFill>
                <a:schemeClr val="bg1"/>
              </a:solidFill>
              <a:cs typeface="Poppins"/>
            </a:endParaRPr>
          </a:p>
          <a:p>
            <a:r>
              <a:rPr lang="nl-NL" sz="1600" dirty="0">
                <a:solidFill>
                  <a:schemeClr val="bg1"/>
                </a:solidFill>
                <a:cs typeface="Poppins"/>
              </a:rPr>
              <a:t>Wat vinden jullie? Is een </a:t>
            </a:r>
            <a:r>
              <a:rPr lang="nl-NL" sz="1600" dirty="0" err="1">
                <a:solidFill>
                  <a:schemeClr val="bg1"/>
                </a:solidFill>
                <a:cs typeface="Poppins"/>
              </a:rPr>
              <a:t>clickbait</a:t>
            </a:r>
            <a:r>
              <a:rPr lang="nl-NL" sz="1600" dirty="0">
                <a:solidFill>
                  <a:schemeClr val="bg1"/>
                </a:solidFill>
                <a:cs typeface="Poppins"/>
              </a:rPr>
              <a:t>-titel ook een soort reclame? </a:t>
            </a:r>
            <a:br>
              <a:rPr lang="nl-NL" sz="1600" dirty="0">
                <a:solidFill>
                  <a:schemeClr val="bg1"/>
                </a:solidFill>
                <a:cs typeface="Poppins"/>
              </a:rPr>
            </a:br>
            <a:r>
              <a:rPr lang="nl-NL" sz="1600" dirty="0">
                <a:solidFill>
                  <a:schemeClr val="bg1"/>
                </a:solidFill>
                <a:cs typeface="Poppins"/>
              </a:rPr>
              <a:t>Waarom wel of niet?</a:t>
            </a:r>
          </a:p>
          <a:p>
            <a:endParaRPr lang="nl-NL" sz="1600" dirty="0">
              <a:solidFill>
                <a:schemeClr val="bg1"/>
              </a:solidFill>
              <a:cs typeface="Poppins"/>
            </a:endParaRPr>
          </a:p>
          <a:p>
            <a:r>
              <a:rPr lang="nl-NL" sz="1600" dirty="0">
                <a:solidFill>
                  <a:schemeClr val="bg1"/>
                </a:solidFill>
                <a:cs typeface="Poppins"/>
              </a:rPr>
              <a:t>Zouden verleidende of misleidende titels (</a:t>
            </a:r>
            <a:r>
              <a:rPr lang="nl-NL" sz="1600" dirty="0" err="1">
                <a:solidFill>
                  <a:schemeClr val="bg1"/>
                </a:solidFill>
                <a:cs typeface="Poppins"/>
              </a:rPr>
              <a:t>clickbait</a:t>
            </a:r>
            <a:r>
              <a:rPr lang="nl-NL" sz="1600" dirty="0">
                <a:solidFill>
                  <a:schemeClr val="bg1"/>
                </a:solidFill>
                <a:cs typeface="Poppins"/>
              </a:rPr>
              <a:t>) van nieuwsberichten onder de Nederlandse Reclame Code moeten vallen?</a:t>
            </a:r>
          </a:p>
        </p:txBody>
      </p:sp>
      <p:pic>
        <p:nvPicPr>
          <p:cNvPr id="6" name="Afbeelding 5" descr="About the Stichting Reclame Code - Stichting Reclame Code">
            <a:extLst>
              <a:ext uri="{FF2B5EF4-FFF2-40B4-BE49-F238E27FC236}">
                <a16:creationId xmlns:a16="http://schemas.microsoft.com/office/drawing/2014/main" id="{F8AF0767-00BC-7ECF-BACA-803D4F627920}"/>
              </a:ext>
            </a:extLst>
          </p:cNvPr>
          <p:cNvPicPr>
            <a:picLocks noChangeAspect="1"/>
          </p:cNvPicPr>
          <p:nvPr/>
        </p:nvPicPr>
        <p:blipFill>
          <a:blip r:embed="rId3"/>
          <a:stretch>
            <a:fillRect/>
          </a:stretch>
        </p:blipFill>
        <p:spPr>
          <a:xfrm>
            <a:off x="7834599" y="289179"/>
            <a:ext cx="3488631" cy="4859558"/>
          </a:xfrm>
          <a:prstGeom prst="rect">
            <a:avLst/>
          </a:prstGeom>
        </p:spPr>
      </p:pic>
    </p:spTree>
    <p:extLst>
      <p:ext uri="{BB962C8B-B14F-4D97-AF65-F5344CB8AC3E}">
        <p14:creationId xmlns:p14="http://schemas.microsoft.com/office/powerpoint/2010/main" val="1826372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rot="5400000">
            <a:off x="5854674" y="5225195"/>
            <a:ext cx="11026902" cy="701041"/>
          </a:xfrm>
        </p:spPr>
        <p:txBody>
          <a:bodyPr/>
          <a:lstStyle/>
          <a:p>
            <a:r>
              <a:rPr lang="nl-NL" err="1"/>
              <a:t>Melles</a:t>
            </a:r>
            <a:r>
              <a:rPr lang="nl-NL"/>
              <a:t> media</a:t>
            </a:r>
          </a:p>
        </p:txBody>
      </p:sp>
      <p:sp>
        <p:nvSpPr>
          <p:cNvPr id="4" name="Tekstvak 3">
            <a:extLst>
              <a:ext uri="{FF2B5EF4-FFF2-40B4-BE49-F238E27FC236}">
                <a16:creationId xmlns:a16="http://schemas.microsoft.com/office/drawing/2014/main" id="{2D0C17D3-A990-1C48-3AB0-583F5D45526F}"/>
              </a:ext>
            </a:extLst>
          </p:cNvPr>
          <p:cNvSpPr txBox="1"/>
          <p:nvPr/>
        </p:nvSpPr>
        <p:spPr>
          <a:xfrm>
            <a:off x="143487" y="312736"/>
            <a:ext cx="8384366" cy="5047536"/>
          </a:xfrm>
          <a:prstGeom prst="rect">
            <a:avLst/>
          </a:prstGeom>
          <a:noFill/>
        </p:spPr>
        <p:txBody>
          <a:bodyPr wrap="square" lIns="91440" tIns="45720" rIns="91440" bIns="45720" rtlCol="0" anchor="t">
            <a:spAutoFit/>
          </a:bodyPr>
          <a:lstStyle/>
          <a:p>
            <a:r>
              <a:rPr lang="nl-NL" sz="1400" dirty="0" err="1">
                <a:solidFill>
                  <a:srgbClr val="000000"/>
                </a:solidFill>
                <a:ea typeface="+mn-lt"/>
                <a:cs typeface="+mn-lt"/>
              </a:rPr>
              <a:t>Heeeey</a:t>
            </a:r>
            <a:r>
              <a:rPr lang="nl-NL" sz="1400" dirty="0">
                <a:solidFill>
                  <a:srgbClr val="000000"/>
                </a:solidFill>
                <a:ea typeface="+mn-lt"/>
                <a:cs typeface="+mn-lt"/>
              </a:rPr>
              <a:t>,</a:t>
            </a:r>
            <a:endParaRPr lang="nl-NL" dirty="0">
              <a:solidFill>
                <a:srgbClr val="3F5060"/>
              </a:solidFill>
              <a:ea typeface="+mn-lt"/>
              <a:cs typeface="+mn-lt"/>
            </a:endParaRPr>
          </a:p>
          <a:p>
            <a:endParaRPr lang="nl-NL" sz="1400" dirty="0">
              <a:solidFill>
                <a:srgbClr val="000000"/>
              </a:solidFill>
              <a:ea typeface="+mn-lt"/>
              <a:cs typeface="+mn-lt"/>
            </a:endParaRPr>
          </a:p>
          <a:p>
            <a:r>
              <a:rPr lang="nl-NL" sz="1400" dirty="0">
                <a:solidFill>
                  <a:srgbClr val="000000"/>
                </a:solidFill>
                <a:cs typeface="Poppins"/>
              </a:rPr>
              <a:t>Van de week kwam ik een artikel tegen waar in de titel stond dat het maken van foto's in de natuur geld gaat kosten. Dat zal toch niet waar zijn? Ik schrik hier namelijk wel een beetje van… Straks heb ik per ongeluk een boom op de foto en krijg ik ineens een boete? </a:t>
            </a:r>
            <a:r>
              <a:rPr lang="nl-NL" sz="1400" dirty="0">
                <a:solidFill>
                  <a:srgbClr val="000000"/>
                </a:solidFill>
                <a:ea typeface="+mn-lt"/>
                <a:cs typeface="+mn-lt"/>
              </a:rPr>
              <a:t>Kan ik straks niet meer een selfie maken, zonder dat er een boswachter achter me staat die geld van mij wil vangen?!</a:t>
            </a:r>
          </a:p>
          <a:p>
            <a:endParaRPr lang="nl-NL" sz="1400" dirty="0">
              <a:solidFill>
                <a:srgbClr val="000000"/>
              </a:solidFill>
              <a:cs typeface="Poppins"/>
            </a:endParaRPr>
          </a:p>
          <a:p>
            <a:r>
              <a:rPr lang="nl-NL" sz="1400" dirty="0">
                <a:solidFill>
                  <a:srgbClr val="000000"/>
                </a:solidFill>
                <a:ea typeface="+mn-lt"/>
                <a:cs typeface="+mn-lt"/>
              </a:rPr>
              <a:t>Ik wilde het artikel verder lezen, maar dan moest ik een account hebben en dat heb ik helaas niet. Gelukkig kon ik het begin van het artikel lezen en kwam ik er toen achter dat het alleen gaat om fotograferen in specifieke gebieden en door professionele fotografen.</a:t>
            </a:r>
          </a:p>
          <a:p>
            <a:endParaRPr lang="nl-NL" sz="1400" dirty="0">
              <a:solidFill>
                <a:srgbClr val="000000"/>
              </a:solidFill>
              <a:ea typeface="+mn-lt"/>
              <a:cs typeface="+mn-lt"/>
            </a:endParaRPr>
          </a:p>
          <a:p>
            <a:r>
              <a:rPr lang="nl-NL" sz="1400" dirty="0">
                <a:solidFill>
                  <a:srgbClr val="000000"/>
                </a:solidFill>
                <a:ea typeface="+mn-lt"/>
                <a:cs typeface="+mn-lt"/>
              </a:rPr>
              <a:t>Misschien is de titel wel een beetje misleidend en is het vooral bedoeld dat ik het artikel aanklikte. Dan hebben ze wel hun zin gekregen, want ik heb het artikel door die titel echt aangeklikt. Maar ach, ik ben vooral opgelucht dat ik gewoon nog mijn </a:t>
            </a:r>
            <a:r>
              <a:rPr lang="nl-NL" sz="1400" dirty="0" err="1">
                <a:solidFill>
                  <a:srgbClr val="000000"/>
                </a:solidFill>
                <a:ea typeface="+mn-lt"/>
                <a:cs typeface="+mn-lt"/>
              </a:rPr>
              <a:t>BeReals</a:t>
            </a:r>
            <a:r>
              <a:rPr lang="nl-NL" sz="1400" dirty="0">
                <a:solidFill>
                  <a:srgbClr val="000000"/>
                </a:solidFill>
                <a:ea typeface="+mn-lt"/>
                <a:cs typeface="+mn-lt"/>
              </a:rPr>
              <a:t> op tijd kan maken.</a:t>
            </a:r>
            <a:endParaRPr lang="nl-NL" dirty="0"/>
          </a:p>
          <a:p>
            <a:endParaRPr lang="nl-NL" sz="1400" dirty="0">
              <a:solidFill>
                <a:srgbClr val="000000"/>
              </a:solidFill>
              <a:ea typeface="+mn-lt"/>
              <a:cs typeface="+mn-lt"/>
            </a:endParaRPr>
          </a:p>
          <a:p>
            <a:r>
              <a:rPr lang="nl-NL" sz="1400" dirty="0">
                <a:solidFill>
                  <a:srgbClr val="000000"/>
                </a:solidFill>
                <a:ea typeface="+mn-lt"/>
                <a:cs typeface="+mn-lt"/>
              </a:rPr>
              <a:t>Ik moet maar even verder gaan onderzoeken waar ik straks die selfies echt niet meer in het 'wild’ mag maken.. Heb ook geen zin in boetes, vanwege mijn drang naar een mooi fotootje.</a:t>
            </a:r>
          </a:p>
          <a:p>
            <a:endParaRPr lang="nl-NL" sz="1400" dirty="0">
              <a:solidFill>
                <a:srgbClr val="000000"/>
              </a:solidFill>
              <a:ea typeface="+mn-lt"/>
              <a:cs typeface="+mn-lt"/>
            </a:endParaRPr>
          </a:p>
          <a:p>
            <a:r>
              <a:rPr lang="nl-NL" sz="1400" dirty="0">
                <a:solidFill>
                  <a:srgbClr val="000000"/>
                </a:solidFill>
                <a:ea typeface="+mn-lt"/>
                <a:cs typeface="+mn-lt"/>
              </a:rPr>
              <a:t>Neem het er dus nog even van! Ga de natuur in, maak een selfie, zolang het nog gratis is;)</a:t>
            </a:r>
          </a:p>
          <a:p>
            <a:endParaRPr lang="nl-NL" sz="1400" dirty="0">
              <a:solidFill>
                <a:srgbClr val="000000"/>
              </a:solidFill>
              <a:ea typeface="+mn-lt"/>
              <a:cs typeface="+mn-lt"/>
            </a:endParaRPr>
          </a:p>
          <a:p>
            <a:r>
              <a:rPr lang="nl-NL" sz="1400" dirty="0">
                <a:solidFill>
                  <a:srgbClr val="000000"/>
                </a:solidFill>
                <a:ea typeface="+mn-lt"/>
                <a:cs typeface="+mn-lt"/>
              </a:rPr>
              <a:t>Liefs, Melle</a:t>
            </a:r>
          </a:p>
        </p:txBody>
      </p:sp>
      <p:pic>
        <p:nvPicPr>
          <p:cNvPr id="5" name="Afbeelding 4">
            <a:extLst>
              <a:ext uri="{FF2B5EF4-FFF2-40B4-BE49-F238E27FC236}">
                <a16:creationId xmlns:a16="http://schemas.microsoft.com/office/drawing/2014/main" id="{A15FEABB-7060-C16E-0A0C-EF4C048EC96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67799" y="312736"/>
            <a:ext cx="2216989" cy="22169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38787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1">
            <a:extLst>
              <a:ext uri="{FF2B5EF4-FFF2-40B4-BE49-F238E27FC236}">
                <a16:creationId xmlns:a16="http://schemas.microsoft.com/office/drawing/2014/main" id="{D8EDC1B0-94CB-04BA-7976-F0440E22E549}"/>
              </a:ext>
            </a:extLst>
          </p:cNvPr>
          <p:cNvSpPr txBox="1">
            <a:spLocks/>
          </p:cNvSpPr>
          <p:nvPr/>
        </p:nvSpPr>
        <p:spPr>
          <a:xfrm>
            <a:off x="592091" y="169843"/>
            <a:ext cx="11008403" cy="1376251"/>
          </a:xfrm>
          <a:prstGeom prst="rect">
            <a:avLst/>
          </a:prstGeom>
        </p:spPr>
        <p:txBody>
          <a:bodyPr vert="horz" lIns="91440" tIns="45720" rIns="91440" bIns="45720" rtlCol="0" anchor="ctr">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solidFill>
                <a:schemeClr val="accent1"/>
              </a:solidFill>
              <a:ea typeface="+mj-lt"/>
              <a:cs typeface="+mj-lt"/>
            </a:endParaRPr>
          </a:p>
          <a:p>
            <a:r>
              <a:rPr lang="nl-NL" dirty="0">
                <a:solidFill>
                  <a:schemeClr val="accent1"/>
                </a:solidFill>
                <a:ea typeface="+mj-lt"/>
                <a:cs typeface="+mj-lt"/>
              </a:rPr>
              <a:t>Nu in de media: </a:t>
            </a:r>
            <a:r>
              <a:rPr lang="nl-NL" sz="3000" b="0" dirty="0">
                <a:solidFill>
                  <a:srgbClr val="000000"/>
                </a:solidFill>
              </a:rPr>
              <a:t>Foto’s maken in de natuur gaat geld kosten: ‘Nu moet je dus extra nadenken over stoppen voor een gave foto’</a:t>
            </a:r>
            <a:endParaRPr lang="nl-NL" dirty="0">
              <a:solidFill>
                <a:schemeClr val="accent1"/>
              </a:solidFill>
              <a:ea typeface="+mj-lt"/>
              <a:cs typeface="+mj-lt"/>
            </a:endParaRPr>
          </a:p>
          <a:p>
            <a:endParaRPr lang="nl-NL" dirty="0">
              <a:solidFill>
                <a:schemeClr val="accent1"/>
              </a:solidFill>
              <a:cs typeface="Poppins"/>
            </a:endParaRPr>
          </a:p>
        </p:txBody>
      </p:sp>
      <p:sp>
        <p:nvSpPr>
          <p:cNvPr id="11" name="Tekstvak 10">
            <a:extLst>
              <a:ext uri="{FF2B5EF4-FFF2-40B4-BE49-F238E27FC236}">
                <a16:creationId xmlns:a16="http://schemas.microsoft.com/office/drawing/2014/main" id="{C137E973-ADFD-41E9-C1B6-6DB82D3603A3}"/>
              </a:ext>
            </a:extLst>
          </p:cNvPr>
          <p:cNvSpPr txBox="1"/>
          <p:nvPr/>
        </p:nvSpPr>
        <p:spPr>
          <a:xfrm>
            <a:off x="591505" y="1094379"/>
            <a:ext cx="5556376" cy="37517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1000"/>
              </a:spcBef>
            </a:pPr>
            <a:br>
              <a:rPr lang="nl-NL" sz="1200" dirty="0">
                <a:ea typeface="+mn-lt"/>
                <a:cs typeface="+mn-lt"/>
              </a:rPr>
            </a:br>
            <a:r>
              <a:rPr lang="nl-NL" sz="1200" b="1" dirty="0">
                <a:solidFill>
                  <a:srgbClr val="000000"/>
                </a:solidFill>
                <a:latin typeface="Poppins"/>
                <a:cs typeface="Arial"/>
              </a:rPr>
              <a:t>De schoonheid van natuurgebieden wordt voortaan geleverd met een prijskaartje voor fotografen die er reportages willen maken. Fotografen hebben begrip voor het besluit van Natuurmonumenten, maar vrezen de rompslomp en extra kosten. Voor de meeste mensen is een </a:t>
            </a:r>
            <a:r>
              <a:rPr lang="nl-NL" sz="1200" b="1" dirty="0" err="1">
                <a:solidFill>
                  <a:srgbClr val="000000"/>
                </a:solidFill>
                <a:latin typeface="Poppins"/>
                <a:cs typeface="Arial"/>
              </a:rPr>
              <a:t>fotoshoot</a:t>
            </a:r>
            <a:r>
              <a:rPr lang="nl-NL" sz="1200" b="1" dirty="0">
                <a:solidFill>
                  <a:srgbClr val="000000"/>
                </a:solidFill>
                <a:latin typeface="Poppins"/>
                <a:cs typeface="Arial"/>
              </a:rPr>
              <a:t> een luxe product, zegt fotografe Anneke Klijn. “Met deze extra kosten zal dat alleen nog maar meer worden.’’</a:t>
            </a:r>
            <a:endParaRPr lang="nl-NL" b="1" dirty="0">
              <a:cs typeface="Poppins"/>
            </a:endParaRPr>
          </a:p>
          <a:p>
            <a:pPr>
              <a:lnSpc>
                <a:spcPct val="150000"/>
              </a:lnSpc>
              <a:spcBef>
                <a:spcPts val="1000"/>
              </a:spcBef>
            </a:pPr>
            <a:r>
              <a:rPr lang="nl-NL" sz="1100" i="1" dirty="0">
                <a:solidFill>
                  <a:srgbClr val="000000"/>
                </a:solidFill>
                <a:latin typeface="Poppins"/>
                <a:cs typeface="Poppins"/>
              </a:rPr>
              <a:t>&lt;Dit artikel zit achter een </a:t>
            </a:r>
            <a:r>
              <a:rPr lang="nl-NL" sz="1100" i="1" dirty="0" err="1">
                <a:solidFill>
                  <a:srgbClr val="000000"/>
                </a:solidFill>
                <a:latin typeface="Poppins"/>
                <a:cs typeface="Poppins"/>
              </a:rPr>
              <a:t>PayWall</a:t>
            </a:r>
            <a:r>
              <a:rPr lang="nl-NL" sz="1100" i="1" dirty="0">
                <a:solidFill>
                  <a:srgbClr val="000000"/>
                </a:solidFill>
                <a:latin typeface="Poppins"/>
                <a:cs typeface="Poppins"/>
              </a:rPr>
              <a:t>, je kunt niet verder lezen zonder account&gt;</a:t>
            </a:r>
            <a:endParaRPr lang="nl-NL" sz="1100" i="1" dirty="0">
              <a:solidFill>
                <a:srgbClr val="3F5060"/>
              </a:solidFill>
              <a:latin typeface="Poppins"/>
              <a:cs typeface="Poppins"/>
            </a:endParaRPr>
          </a:p>
          <a:p>
            <a:pPr>
              <a:lnSpc>
                <a:spcPct val="150000"/>
              </a:lnSpc>
              <a:spcBef>
                <a:spcPts val="1000"/>
              </a:spcBef>
            </a:pPr>
            <a:r>
              <a:rPr lang="nl-NL" sz="1200" dirty="0">
                <a:solidFill>
                  <a:srgbClr val="000000"/>
                </a:solidFill>
                <a:latin typeface="Poppins"/>
                <a:cs typeface="Arial"/>
              </a:rPr>
              <a:t>In de kop van het artikel lijkt het alsof elke foto met een stukje natuur de maker geld gaat kosten. In de intro van het artikel lijkt het alsof dit niet het geval is. Laten we verder onderzoek doen…</a:t>
            </a:r>
          </a:p>
          <a:p>
            <a:pPr>
              <a:lnSpc>
                <a:spcPct val="150000"/>
              </a:lnSpc>
              <a:spcBef>
                <a:spcPts val="1000"/>
              </a:spcBef>
            </a:pPr>
            <a:endParaRPr lang="nl-NL" sz="1200" dirty="0">
              <a:solidFill>
                <a:srgbClr val="000000"/>
              </a:solidFill>
              <a:latin typeface="Poppins"/>
              <a:cs typeface="Arial"/>
            </a:endParaRPr>
          </a:p>
        </p:txBody>
      </p:sp>
      <p:sp>
        <p:nvSpPr>
          <p:cNvPr id="3" name="Tijdelijke aanduiding voor tekst 2">
            <a:extLst>
              <a:ext uri="{FF2B5EF4-FFF2-40B4-BE49-F238E27FC236}">
                <a16:creationId xmlns:a16="http://schemas.microsoft.com/office/drawing/2014/main" id="{16F4EEA2-AC13-E598-5619-46C12F4737E7}"/>
              </a:ext>
            </a:extLst>
          </p:cNvPr>
          <p:cNvSpPr txBox="1">
            <a:spLocks/>
          </p:cNvSpPr>
          <p:nvPr/>
        </p:nvSpPr>
        <p:spPr>
          <a:xfrm>
            <a:off x="591060" y="5263023"/>
            <a:ext cx="5297311" cy="1064397"/>
          </a:xfrm>
          <a:prstGeom prst="rect">
            <a:avLst/>
          </a:prstGeom>
        </p:spPr>
        <p:txBody>
          <a:bodyPr vert="horz" lIns="91440" tIns="45720" rIns="91440" bIns="4572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200" b="1" i="1" dirty="0">
                <a:solidFill>
                  <a:srgbClr val="000000"/>
                </a:solidFill>
              </a:rPr>
              <a:t>Bron: ad.nl</a:t>
            </a:r>
            <a:endParaRPr lang="nl-NL" sz="1200" i="1" dirty="0">
              <a:solidFill>
                <a:srgbClr val="000000"/>
              </a:solidFill>
            </a:endParaRPr>
          </a:p>
          <a:p>
            <a:r>
              <a:rPr lang="nl-NL" sz="1200" dirty="0">
                <a:solidFill>
                  <a:srgbClr val="000000"/>
                </a:solidFill>
                <a:ea typeface="+mn-lt"/>
                <a:cs typeface="+mn-lt"/>
                <a:hlinkClick r:id="rId2"/>
              </a:rPr>
              <a:t>https://www.ad.nl/gorinchem/fotos-maken-in-de-natuur-gaat-geld-kosten-nu-moet-je-dus-extra-nadenken-over-stoppen-voor-een-gave-foto~a308efb0/</a:t>
            </a:r>
            <a:r>
              <a:rPr lang="nl-NL" sz="1200" dirty="0">
                <a:solidFill>
                  <a:srgbClr val="000000"/>
                </a:solidFill>
                <a:ea typeface="+mn-lt"/>
                <a:cs typeface="+mn-lt"/>
              </a:rPr>
              <a:t> </a:t>
            </a:r>
            <a:endParaRPr lang="nl-NL" dirty="0">
              <a:ea typeface="+mn-lt"/>
              <a:cs typeface="+mn-lt"/>
            </a:endParaRPr>
          </a:p>
        </p:txBody>
      </p:sp>
      <p:pic>
        <p:nvPicPr>
          <p:cNvPr id="2" name="Afbeelding 1" descr="Afbeelding met boom, buitenshuis, herfst, landschap&#10;&#10;Automatisch gegenereerde beschrijving">
            <a:extLst>
              <a:ext uri="{FF2B5EF4-FFF2-40B4-BE49-F238E27FC236}">
                <a16:creationId xmlns:a16="http://schemas.microsoft.com/office/drawing/2014/main" id="{2515422A-4C32-404B-D13A-C8262662F01C}"/>
              </a:ext>
            </a:extLst>
          </p:cNvPr>
          <p:cNvPicPr>
            <a:picLocks noChangeAspect="1"/>
          </p:cNvPicPr>
          <p:nvPr/>
        </p:nvPicPr>
        <p:blipFill>
          <a:blip r:embed="rId3"/>
          <a:stretch>
            <a:fillRect/>
          </a:stretch>
        </p:blipFill>
        <p:spPr>
          <a:xfrm>
            <a:off x="6557394" y="2326273"/>
            <a:ext cx="5096312" cy="3421855"/>
          </a:xfrm>
          <a:prstGeom prst="rect">
            <a:avLst/>
          </a:prstGeom>
        </p:spPr>
      </p:pic>
    </p:spTree>
    <p:extLst>
      <p:ext uri="{BB962C8B-B14F-4D97-AF65-F5344CB8AC3E}">
        <p14:creationId xmlns:p14="http://schemas.microsoft.com/office/powerpoint/2010/main" val="3537253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1">
            <a:extLst>
              <a:ext uri="{FF2B5EF4-FFF2-40B4-BE49-F238E27FC236}">
                <a16:creationId xmlns:a16="http://schemas.microsoft.com/office/drawing/2014/main" id="{D8EDC1B0-94CB-04BA-7976-F0440E22E549}"/>
              </a:ext>
            </a:extLst>
          </p:cNvPr>
          <p:cNvSpPr txBox="1">
            <a:spLocks/>
          </p:cNvSpPr>
          <p:nvPr/>
        </p:nvSpPr>
        <p:spPr>
          <a:xfrm>
            <a:off x="592092" y="169843"/>
            <a:ext cx="10491704" cy="1376251"/>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solidFill>
                <a:schemeClr val="accent1"/>
              </a:solidFill>
              <a:ea typeface="+mj-lt"/>
              <a:cs typeface="+mj-lt"/>
            </a:endParaRPr>
          </a:p>
          <a:p>
            <a:r>
              <a:rPr lang="nl-NL" dirty="0">
                <a:solidFill>
                  <a:schemeClr val="accent1"/>
                </a:solidFill>
                <a:ea typeface="+mj-lt"/>
                <a:cs typeface="+mj-lt"/>
              </a:rPr>
              <a:t>Tweede bron: </a:t>
            </a:r>
            <a:r>
              <a:rPr lang="nl-NL" sz="3000" b="0" dirty="0" err="1">
                <a:solidFill>
                  <a:srgbClr val="000000"/>
                </a:solidFill>
              </a:rPr>
              <a:t>Influencers</a:t>
            </a:r>
            <a:r>
              <a:rPr lang="nl-NL" sz="3000" b="0" dirty="0">
                <a:solidFill>
                  <a:srgbClr val="000000"/>
                </a:solidFill>
              </a:rPr>
              <a:t> opgelet: foto's maken in de natuur gaat je geld kosten</a:t>
            </a:r>
            <a:endParaRPr lang="nl-NL" dirty="0">
              <a:solidFill>
                <a:schemeClr val="accent1"/>
              </a:solidFill>
              <a:ea typeface="+mj-lt"/>
              <a:cs typeface="+mj-lt"/>
            </a:endParaRPr>
          </a:p>
          <a:p>
            <a:endParaRPr lang="nl-NL" dirty="0">
              <a:solidFill>
                <a:schemeClr val="accent1"/>
              </a:solidFill>
              <a:cs typeface="Poppins"/>
            </a:endParaRPr>
          </a:p>
        </p:txBody>
      </p:sp>
      <p:sp>
        <p:nvSpPr>
          <p:cNvPr id="11" name="Tekstvak 10">
            <a:extLst>
              <a:ext uri="{FF2B5EF4-FFF2-40B4-BE49-F238E27FC236}">
                <a16:creationId xmlns:a16="http://schemas.microsoft.com/office/drawing/2014/main" id="{C137E973-ADFD-41E9-C1B6-6DB82D3603A3}"/>
              </a:ext>
            </a:extLst>
          </p:cNvPr>
          <p:cNvSpPr txBox="1"/>
          <p:nvPr/>
        </p:nvSpPr>
        <p:spPr>
          <a:xfrm>
            <a:off x="591505" y="1094379"/>
            <a:ext cx="5509351" cy="41801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1000"/>
              </a:spcBef>
            </a:pPr>
            <a:br>
              <a:rPr lang="nl-NL" sz="1200" dirty="0">
                <a:ea typeface="+mn-lt"/>
                <a:cs typeface="+mn-lt"/>
              </a:rPr>
            </a:br>
            <a:r>
              <a:rPr lang="nl-NL" sz="1200" dirty="0">
                <a:solidFill>
                  <a:srgbClr val="000000"/>
                </a:solidFill>
                <a:latin typeface="Poppins"/>
                <a:cs typeface="Arial"/>
              </a:rPr>
              <a:t>Om een beter onderzoek te doen naar een onderwerp is Google een handig gereedschap.  Door met kernwoorden te zoeken kun je snel vergelijkbare artikelen vinden. Om extra informatie te zoeken over de kosten van natuurfoto’s kun je bijvoorbeeld de volgende zoektermen gebruiken:</a:t>
            </a:r>
          </a:p>
          <a:p>
            <a:pPr>
              <a:lnSpc>
                <a:spcPct val="150000"/>
              </a:lnSpc>
              <a:spcBef>
                <a:spcPts val="1000"/>
              </a:spcBef>
            </a:pPr>
            <a:endParaRPr lang="nl-NL" sz="1200" dirty="0">
              <a:solidFill>
                <a:srgbClr val="000000"/>
              </a:solidFill>
              <a:latin typeface="Poppins"/>
              <a:cs typeface="Arial"/>
            </a:endParaRPr>
          </a:p>
          <a:p>
            <a:pPr>
              <a:lnSpc>
                <a:spcPct val="150000"/>
              </a:lnSpc>
              <a:spcBef>
                <a:spcPts val="1000"/>
              </a:spcBef>
            </a:pPr>
            <a:endParaRPr lang="nl-NL" sz="1200" dirty="0">
              <a:solidFill>
                <a:srgbClr val="000000"/>
              </a:solidFill>
              <a:latin typeface="Poppins"/>
              <a:cs typeface="Arial"/>
            </a:endParaRPr>
          </a:p>
          <a:p>
            <a:pPr>
              <a:lnSpc>
                <a:spcPct val="150000"/>
              </a:lnSpc>
              <a:spcBef>
                <a:spcPts val="1000"/>
              </a:spcBef>
            </a:pPr>
            <a:r>
              <a:rPr lang="nl-NL" sz="1200" dirty="0">
                <a:solidFill>
                  <a:srgbClr val="000000"/>
                </a:solidFill>
                <a:latin typeface="Poppins"/>
                <a:cs typeface="Arial"/>
              </a:rPr>
              <a:t>Het derde resultaat is een artikel van Flair.nl die al iets meer kleur bekent in de titel. Er staat bij wie er moet opletten, hierdoor kunnen wij verwachten dat er specifieke inhoud staat in het artikel.</a:t>
            </a:r>
          </a:p>
          <a:p>
            <a:pPr>
              <a:lnSpc>
                <a:spcPct val="150000"/>
              </a:lnSpc>
              <a:spcBef>
                <a:spcPts val="1000"/>
              </a:spcBef>
            </a:pPr>
            <a:r>
              <a:rPr lang="nl-NL" sz="1200" dirty="0">
                <a:solidFill>
                  <a:srgbClr val="000000"/>
                </a:solidFill>
                <a:latin typeface="Poppins"/>
                <a:cs typeface="Arial"/>
              </a:rPr>
              <a:t>Lees het artikel van Flair.nl en bespreek klassikaal de vragen van de volgende dia.</a:t>
            </a:r>
          </a:p>
        </p:txBody>
      </p:sp>
      <p:sp>
        <p:nvSpPr>
          <p:cNvPr id="3" name="Tijdelijke aanduiding voor tekst 2">
            <a:extLst>
              <a:ext uri="{FF2B5EF4-FFF2-40B4-BE49-F238E27FC236}">
                <a16:creationId xmlns:a16="http://schemas.microsoft.com/office/drawing/2014/main" id="{16F4EEA2-AC13-E598-5619-46C12F4737E7}"/>
              </a:ext>
            </a:extLst>
          </p:cNvPr>
          <p:cNvSpPr txBox="1">
            <a:spLocks/>
          </p:cNvSpPr>
          <p:nvPr/>
        </p:nvSpPr>
        <p:spPr>
          <a:xfrm>
            <a:off x="591060" y="5263023"/>
            <a:ext cx="5297311" cy="1064397"/>
          </a:xfrm>
          <a:prstGeom prst="rect">
            <a:avLst/>
          </a:prstGeom>
        </p:spPr>
        <p:txBody>
          <a:bodyPr vert="horz" lIns="91440" tIns="45720" rIns="91440" bIns="4572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200" b="1" i="1" dirty="0">
                <a:solidFill>
                  <a:srgbClr val="000000"/>
                </a:solidFill>
              </a:rPr>
              <a:t>Bron: flair.nl</a:t>
            </a:r>
            <a:endParaRPr lang="nl-NL" sz="1200" i="1" dirty="0">
              <a:solidFill>
                <a:srgbClr val="000000"/>
              </a:solidFill>
            </a:endParaRPr>
          </a:p>
          <a:p>
            <a:r>
              <a:rPr lang="nl-NL" sz="1200" dirty="0">
                <a:solidFill>
                  <a:srgbClr val="000000"/>
                </a:solidFill>
                <a:ea typeface="+mn-lt"/>
                <a:cs typeface="+mn-lt"/>
                <a:hlinkClick r:id="rId2"/>
              </a:rPr>
              <a:t>https://www.flair.nl/maatschappij/fotos-maken-natuur-geld-kosten~b833ae4a/</a:t>
            </a:r>
            <a:endParaRPr lang="nl-NL" dirty="0">
              <a:ea typeface="+mn-lt"/>
              <a:cs typeface="+mn-lt"/>
            </a:endParaRPr>
          </a:p>
        </p:txBody>
      </p:sp>
      <p:pic>
        <p:nvPicPr>
          <p:cNvPr id="6" name="Afbeelding 5" descr="Afbeelding met tekst, schermopname, Lettertype, Graphics&#10;&#10;Automatisch gegenereerde beschrijving">
            <a:extLst>
              <a:ext uri="{FF2B5EF4-FFF2-40B4-BE49-F238E27FC236}">
                <a16:creationId xmlns:a16="http://schemas.microsoft.com/office/drawing/2014/main" id="{CC8F9D4F-E752-3B1A-AB67-78F95145254D}"/>
              </a:ext>
            </a:extLst>
          </p:cNvPr>
          <p:cNvPicPr>
            <a:picLocks noChangeAspect="1"/>
          </p:cNvPicPr>
          <p:nvPr/>
        </p:nvPicPr>
        <p:blipFill>
          <a:blip r:embed="rId3"/>
          <a:stretch>
            <a:fillRect/>
          </a:stretch>
        </p:blipFill>
        <p:spPr>
          <a:xfrm>
            <a:off x="591060" y="2918496"/>
            <a:ext cx="5504940" cy="445531"/>
          </a:xfrm>
          <a:prstGeom prst="rect">
            <a:avLst/>
          </a:prstGeom>
        </p:spPr>
      </p:pic>
      <p:pic>
        <p:nvPicPr>
          <p:cNvPr id="7" name="Afbeelding 6" descr="Afbeelding met tekst, schermopname&#10;&#10;Automatisch gegenereerde beschrijving">
            <a:extLst>
              <a:ext uri="{FF2B5EF4-FFF2-40B4-BE49-F238E27FC236}">
                <a16:creationId xmlns:a16="http://schemas.microsoft.com/office/drawing/2014/main" id="{5981E6C9-F2F0-DEDC-8308-9B35BEDAFDBA}"/>
              </a:ext>
            </a:extLst>
          </p:cNvPr>
          <p:cNvPicPr>
            <a:picLocks noChangeAspect="1"/>
          </p:cNvPicPr>
          <p:nvPr/>
        </p:nvPicPr>
        <p:blipFill>
          <a:blip r:embed="rId4"/>
          <a:stretch>
            <a:fillRect/>
          </a:stretch>
        </p:blipFill>
        <p:spPr>
          <a:xfrm>
            <a:off x="6626280" y="2416120"/>
            <a:ext cx="5088913" cy="3260110"/>
          </a:xfrm>
          <a:prstGeom prst="rect">
            <a:avLst/>
          </a:prstGeom>
        </p:spPr>
      </p:pic>
      <p:cxnSp>
        <p:nvCxnSpPr>
          <p:cNvPr id="8" name="Rechte verbindingslijn met pijl 7">
            <a:extLst>
              <a:ext uri="{FF2B5EF4-FFF2-40B4-BE49-F238E27FC236}">
                <a16:creationId xmlns:a16="http://schemas.microsoft.com/office/drawing/2014/main" id="{4AA4DAB5-658A-8E59-8D1A-CA31FA02B122}"/>
              </a:ext>
            </a:extLst>
          </p:cNvPr>
          <p:cNvCxnSpPr>
            <a:cxnSpLocks/>
          </p:cNvCxnSpPr>
          <p:nvPr/>
        </p:nvCxnSpPr>
        <p:spPr>
          <a:xfrm>
            <a:off x="5710098" y="4234053"/>
            <a:ext cx="994609" cy="83418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9" name="Rechte verbindingslijn met pijl 8">
            <a:extLst>
              <a:ext uri="{FF2B5EF4-FFF2-40B4-BE49-F238E27FC236}">
                <a16:creationId xmlns:a16="http://schemas.microsoft.com/office/drawing/2014/main" id="{8303040B-8EC4-F7BA-2738-1F7024306086}"/>
              </a:ext>
            </a:extLst>
          </p:cNvPr>
          <p:cNvCxnSpPr>
            <a:cxnSpLocks/>
          </p:cNvCxnSpPr>
          <p:nvPr/>
        </p:nvCxnSpPr>
        <p:spPr>
          <a:xfrm>
            <a:off x="6325045" y="4736429"/>
            <a:ext cx="379662" cy="308364"/>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9792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1">
            <a:extLst>
              <a:ext uri="{FF2B5EF4-FFF2-40B4-BE49-F238E27FC236}">
                <a16:creationId xmlns:a16="http://schemas.microsoft.com/office/drawing/2014/main" id="{D8EDC1B0-94CB-04BA-7976-F0440E22E549}"/>
              </a:ext>
            </a:extLst>
          </p:cNvPr>
          <p:cNvSpPr txBox="1">
            <a:spLocks/>
          </p:cNvSpPr>
          <p:nvPr/>
        </p:nvSpPr>
        <p:spPr>
          <a:xfrm>
            <a:off x="592092" y="169843"/>
            <a:ext cx="10491704" cy="1376251"/>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chemeClr val="accent1"/>
                </a:solidFill>
                <a:ea typeface="+mj-lt"/>
                <a:cs typeface="+mj-lt"/>
              </a:rPr>
              <a:t>Bronnen vergelijken </a:t>
            </a:r>
            <a:endParaRPr lang="nl-NL" sz="3000" b="0" dirty="0">
              <a:solidFill>
                <a:schemeClr val="accent1"/>
              </a:solidFill>
              <a:ea typeface="+mj-lt"/>
              <a:cs typeface="+mj-lt"/>
            </a:endParaRPr>
          </a:p>
          <a:p>
            <a:endParaRPr lang="nl-NL" dirty="0">
              <a:solidFill>
                <a:schemeClr val="accent1"/>
              </a:solidFill>
              <a:cs typeface="Poppins"/>
            </a:endParaRPr>
          </a:p>
        </p:txBody>
      </p:sp>
      <p:sp>
        <p:nvSpPr>
          <p:cNvPr id="11" name="Tekstvak 10">
            <a:extLst>
              <a:ext uri="{FF2B5EF4-FFF2-40B4-BE49-F238E27FC236}">
                <a16:creationId xmlns:a16="http://schemas.microsoft.com/office/drawing/2014/main" id="{C137E973-ADFD-41E9-C1B6-6DB82D3603A3}"/>
              </a:ext>
            </a:extLst>
          </p:cNvPr>
          <p:cNvSpPr txBox="1"/>
          <p:nvPr/>
        </p:nvSpPr>
        <p:spPr>
          <a:xfrm>
            <a:off x="591505" y="1094379"/>
            <a:ext cx="5509351" cy="34773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1000"/>
              </a:spcBef>
            </a:pPr>
            <a:r>
              <a:rPr lang="nl-NL" sz="1200" dirty="0">
                <a:solidFill>
                  <a:srgbClr val="000000"/>
                </a:solidFill>
                <a:latin typeface="Poppins"/>
                <a:cs typeface="Arial"/>
              </a:rPr>
              <a:t>Lees het artikel van Flair.nl en bespreek klassikaal onderstaande vragen:</a:t>
            </a:r>
          </a:p>
          <a:p>
            <a:pPr marL="171450" indent="-171450">
              <a:lnSpc>
                <a:spcPct val="150000"/>
              </a:lnSpc>
              <a:spcBef>
                <a:spcPts val="1000"/>
              </a:spcBef>
              <a:buFont typeface="Calibri"/>
              <a:buChar char="-"/>
            </a:pPr>
            <a:r>
              <a:rPr lang="nl-NL" sz="1200" dirty="0">
                <a:solidFill>
                  <a:srgbClr val="000000"/>
                </a:solidFill>
                <a:cs typeface="Arial"/>
              </a:rPr>
              <a:t>In welke gebieden moet je geld betalen om te fotograferen? Moet je over alle foto's met natuur erop geld betalen?</a:t>
            </a:r>
          </a:p>
          <a:p>
            <a:pPr marL="171450" indent="-171450">
              <a:lnSpc>
                <a:spcPct val="150000"/>
              </a:lnSpc>
              <a:spcBef>
                <a:spcPts val="1000"/>
              </a:spcBef>
              <a:buFont typeface="Calibri"/>
              <a:buChar char="-"/>
            </a:pPr>
            <a:r>
              <a:rPr lang="nl-NL" sz="1200" dirty="0">
                <a:solidFill>
                  <a:srgbClr val="000000"/>
                </a:solidFill>
                <a:cs typeface="Arial"/>
              </a:rPr>
              <a:t>Moet iedereen geld betalen om daar te fotograferen? Indien nee, wie dan wel?</a:t>
            </a:r>
          </a:p>
          <a:p>
            <a:pPr marL="171450" indent="-171450">
              <a:lnSpc>
                <a:spcPct val="150000"/>
              </a:lnSpc>
              <a:spcBef>
                <a:spcPts val="1000"/>
              </a:spcBef>
              <a:buFont typeface="Calibri"/>
              <a:buChar char="-"/>
            </a:pPr>
            <a:r>
              <a:rPr lang="nl-NL" sz="1200" dirty="0">
                <a:solidFill>
                  <a:srgbClr val="000000"/>
                </a:solidFill>
                <a:cs typeface="Arial"/>
              </a:rPr>
              <a:t>Waarom is de regel om geld te vragen voor het fotograferen in de natuur ingevoerd?</a:t>
            </a:r>
          </a:p>
          <a:p>
            <a:pPr marL="171450" indent="-171450">
              <a:lnSpc>
                <a:spcPct val="150000"/>
              </a:lnSpc>
              <a:spcBef>
                <a:spcPts val="1000"/>
              </a:spcBef>
              <a:buFont typeface="Calibri"/>
              <a:buChar char="-"/>
            </a:pPr>
            <a:r>
              <a:rPr lang="nl-NL" sz="1200" dirty="0">
                <a:solidFill>
                  <a:srgbClr val="000000"/>
                </a:solidFill>
                <a:cs typeface="Arial"/>
              </a:rPr>
              <a:t>Wat zou een betere bron zijn dan Flair.nl? </a:t>
            </a:r>
          </a:p>
          <a:p>
            <a:pPr marL="171450" indent="-171450">
              <a:lnSpc>
                <a:spcPct val="150000"/>
              </a:lnSpc>
              <a:spcBef>
                <a:spcPts val="1000"/>
              </a:spcBef>
              <a:buFont typeface="Calibri"/>
              <a:buChar char="-"/>
            </a:pPr>
            <a:endParaRPr lang="nl-NL" sz="1200" dirty="0">
              <a:solidFill>
                <a:srgbClr val="000000"/>
              </a:solidFill>
              <a:cs typeface="Arial"/>
            </a:endParaRPr>
          </a:p>
        </p:txBody>
      </p:sp>
      <p:pic>
        <p:nvPicPr>
          <p:cNvPr id="2" name="Afbeelding 1" descr="Flair 47 ligt in de schappen! Dít zijn de highlights die je niet mag missen">
            <a:extLst>
              <a:ext uri="{FF2B5EF4-FFF2-40B4-BE49-F238E27FC236}">
                <a16:creationId xmlns:a16="http://schemas.microsoft.com/office/drawing/2014/main" id="{20D4D8EC-394C-425C-D021-46C87BA885B1}"/>
              </a:ext>
            </a:extLst>
          </p:cNvPr>
          <p:cNvPicPr>
            <a:picLocks noChangeAspect="1"/>
          </p:cNvPicPr>
          <p:nvPr/>
        </p:nvPicPr>
        <p:blipFill>
          <a:blip r:embed="rId2"/>
          <a:stretch>
            <a:fillRect/>
          </a:stretch>
        </p:blipFill>
        <p:spPr>
          <a:xfrm>
            <a:off x="6637112" y="2357937"/>
            <a:ext cx="5093985" cy="3394301"/>
          </a:xfrm>
          <a:prstGeom prst="rect">
            <a:avLst/>
          </a:prstGeom>
        </p:spPr>
      </p:pic>
    </p:spTree>
    <p:extLst>
      <p:ext uri="{BB962C8B-B14F-4D97-AF65-F5344CB8AC3E}">
        <p14:creationId xmlns:p14="http://schemas.microsoft.com/office/powerpoint/2010/main" val="4084771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1">
            <a:extLst>
              <a:ext uri="{FF2B5EF4-FFF2-40B4-BE49-F238E27FC236}">
                <a16:creationId xmlns:a16="http://schemas.microsoft.com/office/drawing/2014/main" id="{D8EDC1B0-94CB-04BA-7976-F0440E22E549}"/>
              </a:ext>
            </a:extLst>
          </p:cNvPr>
          <p:cNvSpPr txBox="1">
            <a:spLocks/>
          </p:cNvSpPr>
          <p:nvPr/>
        </p:nvSpPr>
        <p:spPr>
          <a:xfrm>
            <a:off x="592092" y="169843"/>
            <a:ext cx="10491704" cy="1376251"/>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chemeClr val="accent1"/>
                </a:solidFill>
                <a:ea typeface="+mj-lt"/>
                <a:cs typeface="+mj-lt"/>
              </a:rPr>
              <a:t>Bronnen vergelijken</a:t>
            </a:r>
            <a:endParaRPr lang="nl-NL" sz="3000" b="0" dirty="0">
              <a:solidFill>
                <a:schemeClr val="accent1"/>
              </a:solidFill>
              <a:cs typeface="Poppins"/>
            </a:endParaRPr>
          </a:p>
        </p:txBody>
      </p:sp>
      <p:sp>
        <p:nvSpPr>
          <p:cNvPr id="11" name="Tekstvak 10">
            <a:extLst>
              <a:ext uri="{FF2B5EF4-FFF2-40B4-BE49-F238E27FC236}">
                <a16:creationId xmlns:a16="http://schemas.microsoft.com/office/drawing/2014/main" id="{C137E973-ADFD-41E9-C1B6-6DB82D3603A3}"/>
              </a:ext>
            </a:extLst>
          </p:cNvPr>
          <p:cNvSpPr txBox="1"/>
          <p:nvPr/>
        </p:nvSpPr>
        <p:spPr>
          <a:xfrm>
            <a:off x="591505" y="1094379"/>
            <a:ext cx="5509351" cy="40518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1000"/>
              </a:spcBef>
            </a:pPr>
            <a:r>
              <a:rPr lang="nl-NL" sz="1200" b="1" i="1" dirty="0">
                <a:solidFill>
                  <a:srgbClr val="000000"/>
                </a:solidFill>
                <a:ea typeface="+mn-lt"/>
                <a:cs typeface="+mn-lt"/>
              </a:rPr>
              <a:t>Foto’s maken in de natuur gaat geld kosten: ‘Nu moet je dus extra nadenken over stoppen voor een gave foto.’</a:t>
            </a:r>
            <a:endParaRPr lang="nl-NL" dirty="0"/>
          </a:p>
          <a:p>
            <a:pPr>
              <a:lnSpc>
                <a:spcPct val="150000"/>
              </a:lnSpc>
              <a:spcBef>
                <a:spcPts val="1000"/>
              </a:spcBef>
            </a:pPr>
            <a:r>
              <a:rPr lang="nl-NL" sz="1200" dirty="0">
                <a:solidFill>
                  <a:srgbClr val="030202"/>
                </a:solidFill>
                <a:cs typeface="Poppins"/>
              </a:rPr>
              <a:t>Zo luidt de titel van een nieuwsbericht van het AD. Dat trekt natuurlijk de aandacht, want wie schiet er niet geregeld een mooi plaatje in de natuur?</a:t>
            </a:r>
            <a:endParaRPr lang="nl-NL" sz="1200" dirty="0">
              <a:cs typeface="Poppins"/>
            </a:endParaRPr>
          </a:p>
          <a:p>
            <a:pPr>
              <a:lnSpc>
                <a:spcPct val="150000"/>
              </a:lnSpc>
              <a:spcBef>
                <a:spcPts val="1000"/>
              </a:spcBef>
            </a:pPr>
            <a:r>
              <a:rPr lang="nl-NL" sz="1200" dirty="0">
                <a:solidFill>
                  <a:srgbClr val="030202"/>
                </a:solidFill>
                <a:cs typeface="Poppins"/>
              </a:rPr>
              <a:t>Als je verder onderzoek doet, lees je dat dit niet voor ieder individu geld gaat kosten. Alleen de professionele fotograaf zal in de toekomst moeten gaan betalen als het binnen een gebied onder beheer van Natuurmonumenten valt.</a:t>
            </a:r>
            <a:endParaRPr lang="nl-NL" sz="1200" dirty="0">
              <a:cs typeface="Poppins"/>
            </a:endParaRPr>
          </a:p>
          <a:p>
            <a:pPr>
              <a:lnSpc>
                <a:spcPct val="150000"/>
              </a:lnSpc>
              <a:spcBef>
                <a:spcPts val="1000"/>
              </a:spcBef>
            </a:pPr>
            <a:r>
              <a:rPr lang="nl-NL" sz="1200" dirty="0">
                <a:solidFill>
                  <a:srgbClr val="030202"/>
                </a:solidFill>
                <a:cs typeface="Poppins"/>
              </a:rPr>
              <a:t>De kop van het artikel van het Algemeen Dagblad (AD) leek iets anders te suggereren… </a:t>
            </a:r>
            <a:br>
              <a:rPr lang="nl-NL" sz="1200" dirty="0">
                <a:solidFill>
                  <a:srgbClr val="030202"/>
                </a:solidFill>
                <a:cs typeface="Poppins"/>
              </a:rPr>
            </a:br>
            <a:br>
              <a:rPr lang="nl-NL" sz="1200" dirty="0">
                <a:solidFill>
                  <a:srgbClr val="030202"/>
                </a:solidFill>
                <a:cs typeface="Poppins"/>
              </a:rPr>
            </a:br>
            <a:r>
              <a:rPr lang="nl-NL" sz="1200" dirty="0">
                <a:solidFill>
                  <a:srgbClr val="030202"/>
                </a:solidFill>
                <a:cs typeface="Poppins"/>
              </a:rPr>
              <a:t>Waarom denk jij dat het AD voor deze titel heeft gekozen?</a:t>
            </a:r>
          </a:p>
        </p:txBody>
      </p:sp>
      <p:pic>
        <p:nvPicPr>
          <p:cNvPr id="2" name="Afbeelding 1" descr="Vergleichen Vergleich Maßstab - Kostenloses Bild auf Pixabay">
            <a:extLst>
              <a:ext uri="{FF2B5EF4-FFF2-40B4-BE49-F238E27FC236}">
                <a16:creationId xmlns:a16="http://schemas.microsoft.com/office/drawing/2014/main" id="{2515422A-4C32-404B-D13A-C8262662F01C}"/>
              </a:ext>
            </a:extLst>
          </p:cNvPr>
          <p:cNvPicPr>
            <a:picLocks noChangeAspect="1"/>
          </p:cNvPicPr>
          <p:nvPr/>
        </p:nvPicPr>
        <p:blipFill>
          <a:blip r:embed="rId2"/>
          <a:stretch>
            <a:fillRect/>
          </a:stretch>
        </p:blipFill>
        <p:spPr>
          <a:xfrm>
            <a:off x="6557394" y="2449912"/>
            <a:ext cx="5096312" cy="3174577"/>
          </a:xfrm>
          <a:prstGeom prst="rect">
            <a:avLst/>
          </a:prstGeom>
        </p:spPr>
      </p:pic>
    </p:spTree>
    <p:extLst>
      <p:ext uri="{BB962C8B-B14F-4D97-AF65-F5344CB8AC3E}">
        <p14:creationId xmlns:p14="http://schemas.microsoft.com/office/powerpoint/2010/main" val="2713666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F11A7-9F5C-7F41-8BC4-C417465F2241}"/>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C2174881-6FE4-6300-59EE-2D2E75A459DF}"/>
              </a:ext>
            </a:extLst>
          </p:cNvPr>
          <p:cNvSpPr txBox="1">
            <a:spLocks/>
          </p:cNvSpPr>
          <p:nvPr/>
        </p:nvSpPr>
        <p:spPr>
          <a:xfrm>
            <a:off x="335550" y="169843"/>
            <a:ext cx="7710319"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err="1">
                <a:cs typeface="Poppins"/>
              </a:rPr>
              <a:t>Clickbait</a:t>
            </a:r>
            <a:endParaRPr lang="nl-NL" dirty="0"/>
          </a:p>
        </p:txBody>
      </p:sp>
      <p:sp>
        <p:nvSpPr>
          <p:cNvPr id="11" name="Tekstvak 10">
            <a:extLst>
              <a:ext uri="{FF2B5EF4-FFF2-40B4-BE49-F238E27FC236}">
                <a16:creationId xmlns:a16="http://schemas.microsoft.com/office/drawing/2014/main" id="{D9596937-84A2-AFDA-AF3B-B745B7A614A5}"/>
              </a:ext>
            </a:extLst>
          </p:cNvPr>
          <p:cNvSpPr txBox="1"/>
          <p:nvPr/>
        </p:nvSpPr>
        <p:spPr>
          <a:xfrm>
            <a:off x="335550" y="1119513"/>
            <a:ext cx="4556962" cy="24929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chemeClr val="bg2">
                    <a:lumMod val="10000"/>
                  </a:schemeClr>
                </a:solidFill>
                <a:latin typeface="Poppins"/>
                <a:cs typeface="Poppins"/>
              </a:rPr>
              <a:t>In de titel van het AD “</a:t>
            </a:r>
            <a:r>
              <a:rPr lang="nl-NL" sz="1300" dirty="0">
                <a:solidFill>
                  <a:srgbClr val="000000"/>
                </a:solidFill>
                <a:latin typeface="Poppins"/>
                <a:ea typeface="+mn-lt"/>
                <a:cs typeface="+mn-lt"/>
              </a:rPr>
              <a:t>Foto’s maken in de natuur gaat geld kosten: ‘Nu moet je dus extra nadenken over stoppen voor een gave foto’”  kom je '</a:t>
            </a:r>
            <a:r>
              <a:rPr lang="nl-NL" sz="1300" dirty="0" err="1">
                <a:solidFill>
                  <a:srgbClr val="000000"/>
                </a:solidFill>
                <a:latin typeface="Poppins"/>
                <a:ea typeface="+mn-lt"/>
                <a:cs typeface="+mn-lt"/>
              </a:rPr>
              <a:t>clickbait</a:t>
            </a:r>
            <a:r>
              <a:rPr lang="nl-NL" sz="1300" dirty="0">
                <a:solidFill>
                  <a:srgbClr val="000000"/>
                </a:solidFill>
                <a:latin typeface="Poppins"/>
                <a:ea typeface="+mn-lt"/>
                <a:cs typeface="+mn-lt"/>
              </a:rPr>
              <a:t>' tegen.</a:t>
            </a:r>
          </a:p>
          <a:p>
            <a:endParaRPr lang="nl-NL" sz="1300" dirty="0">
              <a:solidFill>
                <a:srgbClr val="000000"/>
              </a:solidFill>
              <a:latin typeface="Poppins"/>
              <a:cs typeface="Poppins"/>
            </a:endParaRPr>
          </a:p>
          <a:p>
            <a:r>
              <a:rPr lang="nl-NL" sz="1300" dirty="0">
                <a:solidFill>
                  <a:srgbClr val="000000"/>
                </a:solidFill>
                <a:latin typeface="Poppins"/>
                <a:cs typeface="Poppins"/>
              </a:rPr>
              <a:t>Als je 'click-</a:t>
            </a:r>
            <a:r>
              <a:rPr lang="nl-NL" sz="1300" dirty="0" err="1">
                <a:solidFill>
                  <a:srgbClr val="000000"/>
                </a:solidFill>
                <a:latin typeface="Poppins"/>
                <a:cs typeface="Poppins"/>
              </a:rPr>
              <a:t>bait</a:t>
            </a:r>
            <a:r>
              <a:rPr lang="nl-NL" sz="1300" dirty="0">
                <a:solidFill>
                  <a:srgbClr val="000000"/>
                </a:solidFill>
                <a:latin typeface="Poppins"/>
                <a:cs typeface="Poppins"/>
              </a:rPr>
              <a:t>' letterlijk vertaalt staat er ''klik-aas'. </a:t>
            </a:r>
            <a:br>
              <a:rPr lang="nl-NL" sz="1300" dirty="0">
                <a:solidFill>
                  <a:srgbClr val="000000"/>
                </a:solidFill>
                <a:latin typeface="Poppins"/>
                <a:cs typeface="Poppins"/>
              </a:rPr>
            </a:br>
            <a:r>
              <a:rPr lang="nl-NL" sz="1300" dirty="0" err="1">
                <a:solidFill>
                  <a:srgbClr val="000000"/>
                </a:solidFill>
                <a:latin typeface="Poppins"/>
                <a:cs typeface="Poppins"/>
              </a:rPr>
              <a:t>Clickbait</a:t>
            </a:r>
            <a:r>
              <a:rPr lang="nl-NL" sz="1300" dirty="0">
                <a:solidFill>
                  <a:srgbClr val="000000"/>
                </a:solidFill>
                <a:latin typeface="Poppins"/>
                <a:cs typeface="Poppins"/>
              </a:rPr>
              <a:t> is bedoeld om mensen nieuwsgierig te maken en te zorgen dat mensen op de titel klikken om meer te lezen of te zien.</a:t>
            </a:r>
          </a:p>
          <a:p>
            <a:endParaRPr lang="nl-NL" sz="1300" dirty="0">
              <a:solidFill>
                <a:srgbClr val="000000"/>
              </a:solidFill>
              <a:latin typeface="Poppins"/>
              <a:cs typeface="Poppins"/>
            </a:endParaRPr>
          </a:p>
          <a:p>
            <a:r>
              <a:rPr lang="nl-NL" sz="1300" b="1" dirty="0">
                <a:solidFill>
                  <a:srgbClr val="000000"/>
                </a:solidFill>
                <a:latin typeface="Poppins"/>
                <a:cs typeface="Poppins"/>
              </a:rPr>
              <a:t>Vraag:</a:t>
            </a:r>
          </a:p>
          <a:p>
            <a:r>
              <a:rPr lang="nl-NL" sz="1300" dirty="0">
                <a:solidFill>
                  <a:srgbClr val="000000"/>
                </a:solidFill>
                <a:latin typeface="Poppins"/>
                <a:cs typeface="Poppins"/>
              </a:rPr>
              <a:t>In welke media heb jij </a:t>
            </a:r>
            <a:r>
              <a:rPr lang="nl-NL" sz="1300" dirty="0" err="1">
                <a:solidFill>
                  <a:srgbClr val="000000"/>
                </a:solidFill>
                <a:latin typeface="Poppins"/>
                <a:cs typeface="Poppins"/>
              </a:rPr>
              <a:t>clickbait</a:t>
            </a:r>
            <a:r>
              <a:rPr lang="nl-NL" sz="1300" dirty="0">
                <a:solidFill>
                  <a:srgbClr val="000000"/>
                </a:solidFill>
                <a:latin typeface="Poppins"/>
                <a:cs typeface="Poppins"/>
              </a:rPr>
              <a:t> voorbij zien komen?</a:t>
            </a:r>
          </a:p>
        </p:txBody>
      </p:sp>
      <p:pic>
        <p:nvPicPr>
          <p:cNvPr id="5" name="Tijdelijke aanduiding voor afbeelding 4" descr="Afbeelding met tekst, verbruiksartikelen voor kantoor, gadget, Tablet&#10;&#10;Automatisch gegenereerde beschrijving">
            <a:extLst>
              <a:ext uri="{FF2B5EF4-FFF2-40B4-BE49-F238E27FC236}">
                <a16:creationId xmlns:a16="http://schemas.microsoft.com/office/drawing/2014/main" id="{A2C9348C-5C00-0B2E-45C9-00F98D587EE4}"/>
              </a:ext>
            </a:extLst>
          </p:cNvPr>
          <p:cNvPicPr>
            <a:picLocks noGrp="1" noChangeAspect="1"/>
          </p:cNvPicPr>
          <p:nvPr>
            <p:ph type="pic" sz="quarter" idx="12"/>
          </p:nvPr>
        </p:nvPicPr>
        <p:blipFill>
          <a:blip r:embed="rId2"/>
          <a:srcRect l="1477" r="1477"/>
          <a:stretch/>
        </p:blipFill>
        <p:spPr/>
      </p:pic>
    </p:spTree>
    <p:extLst>
      <p:ext uri="{BB962C8B-B14F-4D97-AF65-F5344CB8AC3E}">
        <p14:creationId xmlns:p14="http://schemas.microsoft.com/office/powerpoint/2010/main" val="3412176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4D5E7C-273E-64EC-19FA-D85B70ADFC81}"/>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ECD52EBA-CB7B-1A3F-631A-32D6A10F3B40}"/>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cs typeface="Poppins"/>
              </a:rPr>
              <a:t>Hoe maak je </a:t>
            </a:r>
            <a:r>
              <a:rPr lang="nl-NL" err="1">
                <a:cs typeface="Poppins"/>
              </a:rPr>
              <a:t>clickbait</a:t>
            </a:r>
            <a:r>
              <a:rPr lang="nl-NL">
                <a:cs typeface="Poppins"/>
              </a:rPr>
              <a:t>?</a:t>
            </a:r>
            <a:endParaRPr lang="nl-NL"/>
          </a:p>
        </p:txBody>
      </p:sp>
      <p:sp>
        <p:nvSpPr>
          <p:cNvPr id="9" name="Tekstvak 8">
            <a:extLst>
              <a:ext uri="{FF2B5EF4-FFF2-40B4-BE49-F238E27FC236}">
                <a16:creationId xmlns:a16="http://schemas.microsoft.com/office/drawing/2014/main" id="{45AD2D57-83C4-EB37-5DF5-3AEEFF966155}"/>
              </a:ext>
            </a:extLst>
          </p:cNvPr>
          <p:cNvSpPr txBox="1"/>
          <p:nvPr/>
        </p:nvSpPr>
        <p:spPr>
          <a:xfrm>
            <a:off x="190500" y="942974"/>
            <a:ext cx="4669545" cy="44935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chemeClr val="bg2">
                    <a:lumMod val="10000"/>
                  </a:schemeClr>
                </a:solidFill>
                <a:cs typeface="Poppins"/>
              </a:rPr>
              <a:t>Hoe maak je </a:t>
            </a:r>
            <a:r>
              <a:rPr lang="nl-NL" sz="1300" dirty="0" err="1">
                <a:solidFill>
                  <a:schemeClr val="bg2">
                    <a:lumMod val="10000"/>
                  </a:schemeClr>
                </a:solidFill>
                <a:cs typeface="Poppins"/>
              </a:rPr>
              <a:t>clickbait</a:t>
            </a:r>
            <a:r>
              <a:rPr lang="nl-NL" sz="1300" dirty="0">
                <a:solidFill>
                  <a:schemeClr val="bg2">
                    <a:lumMod val="10000"/>
                  </a:schemeClr>
                </a:solidFill>
                <a:cs typeface="Poppins"/>
              </a:rPr>
              <a:t>? Wat werkt?</a:t>
            </a:r>
          </a:p>
          <a:p>
            <a:endParaRPr lang="nl-NL" sz="1300" dirty="0">
              <a:solidFill>
                <a:schemeClr val="bg2">
                  <a:lumMod val="10000"/>
                </a:schemeClr>
              </a:solidFill>
              <a:cs typeface="Poppins"/>
            </a:endParaRPr>
          </a:p>
          <a:p>
            <a:r>
              <a:rPr lang="nl-NL" sz="1300" dirty="0">
                <a:solidFill>
                  <a:schemeClr val="bg2">
                    <a:lumMod val="10000"/>
                  </a:schemeClr>
                </a:solidFill>
                <a:cs typeface="Poppins"/>
              </a:rPr>
              <a:t>Er zijn een paar regels waar je altijd op kunt letten om te beoordelen of iets </a:t>
            </a:r>
            <a:r>
              <a:rPr lang="nl-NL" sz="1300" dirty="0" err="1">
                <a:solidFill>
                  <a:schemeClr val="bg2">
                    <a:lumMod val="10000"/>
                  </a:schemeClr>
                </a:solidFill>
                <a:cs typeface="Poppins"/>
              </a:rPr>
              <a:t>clickbait</a:t>
            </a:r>
            <a:r>
              <a:rPr lang="nl-NL" sz="1300" dirty="0">
                <a:solidFill>
                  <a:schemeClr val="bg2">
                    <a:lumMod val="10000"/>
                  </a:schemeClr>
                </a:solidFill>
                <a:cs typeface="Poppins"/>
              </a:rPr>
              <a:t> is of niet:</a:t>
            </a:r>
          </a:p>
          <a:p>
            <a:endParaRPr lang="nl-NL" sz="1300" dirty="0">
              <a:solidFill>
                <a:schemeClr val="bg2">
                  <a:lumMod val="10000"/>
                </a:schemeClr>
              </a:solidFill>
              <a:cs typeface="Poppins"/>
            </a:endParaRPr>
          </a:p>
          <a:p>
            <a:pPr marL="342900" indent="-342900">
              <a:buAutoNum type="arabicPeriod"/>
            </a:pPr>
            <a:r>
              <a:rPr lang="nl-NL" sz="1300" dirty="0">
                <a:solidFill>
                  <a:schemeClr val="bg2">
                    <a:lumMod val="10000"/>
                  </a:schemeClr>
                </a:solidFill>
                <a:cs typeface="Poppins"/>
              </a:rPr>
              <a:t>Speelt in op de emoties; </a:t>
            </a:r>
            <a:r>
              <a:rPr lang="nl-NL" sz="1300" dirty="0">
                <a:solidFill>
                  <a:schemeClr val="bg2">
                    <a:lumMod val="10000"/>
                  </a:schemeClr>
                </a:solidFill>
                <a:ea typeface="+mn-lt"/>
                <a:cs typeface="+mn-lt"/>
              </a:rPr>
              <a:t>De volgende zes emoties zijn het sterkst om de aandacht te trekken: blijdschap, verrassing, verdriet, walging, angst, woede.</a:t>
            </a:r>
          </a:p>
          <a:p>
            <a:pPr marL="342900" indent="-342900">
              <a:buAutoNum type="arabicPeriod"/>
            </a:pPr>
            <a:endParaRPr lang="nl-NL" sz="1300" dirty="0">
              <a:solidFill>
                <a:schemeClr val="bg2">
                  <a:lumMod val="10000"/>
                </a:schemeClr>
              </a:solidFill>
              <a:cs typeface="Poppins"/>
            </a:endParaRPr>
          </a:p>
          <a:p>
            <a:pPr marL="342900" indent="-342900">
              <a:buAutoNum type="arabicPeriod"/>
            </a:pPr>
            <a:r>
              <a:rPr lang="nl-NL" sz="1300" dirty="0">
                <a:solidFill>
                  <a:schemeClr val="bg2">
                    <a:lumMod val="10000"/>
                  </a:schemeClr>
                </a:solidFill>
                <a:cs typeface="Poppins"/>
              </a:rPr>
              <a:t>Maakt de lezer nieuwsgierig.</a:t>
            </a:r>
          </a:p>
          <a:p>
            <a:pPr marL="342900" indent="-342900">
              <a:buAutoNum type="arabicPeriod"/>
            </a:pPr>
            <a:endParaRPr lang="nl-NL" sz="1300" dirty="0">
              <a:solidFill>
                <a:schemeClr val="bg2">
                  <a:lumMod val="10000"/>
                </a:schemeClr>
              </a:solidFill>
              <a:cs typeface="Poppins"/>
            </a:endParaRPr>
          </a:p>
          <a:p>
            <a:pPr marL="342900" indent="-342900">
              <a:buAutoNum type="arabicPeriod"/>
            </a:pPr>
            <a:r>
              <a:rPr lang="nl-NL" sz="1300" dirty="0">
                <a:solidFill>
                  <a:schemeClr val="bg2">
                    <a:lumMod val="10000"/>
                  </a:schemeClr>
                </a:solidFill>
                <a:cs typeface="Poppins"/>
              </a:rPr>
              <a:t>Heeft een informatiekloof; In de titel mist net dát stukje informatie waardoor iemand niet weet waar het over gaat... Je moet het dan wel aanklikken om verdere informatie te verzamelen.</a:t>
            </a:r>
          </a:p>
          <a:p>
            <a:pPr marL="342900" indent="-342900">
              <a:buAutoNum type="arabicPeriod"/>
            </a:pPr>
            <a:endParaRPr lang="nl-NL" sz="1300" dirty="0">
              <a:solidFill>
                <a:schemeClr val="bg2">
                  <a:lumMod val="10000"/>
                </a:schemeClr>
              </a:solidFill>
              <a:cs typeface="Poppins"/>
            </a:endParaRPr>
          </a:p>
          <a:p>
            <a:pPr marL="342900" indent="-342900">
              <a:buAutoNum type="arabicPeriod"/>
            </a:pPr>
            <a:r>
              <a:rPr lang="nl-NL" sz="1300" dirty="0">
                <a:solidFill>
                  <a:schemeClr val="bg2">
                    <a:lumMod val="10000"/>
                  </a:schemeClr>
                </a:solidFill>
                <a:cs typeface="Poppins"/>
              </a:rPr>
              <a:t>Zorgt voor de juiste (spannende) woorden. In de titel staan woorden die de aandacht trekken.</a:t>
            </a:r>
          </a:p>
          <a:p>
            <a:pPr marL="342900" indent="-342900">
              <a:buAutoNum type="arabicPeriod"/>
            </a:pPr>
            <a:endParaRPr lang="nl-NL" sz="1300" dirty="0">
              <a:solidFill>
                <a:schemeClr val="bg2">
                  <a:lumMod val="10000"/>
                </a:schemeClr>
              </a:solidFill>
              <a:cs typeface="Poppins"/>
            </a:endParaRPr>
          </a:p>
          <a:p>
            <a:pPr marL="342900" indent="-342900">
              <a:buAutoNum type="arabicPeriod"/>
            </a:pPr>
            <a:r>
              <a:rPr lang="nl-NL" sz="1300" dirty="0">
                <a:solidFill>
                  <a:schemeClr val="bg2">
                    <a:lumMod val="10000"/>
                  </a:schemeClr>
                </a:solidFill>
                <a:cs typeface="Poppins"/>
              </a:rPr>
              <a:t>Gebruikt beelden; Bij veel titels staat er ook een plaatje bij die jouw aandacht nog meer trekt. </a:t>
            </a:r>
          </a:p>
        </p:txBody>
      </p:sp>
      <p:pic>
        <p:nvPicPr>
          <p:cNvPr id="10" name="Tijdelijke aanduiding voor afbeelding 9" descr="Afbeelding met tekst, Menselijk gezicht, Fastfood, jongen&#10;&#10;Automatisch gegenereerde beschrijving">
            <a:extLst>
              <a:ext uri="{FF2B5EF4-FFF2-40B4-BE49-F238E27FC236}">
                <a16:creationId xmlns:a16="http://schemas.microsoft.com/office/drawing/2014/main" id="{09B631E1-136B-E4FA-732F-2ACB36B4ABB5}"/>
              </a:ext>
            </a:extLst>
          </p:cNvPr>
          <p:cNvPicPr>
            <a:picLocks noGrp="1" noChangeAspect="1"/>
          </p:cNvPicPr>
          <p:nvPr>
            <p:ph type="pic" sz="quarter" idx="12"/>
          </p:nvPr>
        </p:nvPicPr>
        <p:blipFill>
          <a:blip r:embed="rId2"/>
          <a:srcRect t="17284" b="17284"/>
          <a:stretch/>
        </p:blipFill>
        <p:spPr/>
      </p:pic>
    </p:spTree>
    <p:extLst>
      <p:ext uri="{BB962C8B-B14F-4D97-AF65-F5344CB8AC3E}">
        <p14:creationId xmlns:p14="http://schemas.microsoft.com/office/powerpoint/2010/main" val="766759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7899043" cy="686191"/>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Oefening: De juiste woorden gebruiken</a:t>
            </a:r>
          </a:p>
        </p:txBody>
      </p:sp>
      <p:sp>
        <p:nvSpPr>
          <p:cNvPr id="9" name="Tekstvak 8">
            <a:extLst>
              <a:ext uri="{FF2B5EF4-FFF2-40B4-BE49-F238E27FC236}">
                <a16:creationId xmlns:a16="http://schemas.microsoft.com/office/drawing/2014/main" id="{430343FD-4277-59A6-7015-A1139B8C37B0}"/>
              </a:ext>
            </a:extLst>
          </p:cNvPr>
          <p:cNvSpPr txBox="1"/>
          <p:nvPr/>
        </p:nvSpPr>
        <p:spPr>
          <a:xfrm>
            <a:off x="190500" y="942974"/>
            <a:ext cx="4809517" cy="46628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chemeClr val="bg2">
                    <a:lumMod val="10000"/>
                  </a:schemeClr>
                </a:solidFill>
                <a:cs typeface="Poppins"/>
              </a:rPr>
              <a:t>Op de vorige pagina hebben jullie kunnen lezen dat de juiste woorden in een titel heel belangrijk zijn. Woorden die sterke emoties oproepen, nieuwsgierig maken of uitdagen.</a:t>
            </a:r>
          </a:p>
          <a:p>
            <a:endParaRPr lang="nl-NL" sz="1300" dirty="0">
              <a:solidFill>
                <a:schemeClr val="bg2">
                  <a:lumMod val="10000"/>
                </a:schemeClr>
              </a:solidFill>
              <a:cs typeface="Poppins"/>
            </a:endParaRPr>
          </a:p>
          <a:p>
            <a:r>
              <a:rPr lang="nl-NL" sz="1300" dirty="0">
                <a:solidFill>
                  <a:schemeClr val="bg2">
                    <a:lumMod val="10000"/>
                  </a:schemeClr>
                </a:solidFill>
                <a:cs typeface="Poppins"/>
              </a:rPr>
              <a:t>Om </a:t>
            </a:r>
            <a:r>
              <a:rPr lang="nl-NL" sz="1300" dirty="0" err="1">
                <a:solidFill>
                  <a:schemeClr val="bg2">
                    <a:lumMod val="10000"/>
                  </a:schemeClr>
                </a:solidFill>
                <a:cs typeface="Poppins"/>
              </a:rPr>
              <a:t>clickbait</a:t>
            </a:r>
            <a:r>
              <a:rPr lang="nl-NL" sz="1300" dirty="0">
                <a:solidFill>
                  <a:schemeClr val="bg2">
                    <a:lumMod val="10000"/>
                  </a:schemeClr>
                </a:solidFill>
                <a:cs typeface="Poppins"/>
              </a:rPr>
              <a:t> te maken moet je dus saaie woorden vermijden. Als oefening gaan jullie saaie woorden vervangen door spannende woorden.</a:t>
            </a:r>
          </a:p>
          <a:p>
            <a:endParaRPr lang="nl-NL" sz="1300" dirty="0">
              <a:solidFill>
                <a:schemeClr val="bg2">
                  <a:lumMod val="10000"/>
                </a:schemeClr>
              </a:solidFill>
              <a:cs typeface="Poppins"/>
            </a:endParaRPr>
          </a:p>
          <a:p>
            <a:r>
              <a:rPr lang="nl-NL" sz="1300" dirty="0">
                <a:solidFill>
                  <a:schemeClr val="bg2">
                    <a:lumMod val="10000"/>
                  </a:schemeClr>
                </a:solidFill>
                <a:cs typeface="Poppins"/>
              </a:rPr>
              <a:t>Bedenk in tweetallen in ieder geval 2 andere woorden voor de volgende woorden, waardoor je meer aandacht trekt:</a:t>
            </a:r>
            <a:br>
              <a:rPr lang="nl-NL" sz="1300" dirty="0">
                <a:solidFill>
                  <a:schemeClr val="bg2">
                    <a:lumMod val="10000"/>
                  </a:schemeClr>
                </a:solidFill>
                <a:cs typeface="Poppins"/>
              </a:rPr>
            </a:br>
            <a:endParaRPr lang="nl-NL" sz="1300" dirty="0">
              <a:solidFill>
                <a:schemeClr val="bg2">
                  <a:lumMod val="10000"/>
                </a:schemeClr>
              </a:solidFill>
              <a:cs typeface="Poppins"/>
            </a:endParaRPr>
          </a:p>
          <a:p>
            <a:pPr marL="285750" indent="-285750">
              <a:buFont typeface="Calibri"/>
              <a:buChar char="-"/>
            </a:pPr>
            <a:r>
              <a:rPr lang="nl-NL" sz="1300" dirty="0">
                <a:solidFill>
                  <a:schemeClr val="bg2">
                    <a:lumMod val="10000"/>
                  </a:schemeClr>
                </a:solidFill>
                <a:cs typeface="Poppins"/>
              </a:rPr>
              <a:t>leuk</a:t>
            </a:r>
          </a:p>
          <a:p>
            <a:pPr marL="285750" indent="-285750">
              <a:buFont typeface="Calibri"/>
              <a:buChar char="-"/>
            </a:pPr>
            <a:r>
              <a:rPr lang="nl-NL" sz="1300" dirty="0">
                <a:solidFill>
                  <a:schemeClr val="bg2">
                    <a:lumMod val="10000"/>
                  </a:schemeClr>
                </a:solidFill>
                <a:cs typeface="Poppins"/>
              </a:rPr>
              <a:t>nieuw</a:t>
            </a:r>
          </a:p>
          <a:p>
            <a:pPr marL="285750" indent="-285750">
              <a:buFont typeface="Calibri"/>
              <a:buChar char="-"/>
            </a:pPr>
            <a:r>
              <a:rPr lang="nl-NL" sz="1300" dirty="0">
                <a:solidFill>
                  <a:schemeClr val="bg2">
                    <a:lumMod val="10000"/>
                  </a:schemeClr>
                </a:solidFill>
                <a:cs typeface="Poppins"/>
              </a:rPr>
              <a:t>vriend</a:t>
            </a:r>
          </a:p>
          <a:p>
            <a:pPr marL="285750" indent="-285750">
              <a:buFont typeface="Calibri"/>
              <a:buChar char="-"/>
            </a:pPr>
            <a:endParaRPr lang="nl-NL" sz="1300" dirty="0">
              <a:solidFill>
                <a:schemeClr val="bg2">
                  <a:lumMod val="10000"/>
                </a:schemeClr>
              </a:solidFill>
              <a:cs typeface="Poppins"/>
            </a:endParaRPr>
          </a:p>
          <a:p>
            <a:r>
              <a:rPr lang="nl-NL" sz="1200" dirty="0">
                <a:solidFill>
                  <a:schemeClr val="bg2">
                    <a:lumMod val="10000"/>
                  </a:schemeClr>
                </a:solidFill>
                <a:ea typeface="+mn-lt"/>
                <a:cs typeface="+mn-lt"/>
              </a:rPr>
              <a:t>Vind je dit lastig? Gebruik dan </a:t>
            </a:r>
            <a:r>
              <a:rPr lang="nl-NL" sz="1200" dirty="0">
                <a:solidFill>
                  <a:schemeClr val="bg1"/>
                </a:solidFill>
                <a:ea typeface="+mn-lt"/>
                <a:cs typeface="+mn-lt"/>
                <a:hlinkClick r:id="rId2">
                  <a:extLst>
                    <a:ext uri="{A12FA001-AC4F-418D-AE19-62706E023703}">
                      <ahyp:hlinkClr xmlns:ahyp="http://schemas.microsoft.com/office/drawing/2018/hyperlinkcolor" val="tx"/>
                    </a:ext>
                  </a:extLst>
                </a:hlinkClick>
              </a:rPr>
              <a:t>synoniemen.net</a:t>
            </a:r>
            <a:r>
              <a:rPr lang="nl-NL" sz="1200" dirty="0">
                <a:solidFill>
                  <a:schemeClr val="bg1"/>
                </a:solidFill>
                <a:ea typeface="+mn-lt"/>
                <a:cs typeface="+mn-lt"/>
              </a:rPr>
              <a:t> </a:t>
            </a:r>
            <a:r>
              <a:rPr lang="nl-NL" sz="1200" dirty="0">
                <a:solidFill>
                  <a:schemeClr val="bg2">
                    <a:lumMod val="10000"/>
                  </a:schemeClr>
                </a:solidFill>
                <a:ea typeface="+mn-lt"/>
                <a:cs typeface="+mn-lt"/>
              </a:rPr>
              <a:t>om spannende woorden te vinden</a:t>
            </a:r>
            <a:endParaRPr lang="nl-NL" sz="1200" dirty="0">
              <a:solidFill>
                <a:schemeClr val="bg2">
                  <a:lumMod val="10000"/>
                </a:schemeClr>
              </a:solidFill>
              <a:cs typeface="Poppins"/>
            </a:endParaRPr>
          </a:p>
          <a:p>
            <a:pPr marL="285750" indent="-285750">
              <a:buFont typeface="Calibri"/>
              <a:buChar char="-"/>
            </a:pPr>
            <a:endParaRPr lang="nl-NL" sz="1300" dirty="0">
              <a:solidFill>
                <a:schemeClr val="bg2">
                  <a:lumMod val="10000"/>
                </a:schemeClr>
              </a:solidFill>
              <a:cs typeface="Poppins"/>
            </a:endParaRPr>
          </a:p>
          <a:p>
            <a:pPr marL="285750" indent="-285750">
              <a:buFont typeface="Calibri"/>
              <a:buChar char="-"/>
            </a:pPr>
            <a:endParaRPr lang="nl-NL" sz="1300" b="1" dirty="0">
              <a:solidFill>
                <a:schemeClr val="bg2">
                  <a:lumMod val="10000"/>
                </a:schemeClr>
              </a:solidFill>
              <a:cs typeface="Poppins"/>
            </a:endParaRPr>
          </a:p>
          <a:p>
            <a:r>
              <a:rPr lang="nl-NL" sz="1300" b="1" dirty="0">
                <a:solidFill>
                  <a:schemeClr val="bg2">
                    <a:lumMod val="10000"/>
                  </a:schemeClr>
                </a:solidFill>
                <a:cs typeface="Poppins"/>
              </a:rPr>
              <a:t>Bespreek klassikaal:</a:t>
            </a:r>
            <a:br>
              <a:rPr lang="nl-NL" sz="1300" b="1" dirty="0">
                <a:solidFill>
                  <a:schemeClr val="bg2">
                    <a:lumMod val="10000"/>
                  </a:schemeClr>
                </a:solidFill>
                <a:cs typeface="Poppins"/>
              </a:rPr>
            </a:br>
            <a:r>
              <a:rPr lang="nl-NL" sz="1300" b="1" dirty="0">
                <a:solidFill>
                  <a:schemeClr val="bg2">
                    <a:lumMod val="10000"/>
                  </a:schemeClr>
                </a:solidFill>
                <a:cs typeface="Poppins"/>
              </a:rPr>
              <a:t>Wie heeft de meest spannende woorden gevonden?</a:t>
            </a:r>
          </a:p>
        </p:txBody>
      </p:sp>
      <p:pic>
        <p:nvPicPr>
          <p:cNvPr id="4" name="Tijdelijke aanduiding voor afbeelding 3" descr="Afbeelding met clipart, illustratie, tekenfilm, ontwerp&#10;&#10;Automatisch gegenereerde beschrijving">
            <a:extLst>
              <a:ext uri="{FF2B5EF4-FFF2-40B4-BE49-F238E27FC236}">
                <a16:creationId xmlns:a16="http://schemas.microsoft.com/office/drawing/2014/main" id="{D5D8C556-E934-A439-A41D-3040C2766540}"/>
              </a:ext>
            </a:extLst>
          </p:cNvPr>
          <p:cNvPicPr>
            <a:picLocks noGrp="1" noChangeAspect="1"/>
          </p:cNvPicPr>
          <p:nvPr>
            <p:ph type="pic" sz="quarter" idx="12"/>
          </p:nvPr>
        </p:nvPicPr>
        <p:blipFill>
          <a:blip r:embed="rId3">
            <a:extLst>
              <a:ext uri="{837473B0-CC2E-450A-ABE3-18F120FF3D39}">
                <a1611:picAttrSrcUrl xmlns:a1611="http://schemas.microsoft.com/office/drawing/2016/11/main" r:id="rId4"/>
              </a:ext>
            </a:extLst>
          </a:blip>
          <a:srcRect t="1562" b="1562"/>
          <a:stretch/>
        </p:blipFill>
        <p:spPr/>
      </p:pic>
      <p:sp>
        <p:nvSpPr>
          <p:cNvPr id="5" name="Tekstvak 4">
            <a:extLst>
              <a:ext uri="{FF2B5EF4-FFF2-40B4-BE49-F238E27FC236}">
                <a16:creationId xmlns:a16="http://schemas.microsoft.com/office/drawing/2014/main" id="{04DC8B48-9FFB-9A4E-5252-B4B28DE095CC}"/>
              </a:ext>
            </a:extLst>
          </p:cNvPr>
          <p:cNvSpPr txBox="1"/>
          <p:nvPr/>
        </p:nvSpPr>
        <p:spPr>
          <a:xfrm>
            <a:off x="5692775" y="5403850"/>
            <a:ext cx="6499225" cy="317500"/>
          </a:xfrm>
          <a:prstGeom prst="rect">
            <a:avLst/>
          </a:prstGeom>
        </p:spPr>
        <p:txBody>
          <a:bodyPr>
            <a:normAutofit fontScale="77500" lnSpcReduction="20000"/>
          </a:bodyPr>
          <a:lstStyle/>
          <a:p>
            <a:r>
              <a:rPr lang="en-US">
                <a:hlinkClick r:id="rId4"/>
              </a:rPr>
              <a:t>Deze foto</a:t>
            </a:r>
            <a:r>
              <a:rPr lang="en-US"/>
              <a:t> van Onbekende auteur is gelicentieerd onder </a:t>
            </a:r>
            <a:r>
              <a:rPr lang="en-US">
                <a:hlinkClick r:id="rId5"/>
              </a:rPr>
              <a:t>CC BY-SA-NC</a:t>
            </a:r>
            <a:r>
              <a:rPr lang="en-US"/>
              <a:t>.</a:t>
            </a:r>
          </a:p>
        </p:txBody>
      </p:sp>
    </p:spTree>
    <p:extLst>
      <p:ext uri="{BB962C8B-B14F-4D97-AF65-F5344CB8AC3E}">
        <p14:creationId xmlns:p14="http://schemas.microsoft.com/office/powerpoint/2010/main" val="1122076524"/>
      </p:ext>
    </p:extLst>
  </p:cSld>
  <p:clrMapOvr>
    <a:masterClrMapping/>
  </p:clrMapOvr>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66179BF-8340-46C4-8488-7D7DEB84B228}">
  <ds:schemaRefs>
    <ds:schemaRef ds:uri="fbfab6ac-ae00-4ce7-a5ca-dcaf2687e76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9C4FBA7-E9CE-4DC3-B73D-7A747CE1CA10}">
  <ds:schemaRefs>
    <ds:schemaRef ds:uri="http://schemas.microsoft.com/sharepoint/v3/contenttype/forms"/>
  </ds:schemaRefs>
</ds:datastoreItem>
</file>

<file path=customXml/itemProps3.xml><?xml version="1.0" encoding="utf-8"?>
<ds:datastoreItem xmlns:ds="http://schemas.openxmlformats.org/officeDocument/2006/customXml" ds:itemID="{B732330B-E44B-4E1E-B382-F72A7AD021C8}">
  <ds:schemaRefs>
    <ds:schemaRef ds:uri="fbfab6ac-ae00-4ce7-a5ca-dcaf2687e76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Kantoorthema</Template>
  <TotalTime>71</TotalTime>
  <Words>1427</Words>
  <Application>Microsoft Macintosh PowerPoint</Application>
  <PresentationFormat>Breedbeeld</PresentationFormat>
  <Paragraphs>103</Paragraphs>
  <Slides>12</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12</vt:i4>
      </vt:variant>
    </vt:vector>
  </HeadingPairs>
  <TitlesOfParts>
    <vt:vector size="17" baseType="lpstr">
      <vt:lpstr>Calibri</vt:lpstr>
      <vt:lpstr>Calibri,Sans-Serif</vt:lpstr>
      <vt:lpstr>Poppins</vt:lpstr>
      <vt:lpstr>Arial</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Barry Kuijpers</dc:creator>
  <cp:lastModifiedBy>jeroen Schutz</cp:lastModifiedBy>
  <cp:revision>1363</cp:revision>
  <dcterms:created xsi:type="dcterms:W3CDTF">2022-01-30T11:55:21Z</dcterms:created>
  <dcterms:modified xsi:type="dcterms:W3CDTF">2024-02-05T09:56:22Z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