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61_8B07296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37" r:id="rId7"/>
    <p:sldId id="351" r:id="rId8"/>
    <p:sldId id="355" r:id="rId9"/>
    <p:sldId id="356" r:id="rId10"/>
    <p:sldId id="362" r:id="rId11"/>
    <p:sldId id="353" r:id="rId12"/>
    <p:sldId id="280" r:id="rId13"/>
    <p:sldId id="358" r:id="rId14"/>
  </p:sldIdLst>
  <p:sldSz cx="12192000" cy="6858000"/>
  <p:notesSz cx="6858000" cy="9144000"/>
  <p:embeddedFontLst>
    <p:embeddedFont>
      <p:font typeface="Aharoni" panose="02010803020104030203" pitchFamily="2" charset="-79"/>
      <p:bold r:id="rId16"/>
    </p:embeddedFont>
    <p:embeddedFont>
      <p:font typeface="Poppins" pitchFamily="2" charset="77"/>
      <p:regular r:id="rId17"/>
      <p:bold r:id="rId18"/>
      <p:italic r:id="rId19"/>
      <p:boldItalic r:id="rId2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0"/>
    <p:restoredTop sz="94673"/>
  </p:normalViewPr>
  <p:slideViewPr>
    <p:cSldViewPr snapToGrid="0">
      <p:cViewPr varScale="1">
        <p:scale>
          <a:sx n="115" d="100"/>
          <a:sy n="115" d="100"/>
        </p:scale>
        <p:origin x="108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modernComment_161_8B07296A.xml><?xml version="1.0" encoding="utf-8"?>
<p188:cmLst xmlns:a="http://schemas.openxmlformats.org/drawingml/2006/main" xmlns:r="http://schemas.openxmlformats.org/officeDocument/2006/relationships" xmlns:p188="http://schemas.microsoft.com/office/powerpoint/2018/8/main">
  <p188:cm id="{2E146AA9-C7BA-4E9C-B895-F241DE2071F1}" authorId="{4DBF06C3-06A7-47B8-D723-6C8A6BED412D}" created="2024-01-21T12:37:45.924">
    <pc:sldMkLst xmlns:pc="http://schemas.microsoft.com/office/powerpoint/2013/main/command">
      <pc:docMk/>
      <pc:sldMk cId="2332502378" sldId="353"/>
    </pc:sldMkLst>
    <p188:txBody>
      <a:bodyPr/>
      <a:lstStyle/>
      <a:p>
        <a:r>
          <a:rPr lang="nl-NL"/>
          <a:t>Groep 5 en 6</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22/01/24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22/01/24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chnofaq.org/posts/2020/06/ai-and-trust-ai-transparency-conflicts-with-privacy-right/" TargetMode="External"/><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505351-voortdurend-werken-in-het-donker-vondst-toont-hel-van-romeinse-slaven" TargetMode="External"/><Relationship Id="rId2" Type="http://schemas.openxmlformats.org/officeDocument/2006/relationships/slideLayout" Target="../slideLayouts/slideLayout13.xml"/><Relationship Id="rId1" Type="http://schemas.openxmlformats.org/officeDocument/2006/relationships/video" Target="https://www.youtube.com/embed/ZocShBMzbe0?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nji.nl/nieuws/coronacrisis-zet-kinderrechten-onder-druk" TargetMode="External"/><Relationship Id="rId2" Type="http://schemas.openxmlformats.org/officeDocument/2006/relationships/hyperlink" Target="https://www.kinderrechten.nl/professionals/kinderrechten/" TargetMode="Externa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ureaujeugdenmedia.nl/wp-content/uploads/2014/11/WvdMW_Manifest-Recht-op-Mediawijsheid1.pdf"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bureaujeugdenmedia.nl/wp-content/uploads/2014/11/WvdMW_Manifest-Recht-op-Mediawijsheid1.pdf" TargetMode="External"/><Relationship Id="rId2" Type="http://schemas.openxmlformats.org/officeDocument/2006/relationships/hyperlink" Target="https://www.bureaujeugdenmedia.nl/ouders/kinderrechten-de-mediasamenleving/" TargetMode="Externa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61_8B07296A.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Daar heb je (</a:t>
            </a:r>
            <a:r>
              <a:rPr lang="nl-NL" dirty="0" err="1">
                <a:cs typeface="Poppins"/>
              </a:rPr>
              <a:t>digi</a:t>
            </a:r>
            <a:r>
              <a:rPr lang="nl-NL" dirty="0">
                <a:cs typeface="Poppins"/>
              </a:rPr>
              <a:t>) recht op!</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04 2024</a:t>
            </a:r>
          </a:p>
        </p:txBody>
      </p:sp>
      <p:pic>
        <p:nvPicPr>
          <p:cNvPr id="6" name="Tijdelijke aanduiding voor afbeelding 5" descr="Afbeelding met persoon, nagel, vinger, duim&#10;&#10;Automatisch gegenereerde beschrijving">
            <a:extLst>
              <a:ext uri="{FF2B5EF4-FFF2-40B4-BE49-F238E27FC236}">
                <a16:creationId xmlns:a16="http://schemas.microsoft.com/office/drawing/2014/main" id="{7F90DF06-D33B-429B-CD79-BF633F2826CB}"/>
              </a:ext>
            </a:extLst>
          </p:cNvPr>
          <p:cNvPicPr>
            <a:picLocks noGrp="1" noChangeAspect="1"/>
          </p:cNvPicPr>
          <p:nvPr>
            <p:ph type="pic" sz="quarter" idx="13"/>
          </p:nvPr>
        </p:nvPicPr>
        <p:blipFill>
          <a:blip r:embed="rId2"/>
          <a:srcRect l="20834" r="20834"/>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6142560" cy="4031873"/>
          </a:xfrm>
          <a:prstGeom prst="rect">
            <a:avLst/>
          </a:prstGeom>
          <a:noFill/>
        </p:spPr>
        <p:txBody>
          <a:bodyPr wrap="square" lIns="91440" tIns="45720" rIns="91440" bIns="45720" rtlCol="0" anchor="t">
            <a:spAutoFit/>
          </a:bodyPr>
          <a:lstStyle/>
          <a:p>
            <a:r>
              <a:rPr lang="nl-NL" sz="1600" dirty="0">
                <a:solidFill>
                  <a:schemeClr val="bg1"/>
                </a:solidFill>
                <a:cs typeface="Poppins"/>
              </a:rPr>
              <a:t>De wereld wordt overspoelt met technologische ontwikkelingen. Er zijn robots die het werk van mensen (kunnen) overnemen. AI (kunstmatige intelligentie) kan nog slimmer en sneller nadenken dan mensen. Dit kan een grote impact hebben op ons leven. Er zijn zelfs AI-experts die de kans op negatieve gevolgen van AI groter achten dan de kans op positieve gevolgen.</a:t>
            </a:r>
          </a:p>
          <a:p>
            <a:endParaRPr lang="nl-NL" sz="1600" dirty="0">
              <a:solidFill>
                <a:schemeClr val="bg1"/>
              </a:solidFill>
              <a:cs typeface="Poppins"/>
            </a:endParaRPr>
          </a:p>
          <a:p>
            <a:r>
              <a:rPr lang="nl-NL" sz="1600" dirty="0">
                <a:solidFill>
                  <a:schemeClr val="bg1"/>
                </a:solidFill>
                <a:cs typeface="Poppins"/>
              </a:rPr>
              <a:t>Om mensen te beschermen hebben we wetten en regels. </a:t>
            </a:r>
          </a:p>
          <a:p>
            <a:endParaRPr lang="nl-NL" sz="1600" dirty="0">
              <a:solidFill>
                <a:schemeClr val="bg1"/>
              </a:solidFill>
              <a:cs typeface="Poppins"/>
            </a:endParaRPr>
          </a:p>
          <a:p>
            <a:r>
              <a:rPr lang="nl-NL" sz="1600" dirty="0">
                <a:solidFill>
                  <a:schemeClr val="accent3"/>
                </a:solidFill>
                <a:latin typeface="+mj-lt"/>
              </a:rPr>
              <a:t>Bespreek:</a:t>
            </a:r>
          </a:p>
          <a:p>
            <a:pPr marL="285750" indent="-285750">
              <a:buFont typeface="Calibri"/>
              <a:buChar char="-"/>
            </a:pPr>
            <a:r>
              <a:rPr lang="nl-NL" sz="1600" dirty="0">
                <a:solidFill>
                  <a:schemeClr val="bg1"/>
                </a:solidFill>
                <a:cs typeface="Poppins"/>
              </a:rPr>
              <a:t>Zouden we nu al moeten nadenken over de regels voor deze nieuwe technologieën?</a:t>
            </a:r>
          </a:p>
          <a:p>
            <a:endParaRPr lang="nl-NL" sz="1600" dirty="0">
              <a:solidFill>
                <a:schemeClr val="bg1"/>
              </a:solidFill>
              <a:cs typeface="Poppins"/>
            </a:endParaRPr>
          </a:p>
          <a:p>
            <a:pPr marL="285750" indent="-285750">
              <a:buFont typeface="Calibri"/>
              <a:buChar char="-"/>
            </a:pPr>
            <a:r>
              <a:rPr lang="nl-NL" sz="1600" dirty="0">
                <a:solidFill>
                  <a:schemeClr val="bg1"/>
                </a:solidFill>
                <a:cs typeface="Poppins"/>
              </a:rPr>
              <a:t>Wat voor regels zou jij willen zien voor (de ontwikkeling of het gebruik van) AI en/of robots?</a:t>
            </a:r>
          </a:p>
        </p:txBody>
      </p:sp>
      <p:pic>
        <p:nvPicPr>
          <p:cNvPr id="6" name="Afbeelding 5">
            <a:extLst>
              <a:ext uri="{FF2B5EF4-FFF2-40B4-BE49-F238E27FC236}">
                <a16:creationId xmlns:a16="http://schemas.microsoft.com/office/drawing/2014/main" id="{F8AF0767-00BC-7ECF-BACA-803D4F6279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95205" y="1008576"/>
            <a:ext cx="5153525" cy="3420763"/>
          </a:xfrm>
          <a:prstGeom prst="rect">
            <a:avLst/>
          </a:prstGeom>
        </p:spPr>
      </p:pic>
      <p:sp>
        <p:nvSpPr>
          <p:cNvPr id="3" name="Tekstvak 2">
            <a:extLst>
              <a:ext uri="{FF2B5EF4-FFF2-40B4-BE49-F238E27FC236}">
                <a16:creationId xmlns:a16="http://schemas.microsoft.com/office/drawing/2014/main" id="{1AC80D84-A5E6-6397-F4B1-AE3B5A107D3F}"/>
              </a:ext>
            </a:extLst>
          </p:cNvPr>
          <p:cNvSpPr txBox="1"/>
          <p:nvPr/>
        </p:nvSpPr>
        <p:spPr>
          <a:xfrm>
            <a:off x="7164388" y="4485701"/>
            <a:ext cx="4368800" cy="317500"/>
          </a:xfrm>
          <a:prstGeom prst="rect">
            <a:avLst/>
          </a:prstGeom>
        </p:spPr>
        <p:txBody>
          <a:bodyPr>
            <a:normAutofit fontScale="4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18263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478423"/>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Hey,</a:t>
            </a:r>
            <a:endParaRPr lang="nl-NL" dirty="0"/>
          </a:p>
          <a:p>
            <a:endParaRPr lang="nl-NL" sz="1400" dirty="0">
              <a:solidFill>
                <a:srgbClr val="000000"/>
              </a:solidFill>
              <a:ea typeface="+mn-lt"/>
              <a:cs typeface="+mn-lt"/>
            </a:endParaRPr>
          </a:p>
          <a:p>
            <a:r>
              <a:rPr lang="nl-NL" sz="1400" dirty="0">
                <a:solidFill>
                  <a:srgbClr val="000000"/>
                </a:solidFill>
                <a:ea typeface="+mn-lt"/>
                <a:cs typeface="+mn-lt"/>
              </a:rPr>
              <a:t>Ik heb al echt heel lang een soort obsessie voor Pompeï. Ik ben daar een paar jaar terug geweest en het is zo bizar om een eeuwenoude stad op die manier te kunnen bekijken. Lijkt me zo gaaf om dat op te mogen graven.</a:t>
            </a:r>
          </a:p>
          <a:p>
            <a:endParaRPr lang="nl-NL" sz="1400" dirty="0">
              <a:solidFill>
                <a:srgbClr val="000000"/>
              </a:solidFill>
              <a:ea typeface="+mn-lt"/>
              <a:cs typeface="+mn-lt"/>
            </a:endParaRPr>
          </a:p>
          <a:p>
            <a:r>
              <a:rPr lang="nl-NL" sz="1400" dirty="0">
                <a:solidFill>
                  <a:srgbClr val="000000"/>
                </a:solidFill>
                <a:ea typeface="+mn-lt"/>
                <a:cs typeface="+mn-lt"/>
              </a:rPr>
              <a:t>Ik las deze week dat er weer een nieuwe ontdekking is gedaan. Ze vonden een bakkerij waarin tot slaaf gemaakte gevangenen meel maalden voor brood. Er kwam daar dus bijna geen licht naar binnen, het was er aardedonker. Er was één heel klein hoog raampje met tralies ervoor. Stel je voor dat je daar elke dag je werk moest doen! Dat is volgens mij hartstikke ongezond en vooral heel deprimerend. </a:t>
            </a:r>
          </a:p>
          <a:p>
            <a:endParaRPr lang="nl-NL" sz="1400" dirty="0">
              <a:solidFill>
                <a:srgbClr val="000000"/>
              </a:solidFill>
              <a:ea typeface="+mn-lt"/>
              <a:cs typeface="+mn-lt"/>
            </a:endParaRPr>
          </a:p>
          <a:p>
            <a:r>
              <a:rPr lang="nl-NL" sz="1400" dirty="0">
                <a:solidFill>
                  <a:srgbClr val="000000"/>
                </a:solidFill>
                <a:ea typeface="+mn-lt"/>
                <a:cs typeface="+mn-lt"/>
              </a:rPr>
              <a:t>In deze tijd zou dit niet meer mogen. Een werknemer heeft rechten en bijvoorbeeld de hoeveelheid daglicht die je minimaal moet zien op je werkplek staat ook vastgelegd. Tegenwoordig zijn er allerlei rechten waar een werkgever zich aan moet houden. Niet alleen werknemers hebben rechten. Iedereen heeft rechten. Ook wij als kinderen hebben rechten.</a:t>
            </a:r>
          </a:p>
          <a:p>
            <a:endParaRPr lang="nl-NL" sz="1400" dirty="0">
              <a:solidFill>
                <a:srgbClr val="000000"/>
              </a:solidFill>
              <a:ea typeface="+mn-lt"/>
              <a:cs typeface="+mn-lt"/>
            </a:endParaRPr>
          </a:p>
          <a:p>
            <a:r>
              <a:rPr lang="nl-NL" sz="1400" dirty="0">
                <a:solidFill>
                  <a:srgbClr val="000000"/>
                </a:solidFill>
                <a:ea typeface="+mn-lt"/>
                <a:cs typeface="+mn-lt"/>
              </a:rPr>
              <a:t>Wisten jullie trouwens dat er ook speciale digitale kinderrechten zijn? Ik ga eens opzoeken of mijn ouders zich daar wel aan houden. Misschien kan ik op daarmee toch mijn schermtijd wat verhogen…</a:t>
            </a:r>
          </a:p>
          <a:p>
            <a:endParaRPr lang="nl-NL" sz="1400" dirty="0">
              <a:solidFill>
                <a:srgbClr val="000000"/>
              </a:solidFill>
              <a:ea typeface="+mn-lt"/>
              <a:cs typeface="+mn-lt"/>
            </a:endParaRPr>
          </a:p>
          <a:p>
            <a:r>
              <a:rPr lang="nl-NL" sz="1400" dirty="0">
                <a:solidFill>
                  <a:srgbClr val="000000"/>
                </a:solidFill>
                <a:ea typeface="+mn-lt"/>
                <a:cs typeface="+mn-lt"/>
              </a:rPr>
              <a:t>Tot snel!</a:t>
            </a:r>
          </a:p>
          <a:p>
            <a:endParaRPr lang="nl-NL" sz="1400" dirty="0">
              <a:solidFill>
                <a:srgbClr val="00000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145795" y="4969240"/>
            <a:ext cx="5306491" cy="102767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a:t>
            </a:r>
            <a:r>
              <a:rPr lang="nl-NL" sz="1200" b="1" i="1" dirty="0">
                <a:solidFill>
                  <a:srgbClr val="000000"/>
                </a:solidFill>
                <a:ea typeface="+mn-lt"/>
                <a:cs typeface="+mn-lt"/>
              </a:rPr>
              <a:t> nos.nl</a:t>
            </a:r>
          </a:p>
          <a:p>
            <a:pPr>
              <a:spcBef>
                <a:spcPts val="0"/>
              </a:spcBef>
            </a:pPr>
            <a:r>
              <a:rPr lang="nl-NL" sz="1200" dirty="0">
                <a:solidFill>
                  <a:srgbClr val="000000"/>
                </a:solidFill>
                <a:ea typeface="+mn-lt"/>
                <a:cs typeface="+mn-lt"/>
                <a:hlinkClick r:id="rId3"/>
              </a:rPr>
              <a:t>https://nos.nl/artikel/2505351-voortdurend-werken-in-het-donker-vondst-toont-hel-van-romeinse-slaven</a:t>
            </a:r>
            <a:r>
              <a:rPr lang="nl-NL" sz="1200" dirty="0">
                <a:solidFill>
                  <a:srgbClr val="000000"/>
                </a:solidFill>
                <a:ea typeface="+mn-lt"/>
                <a:cs typeface="+mn-lt"/>
              </a:rPr>
              <a:t> </a:t>
            </a:r>
            <a:endParaRPr lang="nl-NL" dirty="0"/>
          </a:p>
        </p:txBody>
      </p:sp>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146826" y="169843"/>
            <a:ext cx="10936970" cy="95680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Voortdurend werken in het donker: vondst toont hel van Romeinse slaven </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146241" y="1094379"/>
            <a:ext cx="5881170" cy="34252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400" b="1" dirty="0">
                <a:solidFill>
                  <a:srgbClr val="222222"/>
                </a:solidFill>
                <a:ea typeface="+mn-lt"/>
                <a:cs typeface="+mn-lt"/>
              </a:rPr>
              <a:t>"Het was de bedoeling dat hier niemand zou ontsnappen. De slaven werkten voortdurend, vrijwel in het donker. Dit moet een hel zijn geweest."</a:t>
            </a:r>
            <a:endParaRPr lang="nl-NL" b="1" dirty="0">
              <a:solidFill>
                <a:srgbClr val="3F5060"/>
              </a:solidFill>
              <a:ea typeface="+mn-lt"/>
              <a:cs typeface="+mn-lt"/>
            </a:endParaRPr>
          </a:p>
          <a:p>
            <a:pPr>
              <a:lnSpc>
                <a:spcPct val="150000"/>
              </a:lnSpc>
              <a:spcBef>
                <a:spcPts val="1000"/>
              </a:spcBef>
            </a:pPr>
            <a:r>
              <a:rPr lang="nl-NL" sz="1400" dirty="0">
                <a:solidFill>
                  <a:srgbClr val="222222"/>
                </a:solidFill>
                <a:cs typeface="Poppins"/>
              </a:rPr>
              <a:t>De tot slaaf gemaakte </a:t>
            </a:r>
            <a:r>
              <a:rPr lang="nl-NL" sz="1400" dirty="0">
                <a:solidFill>
                  <a:srgbClr val="222222"/>
                </a:solidFill>
                <a:cs typeface="Aharoni" panose="020F0502020204030204" pitchFamily="34" charset="0"/>
              </a:rPr>
              <a:t>gevangenen</a:t>
            </a:r>
            <a:r>
              <a:rPr lang="nl-NL" sz="1400" dirty="0">
                <a:solidFill>
                  <a:srgbClr val="222222"/>
                </a:solidFill>
                <a:cs typeface="Poppins"/>
              </a:rPr>
              <a:t> hadden het slecht in het Romeinse Rijk. Ze maakten lange dagen en zagen amper daglicht. Op dit moment is er een strenge wet en regelgeving en zou bovenstaand voorbeeld niet meer mogen. Ook de rechten van kinderen zijn vastgelegd. Tegenwoordig bestaan er zelfs digitale kinderrechten. Daar gaan we het vandaag wat uitgebreider over hebben. </a:t>
            </a:r>
          </a:p>
        </p:txBody>
      </p:sp>
      <p:pic>
        <p:nvPicPr>
          <p:cNvPr id="3" name="Onlinemedia 2" title="Het gaat slechter met rechten van kinderen  in Nederland">
            <a:hlinkClick r:id="" action="ppaction://media"/>
            <a:extLst>
              <a:ext uri="{FF2B5EF4-FFF2-40B4-BE49-F238E27FC236}">
                <a16:creationId xmlns:a16="http://schemas.microsoft.com/office/drawing/2014/main" id="{5CACC6F7-BDCB-4761-1796-2988F931DB12}"/>
              </a:ext>
            </a:extLst>
          </p:cNvPr>
          <p:cNvPicPr>
            <a:picLocks noRot="1" noChangeAspect="1"/>
          </p:cNvPicPr>
          <p:nvPr>
            <a:videoFile r:link="rId1"/>
          </p:nvPr>
        </p:nvPicPr>
        <p:blipFill>
          <a:blip r:embed="rId4"/>
          <a:stretch>
            <a:fillRect/>
          </a:stretch>
        </p:blipFill>
        <p:spPr>
          <a:xfrm>
            <a:off x="7127700" y="2629249"/>
            <a:ext cx="4523546" cy="2955722"/>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Kinderrechten </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744666"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In de intro van de les las je al over kinderrechten en digitale kinderrechten. Wat zijn kinderrechten dan eigenlijk en hoe weet je waar je recht op hebt?</a:t>
            </a:r>
            <a:endParaRPr lang="nl-NL" dirty="0">
              <a:solidFill>
                <a:schemeClr val="bg2">
                  <a:lumMod val="10000"/>
                </a:schemeClr>
              </a:solidFill>
            </a:endParaRPr>
          </a:p>
          <a:p>
            <a:endParaRPr lang="nl-NL" sz="1300" dirty="0">
              <a:solidFill>
                <a:schemeClr val="bg2">
                  <a:lumMod val="10000"/>
                </a:schemeClr>
              </a:solidFill>
              <a:cs typeface="Poppins"/>
            </a:endParaRPr>
          </a:p>
          <a:p>
            <a:r>
              <a:rPr lang="nl-NL" sz="1300" dirty="0">
                <a:solidFill>
                  <a:schemeClr val="bg2">
                    <a:lumMod val="10000"/>
                  </a:schemeClr>
                </a:solidFill>
                <a:cs typeface="Poppins"/>
              </a:rPr>
              <a:t>In Nederland staan de rechten van de mens vastgelegd in de Grondwet. In de Grondwet staat het woord kind echter nergens. Kinderen hebben voor de Grondwet dezelfde rechten als ouders. </a:t>
            </a:r>
          </a:p>
          <a:p>
            <a:endParaRPr lang="nl-NL" sz="1300" dirty="0">
              <a:solidFill>
                <a:schemeClr val="bg2">
                  <a:lumMod val="10000"/>
                </a:schemeClr>
              </a:solidFill>
              <a:cs typeface="Poppins"/>
            </a:endParaRPr>
          </a:p>
          <a:p>
            <a:r>
              <a:rPr lang="nl-NL" sz="1300" dirty="0">
                <a:solidFill>
                  <a:schemeClr val="bg2">
                    <a:lumMod val="10000"/>
                  </a:schemeClr>
                </a:solidFill>
                <a:ea typeface="+mn-lt"/>
                <a:cs typeface="+mn-lt"/>
              </a:rPr>
              <a:t>Op 20 november 1989 namen de Verenigde Naties het Internationaal Verdrag inzake de Rechten van het Kind aan. In dit Kinderrechtenverdrag staan 54 artikelen met afspraken over de rechten van kinderen en jongeren tot 18 jaar. Bijna alle landen in de wereld hebben het Kinderrechtenverdrag ondertekend.</a:t>
            </a:r>
          </a:p>
          <a:p>
            <a:r>
              <a:rPr lang="nl-NL" sz="1300" dirty="0">
                <a:solidFill>
                  <a:schemeClr val="bg2">
                    <a:lumMod val="10000"/>
                  </a:schemeClr>
                </a:solidFill>
                <a:ea typeface="+mn-lt"/>
                <a:cs typeface="+mn-lt"/>
              </a:rPr>
              <a:t>Nederland ook, sinds 1995. Na het tekenen van het verdrag moet een land zich aan het verdrag houden. Een land moet er dan voor zorgen dat alle wetten en regels zo worden aangepast dat zij voldoen aan de eisen die het verdrag stelt. Kinderrechten gaan bijvoorbeeld over onderwijs, discriminatie, maar ook over toegang tot informatie.</a:t>
            </a:r>
            <a:endParaRPr lang="nl-NL" sz="1300" dirty="0">
              <a:solidFill>
                <a:schemeClr val="bg2">
                  <a:lumMod val="10000"/>
                </a:schemeClr>
              </a:solidFill>
            </a:endParaRPr>
          </a:p>
        </p:txBody>
      </p:sp>
      <p:pic>
        <p:nvPicPr>
          <p:cNvPr id="4" name="Tijdelijke aanduiding voor afbeelding 3" descr="Afbeelding met clipart, Graphics, tekenfilm, kunst&#10;&#10;Automatisch gegenereerde beschrijving">
            <a:extLst>
              <a:ext uri="{FF2B5EF4-FFF2-40B4-BE49-F238E27FC236}">
                <a16:creationId xmlns:a16="http://schemas.microsoft.com/office/drawing/2014/main" id="{31E7F8AA-BCC1-AA73-11E3-5A225B6D6975}"/>
              </a:ext>
            </a:extLst>
          </p:cNvPr>
          <p:cNvPicPr>
            <a:picLocks noGrp="1" noChangeAspect="1"/>
          </p:cNvPicPr>
          <p:nvPr>
            <p:ph type="pic" sz="quarter" idx="12"/>
          </p:nvPr>
        </p:nvPicPr>
        <p:blipFill>
          <a:blip r:embed="rId2"/>
          <a:srcRect l="23491" r="23491"/>
          <a:stretch/>
        </p:blipFill>
        <p:spPr>
          <a:xfrm>
            <a:off x="5618571" y="902097"/>
            <a:ext cx="6499448" cy="4457327"/>
          </a:xfrm>
        </p:spPr>
      </p:pic>
    </p:spTree>
    <p:extLst>
      <p:ext uri="{BB962C8B-B14F-4D97-AF65-F5344CB8AC3E}">
        <p14:creationId xmlns:p14="http://schemas.microsoft.com/office/powerpoint/2010/main" val="112207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6DB2-1D32-CBDA-3A47-C3FC7B8EDA7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291EDBB8-094F-9AC0-FD36-4326EFA3F845}"/>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Bestudeer en bespreek: </a:t>
            </a:r>
          </a:p>
        </p:txBody>
      </p:sp>
      <p:sp>
        <p:nvSpPr>
          <p:cNvPr id="9" name="Tekstvak 8">
            <a:extLst>
              <a:ext uri="{FF2B5EF4-FFF2-40B4-BE49-F238E27FC236}">
                <a16:creationId xmlns:a16="http://schemas.microsoft.com/office/drawing/2014/main" id="{C4BDD790-ABDB-239D-603B-B405F67AACE1}"/>
              </a:ext>
            </a:extLst>
          </p:cNvPr>
          <p:cNvSpPr txBox="1"/>
          <p:nvPr/>
        </p:nvSpPr>
        <p:spPr>
          <a:xfrm>
            <a:off x="190501" y="942974"/>
            <a:ext cx="475763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cs typeface="Poppins"/>
              </a:rPr>
              <a:t>Maak tweetallen en bekijk samen de lijst met 46 kinderrechten: </a:t>
            </a:r>
            <a:r>
              <a:rPr lang="nl-NL" sz="1600" dirty="0">
                <a:solidFill>
                  <a:schemeClr val="bg1"/>
                </a:solidFill>
                <a:ea typeface="+mn-lt"/>
                <a:cs typeface="+mn-lt"/>
                <a:hlinkClick r:id="rId2">
                  <a:extLst>
                    <a:ext uri="{A12FA001-AC4F-418D-AE19-62706E023703}">
                      <ahyp:hlinkClr xmlns:ahyp="http://schemas.microsoft.com/office/drawing/2018/hyperlinkcolor" val="tx"/>
                    </a:ext>
                  </a:extLst>
                </a:hlinkClick>
              </a:rPr>
              <a:t>https://www.kinderrechten.nl/professionals/kinderrechten/</a:t>
            </a:r>
            <a:r>
              <a:rPr lang="nl-NL" sz="1600" dirty="0">
                <a:solidFill>
                  <a:schemeClr val="bg1"/>
                </a:solidFill>
                <a:ea typeface="+mn-lt"/>
                <a:cs typeface="+mn-lt"/>
              </a:rPr>
              <a:t> </a:t>
            </a:r>
            <a:endParaRPr lang="nl-NL" sz="1600" dirty="0">
              <a:solidFill>
                <a:schemeClr val="bg1"/>
              </a:solidFill>
              <a:cs typeface="Poppins"/>
            </a:endParaRPr>
          </a:p>
          <a:p>
            <a:endParaRPr lang="nl-NL" sz="1600" dirty="0">
              <a:cs typeface="Poppins"/>
            </a:endParaRPr>
          </a:p>
          <a:p>
            <a:r>
              <a:rPr lang="nl-NL" sz="1600" dirty="0">
                <a:cs typeface="Poppins"/>
              </a:rPr>
              <a:t>Lees ook dit artikel: </a:t>
            </a:r>
            <a:br>
              <a:rPr lang="nl-NL" sz="1600" dirty="0">
                <a:ea typeface="+mn-lt"/>
                <a:cs typeface="+mn-lt"/>
              </a:rPr>
            </a:br>
            <a:r>
              <a:rPr lang="nl-NL" sz="1600" dirty="0">
                <a:solidFill>
                  <a:schemeClr val="bg1"/>
                </a:solidFill>
                <a:ea typeface="+mn-lt"/>
                <a:cs typeface="+mn-lt"/>
                <a:hlinkClick r:id="rId3">
                  <a:extLst>
                    <a:ext uri="{A12FA001-AC4F-418D-AE19-62706E023703}">
                      <ahyp:hlinkClr xmlns:ahyp="http://schemas.microsoft.com/office/drawing/2018/hyperlinkcolor" val="tx"/>
                    </a:ext>
                  </a:extLst>
                </a:hlinkClick>
              </a:rPr>
              <a:t>https://www.nji.nl/nieuws/coronacrisis-zet-kinderrechten-onder-druk</a:t>
            </a:r>
            <a:r>
              <a:rPr lang="nl-NL" sz="1600" dirty="0">
                <a:solidFill>
                  <a:schemeClr val="bg1"/>
                </a:solidFill>
                <a:ea typeface="+mn-lt"/>
                <a:cs typeface="+mn-lt"/>
              </a:rPr>
              <a:t> </a:t>
            </a:r>
            <a:endParaRPr lang="nl-NL" sz="1600" dirty="0">
              <a:solidFill>
                <a:schemeClr val="bg1"/>
              </a:solidFill>
              <a:cs typeface="Poppins"/>
            </a:endParaRPr>
          </a:p>
          <a:p>
            <a:endParaRPr lang="nl-NL" sz="1600" dirty="0">
              <a:cs typeface="Poppins"/>
            </a:endParaRPr>
          </a:p>
          <a:p>
            <a:r>
              <a:rPr lang="nl-NL" sz="1600" dirty="0">
                <a:cs typeface="Poppins"/>
              </a:rPr>
              <a:t>Wat vinden jullie? </a:t>
            </a:r>
          </a:p>
          <a:p>
            <a:endParaRPr lang="nl-NL" sz="1600" dirty="0">
              <a:cs typeface="Poppins"/>
            </a:endParaRPr>
          </a:p>
          <a:p>
            <a:r>
              <a:rPr lang="nl-NL" sz="1600" dirty="0">
                <a:cs typeface="Poppins"/>
              </a:rPr>
              <a:t>Wordt er in de artikelen voldaan aan de Rechten van het Kind? </a:t>
            </a:r>
            <a:br>
              <a:rPr lang="nl-NL" sz="1600" dirty="0">
                <a:cs typeface="Poppins"/>
              </a:rPr>
            </a:br>
            <a:endParaRPr lang="nl-NL" sz="1600" dirty="0">
              <a:cs typeface="Poppins"/>
            </a:endParaRPr>
          </a:p>
          <a:p>
            <a:r>
              <a:rPr lang="nl-NL" sz="1600" dirty="0">
                <a:cs typeface="Poppins"/>
              </a:rPr>
              <a:t>Waarom wel/niet? </a:t>
            </a:r>
          </a:p>
        </p:txBody>
      </p:sp>
      <p:pic>
        <p:nvPicPr>
          <p:cNvPr id="4" name="Tijdelijke aanduiding voor afbeelding 3" descr="Afbeelding met persoon, computer, computer, overdekt&#10;&#10;Automatisch gegenereerde beschrijving">
            <a:extLst>
              <a:ext uri="{FF2B5EF4-FFF2-40B4-BE49-F238E27FC236}">
                <a16:creationId xmlns:a16="http://schemas.microsoft.com/office/drawing/2014/main" id="{5A4BF7F4-EA2F-D773-2CC0-5278301AB235}"/>
              </a:ext>
            </a:extLst>
          </p:cNvPr>
          <p:cNvPicPr>
            <a:picLocks noGrp="1" noChangeAspect="1"/>
          </p:cNvPicPr>
          <p:nvPr>
            <p:ph type="pic" sz="quarter" idx="12"/>
          </p:nvPr>
        </p:nvPicPr>
        <p:blipFill>
          <a:blip r:embed="rId4"/>
          <a:srcRect l="13065" r="13065"/>
          <a:stretch/>
        </p:blipFill>
        <p:spPr/>
      </p:pic>
    </p:spTree>
    <p:extLst>
      <p:ext uri="{BB962C8B-B14F-4D97-AF65-F5344CB8AC3E}">
        <p14:creationId xmlns:p14="http://schemas.microsoft.com/office/powerpoint/2010/main" val="172960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C454D-A636-465A-ED60-B3FADCE2AF60}"/>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5DDE4A81-E98A-4A04-9ECA-F85F9D03E71B}"/>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Online kinderrechten</a:t>
            </a:r>
            <a:endParaRPr lang="nl-NL" dirty="0"/>
          </a:p>
        </p:txBody>
      </p:sp>
      <p:sp>
        <p:nvSpPr>
          <p:cNvPr id="9" name="Tekstvak 8">
            <a:extLst>
              <a:ext uri="{FF2B5EF4-FFF2-40B4-BE49-F238E27FC236}">
                <a16:creationId xmlns:a16="http://schemas.microsoft.com/office/drawing/2014/main" id="{28DDDE87-5780-18C7-B843-BCC5052A37A4}"/>
              </a:ext>
            </a:extLst>
          </p:cNvPr>
          <p:cNvSpPr txBox="1"/>
          <p:nvPr/>
        </p:nvSpPr>
        <p:spPr>
          <a:xfrm>
            <a:off x="190499" y="942974"/>
            <a:ext cx="4822487"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De online wereld is heel vermakelijk. De meeste kinderen hebben al voordat ze naar de middelbare school gaan een smartphone. Daarmee zijn ze ongeveer drie uur per dag online. Maar online zijn is niet altijd alleen maar leuk. Soms maken mensen misbruik van jouw gegevens, plaatst iemand een lelijke foto van jou of krijg je een stomme reactie. Wanneer dit soort dingen gebeuren, dan is het handig om te weten wat je rechten zijn.</a:t>
            </a:r>
          </a:p>
          <a:p>
            <a:endParaRPr lang="nl-NL" sz="1600" dirty="0">
              <a:cs typeface="Poppins"/>
            </a:endParaRPr>
          </a:p>
          <a:p>
            <a:r>
              <a:rPr lang="nl-NL" sz="1600" dirty="0">
                <a:cs typeface="Poppins"/>
              </a:rPr>
              <a:t>Omdat de digitale wereld steeds een grotere rol speelt, is er ook een manifest met digitale kinderrechten </a:t>
            </a:r>
            <a:r>
              <a:rPr lang="nl-NL" sz="1600" dirty="0">
                <a:ea typeface="+mn-lt"/>
                <a:cs typeface="+mn-lt"/>
              </a:rPr>
              <a:t>(</a:t>
            </a:r>
            <a:r>
              <a:rPr lang="nl-NL" sz="1600" dirty="0">
                <a:solidFill>
                  <a:srgbClr val="FFFFFF"/>
                </a:solidFill>
                <a:ea typeface="+mn-lt"/>
                <a:cs typeface="+mn-lt"/>
                <a:hlinkClick r:id="rId2">
                  <a:extLst>
                    <a:ext uri="{A12FA001-AC4F-418D-AE19-62706E023703}">
                      <ahyp:hlinkClr xmlns:ahyp="http://schemas.microsoft.com/office/drawing/2018/hyperlinkcolor" val="tx"/>
                    </a:ext>
                  </a:extLst>
                </a:hlinkClick>
              </a:rPr>
              <a:t>Recht op Mediawijsheid</a:t>
            </a:r>
            <a:r>
              <a:rPr lang="nl-NL" sz="1600" dirty="0">
                <a:ea typeface="+mn-lt"/>
                <a:cs typeface="+mn-lt"/>
              </a:rPr>
              <a:t>)</a:t>
            </a:r>
            <a:r>
              <a:rPr lang="nl-NL" sz="1600" dirty="0">
                <a:cs typeface="Poppins"/>
              </a:rPr>
              <a:t>. </a:t>
            </a:r>
            <a:br>
              <a:rPr lang="nl-NL" sz="1600" dirty="0">
                <a:cs typeface="Poppins"/>
              </a:rPr>
            </a:br>
            <a:r>
              <a:rPr lang="nl-NL" sz="1600" dirty="0">
                <a:cs typeface="Poppins"/>
              </a:rPr>
              <a:t>Dit manifest geeft aan welke online rechten jongeren belangrijk vinden.</a:t>
            </a:r>
          </a:p>
          <a:p>
            <a:endParaRPr lang="nl-NL" sz="1600" dirty="0">
              <a:cs typeface="Poppins"/>
            </a:endParaRPr>
          </a:p>
          <a:p>
            <a:endParaRPr lang="nl-NL" sz="1600" dirty="0">
              <a:cs typeface="Poppins"/>
            </a:endParaRPr>
          </a:p>
        </p:txBody>
      </p:sp>
      <p:sp>
        <p:nvSpPr>
          <p:cNvPr id="3" name="Tijdelijke aanduiding voor afbeelding 2">
            <a:extLst>
              <a:ext uri="{FF2B5EF4-FFF2-40B4-BE49-F238E27FC236}">
                <a16:creationId xmlns:a16="http://schemas.microsoft.com/office/drawing/2014/main" id="{CAFD744D-95E8-708E-385C-09B9FFA5A85C}"/>
              </a:ext>
            </a:extLst>
          </p:cNvPr>
          <p:cNvSpPr>
            <a:spLocks noGrp="1"/>
          </p:cNvSpPr>
          <p:nvPr>
            <p:ph type="pic" sz="quarter" idx="12"/>
          </p:nvPr>
        </p:nvSpPr>
        <p:spPr/>
        <p:txBody>
          <a:bodyPr/>
          <a:lstStyle/>
          <a:p>
            <a:endParaRPr lang="nl-NL"/>
          </a:p>
        </p:txBody>
      </p:sp>
      <p:pic>
        <p:nvPicPr>
          <p:cNvPr id="7" name="Tijdelijke aanduiding voor afbeelding 3" descr="To do: de Week van de Mediawijsheid 2014 - Onderwijs van Morgen">
            <a:extLst>
              <a:ext uri="{FF2B5EF4-FFF2-40B4-BE49-F238E27FC236}">
                <a16:creationId xmlns:a16="http://schemas.microsoft.com/office/drawing/2014/main" id="{F0877702-22FD-F781-6E95-512D812D8CCE}"/>
              </a:ext>
            </a:extLst>
          </p:cNvPr>
          <p:cNvPicPr>
            <a:picLocks noChangeAspect="1"/>
          </p:cNvPicPr>
          <p:nvPr/>
        </p:nvPicPr>
        <p:blipFill>
          <a:blip r:embed="rId3"/>
          <a:srcRect t="9659" b="9659"/>
          <a:stretch/>
        </p:blipFill>
        <p:spPr>
          <a:xfrm>
            <a:off x="5690260" y="944193"/>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99928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56C03-45F2-280E-C0D5-9A14C359072D}"/>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8FBD7276-7794-AD11-2D07-DCD530525673}"/>
              </a:ext>
            </a:extLst>
          </p:cNvPr>
          <p:cNvSpPr txBox="1">
            <a:spLocks/>
          </p:cNvSpPr>
          <p:nvPr/>
        </p:nvSpPr>
        <p:spPr>
          <a:xfrm>
            <a:off x="146826" y="169843"/>
            <a:ext cx="7899043" cy="64728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Manifest Recht op Mediawijsheid</a:t>
            </a:r>
            <a:endParaRPr lang="nl-NL" dirty="0"/>
          </a:p>
        </p:txBody>
      </p:sp>
      <p:sp>
        <p:nvSpPr>
          <p:cNvPr id="9" name="Tekstvak 8">
            <a:extLst>
              <a:ext uri="{FF2B5EF4-FFF2-40B4-BE49-F238E27FC236}">
                <a16:creationId xmlns:a16="http://schemas.microsoft.com/office/drawing/2014/main" id="{AB55E6AC-2D31-98AA-8572-8B21D784D7CC}"/>
              </a:ext>
            </a:extLst>
          </p:cNvPr>
          <p:cNvSpPr txBox="1"/>
          <p:nvPr/>
        </p:nvSpPr>
        <p:spPr>
          <a:xfrm>
            <a:off x="190501" y="942974"/>
            <a:ext cx="480303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Bekijk de lijst met de 10 belangrijkste wensen die jongeren terug willen zien in online (</a:t>
            </a:r>
            <a:r>
              <a:rPr lang="nl-NL" sz="1600" dirty="0" err="1">
                <a:ea typeface="+mn-lt"/>
                <a:cs typeface="+mn-lt"/>
              </a:rPr>
              <a:t>kinder</a:t>
            </a:r>
            <a:r>
              <a:rPr lang="nl-NL" sz="1600" dirty="0">
                <a:ea typeface="+mn-lt"/>
                <a:cs typeface="+mn-lt"/>
              </a:rPr>
              <a:t>)rechten:</a:t>
            </a:r>
            <a:endParaRPr lang="nl-NL" sz="1600" dirty="0">
              <a:cs typeface="Poppins"/>
            </a:endParaRPr>
          </a:p>
          <a:p>
            <a:r>
              <a:rPr lang="nl-NL" sz="1600" dirty="0">
                <a:solidFill>
                  <a:schemeClr val="bg1"/>
                </a:solidFill>
                <a:ea typeface="+mn-lt"/>
                <a:cs typeface="+mn-lt"/>
                <a:hlinkClick r:id="rId2">
                  <a:extLst>
                    <a:ext uri="{A12FA001-AC4F-418D-AE19-62706E023703}">
                      <ahyp:hlinkClr xmlns:ahyp="http://schemas.microsoft.com/office/drawing/2018/hyperlinkcolor" val="tx"/>
                    </a:ext>
                  </a:extLst>
                </a:hlinkClick>
              </a:rPr>
              <a:t>https://www.bureaujeugdenmedia.nl/ouders/kinderrechten-de-mediasamenleving/</a:t>
            </a:r>
            <a:endParaRPr lang="nl-NL" dirty="0">
              <a:solidFill>
                <a:schemeClr val="bg1"/>
              </a:solidFill>
              <a:hlinkClick r:id="rId2">
                <a:extLst>
                  <a:ext uri="{A12FA001-AC4F-418D-AE19-62706E023703}">
                    <ahyp:hlinkClr xmlns:ahyp="http://schemas.microsoft.com/office/drawing/2018/hyperlinkcolor" val="tx"/>
                  </a:ext>
                </a:extLst>
              </a:hlinkClick>
            </a:endParaRPr>
          </a:p>
          <a:p>
            <a:endParaRPr lang="nl-NL" sz="1600" dirty="0">
              <a:cs typeface="Poppins"/>
            </a:endParaRPr>
          </a:p>
          <a:p>
            <a:endParaRPr lang="nl-NL" sz="1600" dirty="0">
              <a:cs typeface="Poppins"/>
            </a:endParaRPr>
          </a:p>
          <a:p>
            <a:r>
              <a:rPr lang="nl-NL" sz="1600" dirty="0">
                <a:cs typeface="Poppins"/>
              </a:rPr>
              <a:t>Bekijk ook het complete manifest: </a:t>
            </a:r>
            <a:br>
              <a:rPr lang="nl-NL" sz="1600" dirty="0">
                <a:cs typeface="Poppins"/>
              </a:rPr>
            </a:br>
            <a:r>
              <a:rPr lang="nl-NL" sz="1600" dirty="0">
                <a:solidFill>
                  <a:srgbClr val="FFFFFF"/>
                </a:solidFill>
                <a:cs typeface="Poppins"/>
                <a:hlinkClick r:id="rId3">
                  <a:extLst>
                    <a:ext uri="{A12FA001-AC4F-418D-AE19-62706E023703}">
                      <ahyp:hlinkClr xmlns:ahyp="http://schemas.microsoft.com/office/drawing/2018/hyperlinkcolor" val="tx"/>
                    </a:ext>
                  </a:extLst>
                </a:hlinkClick>
              </a:rPr>
              <a:t>Manifest Recht op Mediawijsheid</a:t>
            </a:r>
            <a:endParaRPr lang="nl-NL" sz="1600" dirty="0">
              <a:solidFill>
                <a:srgbClr val="FFFFFF"/>
              </a:solidFill>
              <a:cs typeface="Poppins"/>
            </a:endParaRPr>
          </a:p>
          <a:p>
            <a:endParaRPr lang="nl-NL" sz="1600" dirty="0">
              <a:cs typeface="Poppins"/>
            </a:endParaRPr>
          </a:p>
        </p:txBody>
      </p:sp>
      <p:pic>
        <p:nvPicPr>
          <p:cNvPr id="4" name="Tijdelijke aanduiding voor afbeelding 3" descr="To do: de Week van de Mediawijsheid 2014 - Onderwijs van Morgen">
            <a:extLst>
              <a:ext uri="{FF2B5EF4-FFF2-40B4-BE49-F238E27FC236}">
                <a16:creationId xmlns:a16="http://schemas.microsoft.com/office/drawing/2014/main" id="{675EA5D5-A96C-5ED4-62DC-3CD1A2029F73}"/>
              </a:ext>
            </a:extLst>
          </p:cNvPr>
          <p:cNvPicPr>
            <a:picLocks noGrp="1" noChangeAspect="1"/>
          </p:cNvPicPr>
          <p:nvPr>
            <p:ph type="pic" sz="quarter" idx="12"/>
          </p:nvPr>
        </p:nvPicPr>
        <p:blipFill>
          <a:blip r:embed="rId4"/>
          <a:srcRect t="9659" b="9659"/>
          <a:stretch/>
        </p:blipFill>
        <p:spPr>
          <a:xfrm>
            <a:off x="5692552" y="946485"/>
            <a:ext cx="6499448" cy="4457327"/>
          </a:xfrm>
        </p:spPr>
      </p:pic>
    </p:spTree>
    <p:extLst>
      <p:ext uri="{BB962C8B-B14F-4D97-AF65-F5344CB8AC3E}">
        <p14:creationId xmlns:p14="http://schemas.microsoft.com/office/powerpoint/2010/main" val="395397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454AB-82A0-B938-4B1C-D6637B7EB1F2}"/>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D62690B-42CA-54AD-52DA-2F5C01B5A2BB}"/>
              </a:ext>
            </a:extLst>
          </p:cNvPr>
          <p:cNvSpPr txBox="1">
            <a:spLocks/>
          </p:cNvSpPr>
          <p:nvPr/>
        </p:nvSpPr>
        <p:spPr>
          <a:xfrm>
            <a:off x="146826" y="169843"/>
            <a:ext cx="7899043"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Online kinderrechten </a:t>
            </a:r>
            <a:endParaRPr lang="nl-NL" dirty="0"/>
          </a:p>
        </p:txBody>
      </p:sp>
      <p:sp>
        <p:nvSpPr>
          <p:cNvPr id="9" name="Tekstvak 8">
            <a:extLst>
              <a:ext uri="{FF2B5EF4-FFF2-40B4-BE49-F238E27FC236}">
                <a16:creationId xmlns:a16="http://schemas.microsoft.com/office/drawing/2014/main" id="{1409312C-017F-90EB-960C-7FA244C80E47}"/>
              </a:ext>
            </a:extLst>
          </p:cNvPr>
          <p:cNvSpPr txBox="1"/>
          <p:nvPr/>
        </p:nvSpPr>
        <p:spPr>
          <a:xfrm>
            <a:off x="194274" y="862451"/>
            <a:ext cx="4779803"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solidFill>
                  <a:srgbClr val="343434"/>
                </a:solidFill>
                <a:latin typeface="Poppins"/>
                <a:cs typeface="Arial"/>
              </a:rPr>
              <a:t>Bekijk klassikaal de volgende kinderrechten:</a:t>
            </a:r>
          </a:p>
          <a:p>
            <a:pPr marL="285750" indent="-285750">
              <a:buFont typeface="Arial"/>
              <a:buChar char="•"/>
            </a:pPr>
            <a:endParaRPr lang="nl-NL" sz="1600" dirty="0">
              <a:solidFill>
                <a:srgbClr val="343434"/>
              </a:solidFill>
              <a:latin typeface="Poppins"/>
              <a:cs typeface="Arial"/>
            </a:endParaRPr>
          </a:p>
          <a:p>
            <a:pPr marL="285750" indent="-285750">
              <a:buFont typeface="Arial"/>
              <a:buChar char="•"/>
            </a:pPr>
            <a:r>
              <a:rPr lang="nl-NL" sz="1600" dirty="0">
                <a:solidFill>
                  <a:srgbClr val="343434"/>
                </a:solidFill>
                <a:latin typeface="Poppins"/>
                <a:cs typeface="Arial"/>
              </a:rPr>
              <a:t>Kinderen hebben recht op toegang tot internet</a:t>
            </a:r>
            <a:endParaRPr lang="nl-NL" sz="1600" dirty="0">
              <a:latin typeface="Poppins"/>
              <a:cs typeface="Poppins"/>
            </a:endParaRPr>
          </a:p>
          <a:p>
            <a:pPr marL="285750" indent="-285750">
              <a:buFont typeface="Arial"/>
              <a:buChar char="•"/>
            </a:pPr>
            <a:r>
              <a:rPr lang="nl-NL" sz="1600" dirty="0">
                <a:solidFill>
                  <a:srgbClr val="343434"/>
                </a:solidFill>
                <a:latin typeface="Poppins"/>
                <a:cs typeface="Arial"/>
              </a:rPr>
              <a:t>Kinderen hebben recht op veilige media</a:t>
            </a:r>
            <a:endParaRPr lang="nl-NL" sz="1600" dirty="0">
              <a:latin typeface="Poppins"/>
              <a:cs typeface="Poppins"/>
            </a:endParaRPr>
          </a:p>
          <a:p>
            <a:pPr marL="285750" indent="-285750">
              <a:buFont typeface="Arial"/>
              <a:buChar char="•"/>
            </a:pPr>
            <a:r>
              <a:rPr lang="nl-NL" sz="1600" dirty="0">
                <a:solidFill>
                  <a:srgbClr val="343434"/>
                </a:solidFill>
                <a:latin typeface="Poppins"/>
                <a:cs typeface="Arial"/>
              </a:rPr>
              <a:t>Kinderen hebben recht op mediawijze opvoeding</a:t>
            </a:r>
            <a:endParaRPr lang="nl-NL" sz="1600" dirty="0">
              <a:latin typeface="Poppins"/>
              <a:cs typeface="Poppins"/>
            </a:endParaRPr>
          </a:p>
          <a:p>
            <a:pPr marL="285750" indent="-285750">
              <a:buFont typeface="Arial"/>
              <a:buChar char="•"/>
            </a:pPr>
            <a:r>
              <a:rPr lang="nl-NL" sz="1600" dirty="0">
                <a:solidFill>
                  <a:srgbClr val="343434"/>
                </a:solidFill>
                <a:latin typeface="Poppins"/>
                <a:cs typeface="Arial"/>
              </a:rPr>
              <a:t>Kinderen hebben recht op mediawijs onderwijs </a:t>
            </a:r>
            <a:endParaRPr lang="nl-NL" sz="1600" dirty="0">
              <a:latin typeface="Poppins"/>
              <a:cs typeface="Poppins"/>
            </a:endParaRPr>
          </a:p>
          <a:p>
            <a:pPr marL="285750" indent="-285750">
              <a:buFont typeface="Arial"/>
              <a:buChar char="•"/>
            </a:pPr>
            <a:r>
              <a:rPr lang="nl-NL" sz="1600" dirty="0">
                <a:solidFill>
                  <a:srgbClr val="343434"/>
                </a:solidFill>
                <a:latin typeface="Poppins"/>
                <a:cs typeface="Arial"/>
              </a:rPr>
              <a:t>Kinderen hebben recht op online vergetelheid</a:t>
            </a:r>
            <a:endParaRPr lang="nl-NL" sz="1600" dirty="0">
              <a:latin typeface="Poppins"/>
              <a:cs typeface="Poppins"/>
            </a:endParaRPr>
          </a:p>
          <a:p>
            <a:endParaRPr lang="nl-NL" sz="1600" dirty="0">
              <a:solidFill>
                <a:srgbClr val="343434"/>
              </a:solidFill>
              <a:latin typeface="Poppins"/>
              <a:cs typeface="Arial"/>
            </a:endParaRPr>
          </a:p>
          <a:p>
            <a:r>
              <a:rPr lang="nl-NL" sz="1600" dirty="0">
                <a:solidFill>
                  <a:schemeClr val="bg1"/>
                </a:solidFill>
                <a:latin typeface="Poppins"/>
                <a:cs typeface="Arial"/>
              </a:rPr>
              <a:t>Opdracht:</a:t>
            </a:r>
          </a:p>
          <a:p>
            <a:r>
              <a:rPr lang="nl-NL" sz="1600" dirty="0">
                <a:solidFill>
                  <a:srgbClr val="343434"/>
                </a:solidFill>
                <a:latin typeface="Poppins"/>
                <a:cs typeface="Arial"/>
              </a:rPr>
              <a:t>Elk tweetal behandelt 1 van  bovenstaande rechten. Zoek uit wat dit recht inhoudt en wat dit voor jullie betekent. </a:t>
            </a:r>
            <a:br>
              <a:rPr lang="nl-NL" sz="1600" dirty="0">
                <a:solidFill>
                  <a:srgbClr val="343434"/>
                </a:solidFill>
                <a:latin typeface="Poppins"/>
                <a:cs typeface="Arial"/>
              </a:rPr>
            </a:br>
            <a:br>
              <a:rPr lang="nl-NL" sz="1600" dirty="0">
                <a:solidFill>
                  <a:srgbClr val="343434"/>
                </a:solidFill>
                <a:latin typeface="Poppins"/>
                <a:cs typeface="Arial"/>
              </a:rPr>
            </a:br>
            <a:r>
              <a:rPr lang="nl-NL" sz="1600" dirty="0">
                <a:solidFill>
                  <a:srgbClr val="343434"/>
                </a:solidFill>
                <a:latin typeface="Poppins"/>
                <a:cs typeface="Arial"/>
              </a:rPr>
              <a:t>Presenteer in 1 minuut. </a:t>
            </a:r>
            <a:endParaRPr lang="nl-NL" sz="1600" dirty="0">
              <a:cs typeface="Poppins"/>
            </a:endParaRPr>
          </a:p>
          <a:p>
            <a:endParaRPr lang="nl-NL" sz="1600" dirty="0">
              <a:cs typeface="Poppins"/>
            </a:endParaRPr>
          </a:p>
        </p:txBody>
      </p:sp>
      <p:sp>
        <p:nvSpPr>
          <p:cNvPr id="3" name="Tijdelijke aanduiding voor afbeelding 2">
            <a:extLst>
              <a:ext uri="{FF2B5EF4-FFF2-40B4-BE49-F238E27FC236}">
                <a16:creationId xmlns:a16="http://schemas.microsoft.com/office/drawing/2014/main" id="{BDF3B917-024D-4C65-532D-057F28C7A338}"/>
              </a:ext>
            </a:extLst>
          </p:cNvPr>
          <p:cNvSpPr>
            <a:spLocks noGrp="1"/>
          </p:cNvSpPr>
          <p:nvPr>
            <p:ph type="pic" sz="quarter" idx="12"/>
          </p:nvPr>
        </p:nvSpPr>
        <p:spPr/>
        <p:txBody>
          <a:bodyPr/>
          <a:lstStyle/>
          <a:p>
            <a:endParaRPr lang="nl-NL"/>
          </a:p>
        </p:txBody>
      </p:sp>
      <p:pic>
        <p:nvPicPr>
          <p:cNvPr id="7" name="Tijdelijke aanduiding voor afbeelding 3" descr="To do: de Week van de Mediawijsheid 2014 - Onderwijs van Morgen">
            <a:extLst>
              <a:ext uri="{FF2B5EF4-FFF2-40B4-BE49-F238E27FC236}">
                <a16:creationId xmlns:a16="http://schemas.microsoft.com/office/drawing/2014/main" id="{2B293824-3B68-A0E0-AA4E-8937D29F055A}"/>
              </a:ext>
            </a:extLst>
          </p:cNvPr>
          <p:cNvPicPr>
            <a:picLocks noChangeAspect="1"/>
          </p:cNvPicPr>
          <p:nvPr/>
        </p:nvPicPr>
        <p:blipFill>
          <a:blip r:embed="rId3"/>
          <a:srcRect t="9659" b="9659"/>
          <a:stretch/>
        </p:blipFill>
        <p:spPr>
          <a:xfrm>
            <a:off x="5690171" y="950057"/>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2332502378"/>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97</TotalTime>
  <Words>994</Words>
  <Application>Microsoft Macintosh PowerPoint</Application>
  <PresentationFormat>Breedbeeld</PresentationFormat>
  <Paragraphs>71</Paragraphs>
  <Slides>10</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Poppins</vt:lpstr>
      <vt:lpstr>Aharoni</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735</cp:revision>
  <dcterms:created xsi:type="dcterms:W3CDTF">2022-01-30T11:55:21Z</dcterms:created>
  <dcterms:modified xsi:type="dcterms:W3CDTF">2024-01-22T11:02:23Z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