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4"/>
  </p:notesMasterIdLst>
  <p:sldIdLst>
    <p:sldId id="268" r:id="rId5"/>
    <p:sldId id="336" r:id="rId6"/>
    <p:sldId id="337" r:id="rId7"/>
    <p:sldId id="351" r:id="rId8"/>
    <p:sldId id="356" r:id="rId9"/>
    <p:sldId id="355" r:id="rId10"/>
    <p:sldId id="357" r:id="rId11"/>
    <p:sldId id="280" r:id="rId12"/>
    <p:sldId id="335" r:id="rId13"/>
  </p:sldIdLst>
  <p:sldSz cx="12192000" cy="6858000"/>
  <p:notesSz cx="6858000" cy="9144000"/>
  <p:embeddedFontLst>
    <p:embeddedFont>
      <p:font typeface="Poppins" pitchFamily="2" charset="77"/>
      <p:regular r:id="rId15"/>
      <p:bold r:id="rId16"/>
      <p:italic r:id="rId17"/>
      <p:boldItalic r:id="rId18"/>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016450-A02B-41BB-A203-DE9888793F64}" v="1" dt="2024-01-08T08:03:58.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2"/>
    <p:restoredTop sz="94699"/>
  </p:normalViewPr>
  <p:slideViewPr>
    <p:cSldViewPr snapToGrid="0">
      <p:cViewPr varScale="1">
        <p:scale>
          <a:sx n="154" d="100"/>
          <a:sy n="154" d="100"/>
        </p:scale>
        <p:origin x="224"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08/01/24</a:t>
            </a:fld>
            <a:endParaRPr lang="en-US"/>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Quiz Vraag</a:t>
              </a:r>
              <a:endParaRPr lang="en-US" sz="2000" b="1">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a:solidFill>
                    <a:schemeClr val="accent2"/>
                  </a:solidFill>
                </a:rPr>
              </a:br>
              <a:r>
                <a:rPr lang="nl-NL" sz="1600" noProof="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08/01/24</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aken.wikiwijs.nl/105394"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nos.nl/artikel/2503654-extra-maatregelen-tegen-hoogwater-meer-zandzakken-gemalen-op-volle-toeren"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play.kahoot.it/v2/?quizId=ad7ccc90-cb7a-4502-8621-bf9318962516" TargetMode="External"/><Relationship Id="rId1" Type="http://schemas.openxmlformats.org/officeDocument/2006/relationships/slideLayout" Target="../slideLayouts/slideLayout12.xml"/><Relationship Id="rId5" Type="http://schemas.openxmlformats.org/officeDocument/2006/relationships/hyperlink" Target="https://creativecommons.org/licenses/by-nc-sa/3.0/" TargetMode="External"/><Relationship Id="rId4" Type="http://schemas.openxmlformats.org/officeDocument/2006/relationships/hyperlink" Target="https://ceipsanmiguel6p.blogspot.com/2016/12/repasamos-con-kahoot.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euam-ukraine.eu/news/latest-news/euam-launches-a-series-of-webinars-on-tackling-cybercrime-during-covid-19/" TargetMode="External"/><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nagpurtoday.in/nagpur-to-see-cyber-police-station-soon-to-deal-with-crimes-in-hi-tech-way/02021703" TargetMode="External"/><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hyperlink" Target="https://creativecommons.org/licenses/by-nc-sa/3.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nl.joinhackshield.com/nl/indeklas"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www.newgrounds.com/art/view/kevintrentin/antivirus-digital-police-commission" TargetMode="External"/><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hyperlink" Target="https://creativecommons.org/licenses/by-nc/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dirty="0">
                <a:cs typeface="Poppins"/>
              </a:rPr>
              <a:t>(Digitale) Zandzakken?</a:t>
            </a:r>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dirty="0"/>
              <a:t>Mediabegrip week 02 2024</a:t>
            </a:r>
          </a:p>
        </p:txBody>
      </p:sp>
      <p:pic>
        <p:nvPicPr>
          <p:cNvPr id="7" name="Tijdelijke aanduiding voor afbeelding 6" descr="Afbeelding met tekst, grafische vormgeving, etiket, ontwerp&#10;&#10;Automatisch gegenereerde beschrijving">
            <a:extLst>
              <a:ext uri="{FF2B5EF4-FFF2-40B4-BE49-F238E27FC236}">
                <a16:creationId xmlns:a16="http://schemas.microsoft.com/office/drawing/2014/main" id="{183913CA-3E2B-1E6C-A0D4-37D6D48939CB}"/>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20854" r="20854"/>
          <a:stretch/>
        </p:blipFill>
        <p:spPr>
          <a:xfrm>
            <a:off x="7287902" y="0"/>
            <a:ext cx="4927209" cy="5639456"/>
          </a:xfrm>
        </p:spPr>
      </p:pic>
      <p:sp>
        <p:nvSpPr>
          <p:cNvPr id="2" name="Tekstvak 1">
            <a:extLst>
              <a:ext uri="{FF2B5EF4-FFF2-40B4-BE49-F238E27FC236}">
                <a16:creationId xmlns:a16="http://schemas.microsoft.com/office/drawing/2014/main" id="{7B745EA6-35B9-9F0D-EE87-1BD5F8E4D189}"/>
              </a:ext>
            </a:extLst>
          </p:cNvPr>
          <p:cNvSpPr txBox="1"/>
          <p:nvPr/>
        </p:nvSpPr>
        <p:spPr>
          <a:xfrm>
            <a:off x="7288213" y="5638800"/>
            <a:ext cx="4927600" cy="317500"/>
          </a:xfrm>
          <a:prstGeom prst="rect">
            <a:avLst/>
          </a:prstGeom>
        </p:spPr>
        <p:txBody>
          <a:bodyPr>
            <a:normAutofit fontScale="62500" lnSpcReduction="20000"/>
          </a:bodyPr>
          <a:lstStyle/>
          <a:p>
            <a:r>
              <a:rPr lang="en-US">
                <a:hlinkClick r:id="rId3"/>
              </a:rPr>
              <a:t>Deze foto</a:t>
            </a:r>
            <a:r>
              <a:rPr lang="en-US"/>
              <a:t> van Onbekende auteur is gelicentieerd onder </a:t>
            </a:r>
            <a:r>
              <a:rPr lang="en-US">
                <a:hlinkClick r:id="rId4"/>
              </a:rPr>
              <a:t>CC BY-SA</a:t>
            </a:r>
            <a:r>
              <a:rPr lang="en-US"/>
              <a:t>.</a:t>
            </a:r>
          </a:p>
        </p:txBody>
      </p:sp>
    </p:spTree>
    <p:extLst>
      <p:ext uri="{BB962C8B-B14F-4D97-AF65-F5344CB8AC3E}">
        <p14:creationId xmlns:p14="http://schemas.microsoft.com/office/powerpoint/2010/main" val="262384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err="1"/>
              <a:t>Melles</a:t>
            </a:r>
            <a:r>
              <a:rPr lang="nl-NL"/>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143487" y="312736"/>
            <a:ext cx="8384366" cy="5693866"/>
          </a:xfrm>
          <a:prstGeom prst="rect">
            <a:avLst/>
          </a:prstGeom>
          <a:noFill/>
        </p:spPr>
        <p:txBody>
          <a:bodyPr wrap="square" lIns="91440" tIns="45720" rIns="91440" bIns="45720" rtlCol="0" anchor="t">
            <a:spAutoFit/>
          </a:bodyPr>
          <a:lstStyle/>
          <a:p>
            <a:r>
              <a:rPr lang="nl-NL" sz="1400" dirty="0">
                <a:solidFill>
                  <a:srgbClr val="000000"/>
                </a:solidFill>
                <a:ea typeface="+mn-lt"/>
                <a:cs typeface="+mn-lt"/>
              </a:rPr>
              <a:t>Hey allemaal,</a:t>
            </a:r>
            <a:endParaRPr lang="nl-NL" dirty="0"/>
          </a:p>
          <a:p>
            <a:endParaRPr lang="nl-NL" sz="1400" dirty="0">
              <a:solidFill>
                <a:srgbClr val="000000"/>
              </a:solidFill>
              <a:ea typeface="+mn-lt"/>
              <a:cs typeface="+mn-lt"/>
            </a:endParaRPr>
          </a:p>
          <a:p>
            <a:r>
              <a:rPr lang="nl-NL" sz="1400" dirty="0">
                <a:solidFill>
                  <a:srgbClr val="000000"/>
                </a:solidFill>
                <a:ea typeface="+mn-lt"/>
                <a:cs typeface="+mn-lt"/>
              </a:rPr>
              <a:t>Hebben jullie een fijne vakantie gehad? Ik heb echt even gechild in deze vakantie, buiten al die kerstverplichtingen om natuurlijk. Wel balen dat het bijna alle dagen regende. Ik vind het dan toch moelijker om 's ochtends mijn bed uit te komen. Volgens mij stopt het nu eindelijk met regenen en komt er een hoop kou aan. Wordt even doorbijten op de fiets in de ochtend.</a:t>
            </a:r>
          </a:p>
          <a:p>
            <a:endParaRPr lang="nl-NL" sz="1400" dirty="0">
              <a:solidFill>
                <a:srgbClr val="000000"/>
              </a:solidFill>
              <a:ea typeface="+mn-lt"/>
              <a:cs typeface="+mn-lt"/>
            </a:endParaRPr>
          </a:p>
          <a:p>
            <a:r>
              <a:rPr lang="nl-NL" sz="1400" dirty="0">
                <a:solidFill>
                  <a:srgbClr val="000000"/>
                </a:solidFill>
                <a:ea typeface="+mn-lt"/>
                <a:cs typeface="+mn-lt"/>
              </a:rPr>
              <a:t>Ik moet eigenlijk niet klagen, want op het nieuws zag ik dat anderen echt wel meer problemen ervaren met het weer. Dijken zijn overstroomd en opeens leek het op de geschiedenisles die ik laatst heb gehad over de watersnoodramp. Mensen moesten in de weer met zandzakken om te zorgen dat hun huis niet onder water liep. Best wel eng. Ik zou het echt verschrikkelijk vinden als het water al mijn eigendommen zou aantasten en alles kapot en onbruikbaar zou worden. Gelukkig kunnen ze ons tegenwoordig wel beter beschermen dan hoe ik het zag bij de geschiedenisles.</a:t>
            </a:r>
          </a:p>
          <a:p>
            <a:endParaRPr lang="nl-NL" sz="1400" dirty="0">
              <a:solidFill>
                <a:srgbClr val="000000"/>
              </a:solidFill>
              <a:ea typeface="+mn-lt"/>
              <a:cs typeface="+mn-lt"/>
            </a:endParaRPr>
          </a:p>
          <a:p>
            <a:r>
              <a:rPr lang="nl-NL" sz="1400" dirty="0">
                <a:solidFill>
                  <a:srgbClr val="000000"/>
                </a:solidFill>
                <a:ea typeface="+mn-lt"/>
                <a:cs typeface="+mn-lt"/>
              </a:rPr>
              <a:t>Op internet heb je natuurlijk ook bescherming nodig. Laatst kreeg ik een melding dat mijn wachtwoord was uitgelekt in één of ander </a:t>
            </a:r>
            <a:r>
              <a:rPr lang="nl-NL" sz="1400" dirty="0" err="1">
                <a:solidFill>
                  <a:srgbClr val="000000"/>
                </a:solidFill>
                <a:ea typeface="+mn-lt"/>
                <a:cs typeface="+mn-lt"/>
              </a:rPr>
              <a:t>datalek</a:t>
            </a:r>
            <a:r>
              <a:rPr lang="nl-NL" sz="1400" dirty="0">
                <a:solidFill>
                  <a:srgbClr val="000000"/>
                </a:solidFill>
                <a:ea typeface="+mn-lt"/>
                <a:cs typeface="+mn-lt"/>
              </a:rPr>
              <a:t>. Dat klonk best wel eng, maar ik wist ook niet zo goed wat ik moest doen. Ik verander mijn wachtwoord nog maar een keer, maar ik hoop eigenlijk dat de politie hier iets mee doet. Net zoals ze mensen zandzakken geven om hun bezittingen te beschermen zullen er vast ook een soort van digitale zandzakken zijn. Ik weet daar eigenlijk te weinig van…</a:t>
            </a:r>
          </a:p>
          <a:p>
            <a:endParaRPr lang="nl-NL" sz="1400" dirty="0">
              <a:solidFill>
                <a:srgbClr val="000000"/>
              </a:solidFill>
              <a:ea typeface="+mn-lt"/>
              <a:cs typeface="+mn-lt"/>
            </a:endParaRPr>
          </a:p>
          <a:p>
            <a:r>
              <a:rPr lang="nl-NL" sz="1400" dirty="0">
                <a:solidFill>
                  <a:srgbClr val="000000"/>
                </a:solidFill>
                <a:ea typeface="+mn-lt"/>
                <a:cs typeface="+mn-lt"/>
              </a:rPr>
              <a:t>Hopelijk kunnen jullie mij daarbij helpen? Worden wij online beschermd of ben ik op mezelf aangewezen?</a:t>
            </a:r>
          </a:p>
          <a:p>
            <a:endParaRPr lang="nl-NL" sz="1400" dirty="0">
              <a:solidFill>
                <a:srgbClr val="000000"/>
              </a:solidFill>
              <a:ea typeface="+mn-lt"/>
              <a:cs typeface="+mn-lt"/>
            </a:endParaRPr>
          </a:p>
          <a:p>
            <a:r>
              <a:rPr lang="nl-NL" sz="1400" dirty="0">
                <a:solidFill>
                  <a:srgbClr val="000000"/>
                </a:solidFill>
                <a:ea typeface="+mn-lt"/>
                <a:cs typeface="+mn-lt"/>
              </a:rPr>
              <a:t>Liefs, Melle</a:t>
            </a: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a:extLst>
              <a:ext uri="{FF2B5EF4-FFF2-40B4-BE49-F238E27FC236}">
                <a16:creationId xmlns:a16="http://schemas.microsoft.com/office/drawing/2014/main" id="{D86D1EB1-18DC-E4A4-0886-7FE1945681A2}"/>
              </a:ext>
            </a:extLst>
          </p:cNvPr>
          <p:cNvSpPr txBox="1">
            <a:spLocks/>
          </p:cNvSpPr>
          <p:nvPr/>
        </p:nvSpPr>
        <p:spPr>
          <a:xfrm>
            <a:off x="145795" y="4969240"/>
            <a:ext cx="5306491" cy="1027674"/>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1000"/>
              </a:spcBef>
              <a:buFont typeface="Arial" panose="020B0604020202020204" pitchFamily="34" charset="0"/>
              <a:buNone/>
              <a:defRPr sz="2000" b="0" kern="1200">
                <a:solidFill>
                  <a:schemeClr val="accent3"/>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200" b="1" i="1" dirty="0">
                <a:solidFill>
                  <a:srgbClr val="000000"/>
                </a:solidFill>
              </a:rPr>
              <a:t>Bron:</a:t>
            </a:r>
            <a:r>
              <a:rPr lang="nl-NL" sz="1200" b="1" i="1" dirty="0">
                <a:solidFill>
                  <a:srgbClr val="000000"/>
                </a:solidFill>
                <a:ea typeface="+mn-lt"/>
                <a:cs typeface="+mn-lt"/>
              </a:rPr>
              <a:t> nos.nl</a:t>
            </a:r>
          </a:p>
          <a:p>
            <a:pPr>
              <a:spcBef>
                <a:spcPts val="0"/>
              </a:spcBef>
            </a:pPr>
            <a:r>
              <a:rPr lang="nl-NL" sz="1200" dirty="0">
                <a:solidFill>
                  <a:srgbClr val="000000"/>
                </a:solidFill>
                <a:ea typeface="+mn-lt"/>
                <a:cs typeface="+mn-lt"/>
                <a:hlinkClick r:id="rId2"/>
              </a:rPr>
              <a:t>https://nos.nl/artikel/2503654-extra-maatregelen-tegen-hoogwater-meer-zandzakken-gemalen-op-volle-toeren</a:t>
            </a:r>
            <a:r>
              <a:rPr lang="nl-NL" sz="1200" dirty="0">
                <a:solidFill>
                  <a:srgbClr val="000000"/>
                </a:solidFill>
                <a:ea typeface="+mn-lt"/>
                <a:cs typeface="+mn-lt"/>
              </a:rPr>
              <a:t>  </a:t>
            </a:r>
            <a:endParaRPr lang="nl-NL" dirty="0">
              <a:cs typeface="Poppins"/>
            </a:endParaRPr>
          </a:p>
        </p:txBody>
      </p:sp>
      <p:sp>
        <p:nvSpPr>
          <p:cNvPr id="5" name="Tijdelijke aanduiding voor tekst 1">
            <a:extLst>
              <a:ext uri="{FF2B5EF4-FFF2-40B4-BE49-F238E27FC236}">
                <a16:creationId xmlns:a16="http://schemas.microsoft.com/office/drawing/2014/main" id="{D8EDC1B0-94CB-04BA-7976-F0440E22E549}"/>
              </a:ext>
            </a:extLst>
          </p:cNvPr>
          <p:cNvSpPr txBox="1">
            <a:spLocks/>
          </p:cNvSpPr>
          <p:nvPr/>
        </p:nvSpPr>
        <p:spPr>
          <a:xfrm>
            <a:off x="146826" y="169843"/>
            <a:ext cx="10936970" cy="95680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accent1"/>
                </a:solidFill>
                <a:ea typeface="+mj-lt"/>
                <a:cs typeface="+mj-lt"/>
              </a:rPr>
              <a:t>Nu in de media: Extra maatregelen tegen hoogwater</a:t>
            </a:r>
            <a:endParaRPr lang="nl-NL" dirty="0">
              <a:solidFill>
                <a:schemeClr val="accent1"/>
              </a:solidFill>
              <a:cs typeface="Poppins"/>
            </a:endParaRPr>
          </a:p>
        </p:txBody>
      </p:sp>
      <p:sp>
        <p:nvSpPr>
          <p:cNvPr id="11" name="Tekstvak 10">
            <a:extLst>
              <a:ext uri="{FF2B5EF4-FFF2-40B4-BE49-F238E27FC236}">
                <a16:creationId xmlns:a16="http://schemas.microsoft.com/office/drawing/2014/main" id="{C137E973-ADFD-41E9-C1B6-6DB82D3603A3}"/>
              </a:ext>
            </a:extLst>
          </p:cNvPr>
          <p:cNvSpPr txBox="1"/>
          <p:nvPr/>
        </p:nvSpPr>
        <p:spPr>
          <a:xfrm>
            <a:off x="146241" y="947487"/>
            <a:ext cx="5881170" cy="3766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r>
              <a:rPr lang="nl-NL" sz="1600" b="1" dirty="0">
                <a:ea typeface="+mn-lt"/>
                <a:cs typeface="+mn-lt"/>
              </a:rPr>
              <a:t>Op verschillende plekken in het land worden extra maatregelen genomen tegen hoogwater. </a:t>
            </a:r>
            <a:r>
              <a:rPr lang="nl-NL" sz="1600" dirty="0">
                <a:ea typeface="+mn-lt"/>
                <a:cs typeface="+mn-lt"/>
              </a:rPr>
              <a:t> </a:t>
            </a:r>
            <a:endParaRPr lang="en-US" sz="1600" dirty="0">
              <a:ea typeface="+mn-lt"/>
              <a:cs typeface="+mn-lt"/>
            </a:endParaRPr>
          </a:p>
          <a:p>
            <a:pPr>
              <a:lnSpc>
                <a:spcPct val="150000"/>
              </a:lnSpc>
              <a:spcBef>
                <a:spcPts val="1000"/>
              </a:spcBef>
            </a:pPr>
            <a:r>
              <a:rPr lang="nl-NL" sz="1600" dirty="0">
                <a:ea typeface="+mn-lt"/>
                <a:cs typeface="+mn-lt"/>
              </a:rPr>
              <a:t>In </a:t>
            </a:r>
            <a:r>
              <a:rPr lang="nl-NL" sz="1600" dirty="0" err="1">
                <a:ea typeface="+mn-lt"/>
                <a:cs typeface="+mn-lt"/>
              </a:rPr>
              <a:t>Aldeboarn</a:t>
            </a:r>
            <a:r>
              <a:rPr lang="nl-NL" sz="1600" dirty="0">
                <a:ea typeface="+mn-lt"/>
                <a:cs typeface="+mn-lt"/>
              </a:rPr>
              <a:t> (Friesland), Volendam en Hoorn zijn zandzakken neergelegd om huizen te beschermen. Verschillende molens en gemalen draaien op volle toeren om water weg te pompen.  </a:t>
            </a:r>
            <a:r>
              <a:rPr lang="en-US" sz="1600" dirty="0">
                <a:ea typeface="+mn-lt"/>
                <a:cs typeface="+mn-lt"/>
              </a:rPr>
              <a:t> </a:t>
            </a:r>
          </a:p>
          <a:p>
            <a:pPr>
              <a:lnSpc>
                <a:spcPct val="150000"/>
              </a:lnSpc>
              <a:spcBef>
                <a:spcPts val="1000"/>
              </a:spcBef>
            </a:pPr>
            <a:r>
              <a:rPr lang="en-US" sz="1600" dirty="0">
                <a:ea typeface="+mn-lt"/>
                <a:cs typeface="+mn-lt"/>
              </a:rPr>
              <a:t>Bij het </a:t>
            </a:r>
            <a:r>
              <a:rPr lang="en-US" sz="1600" dirty="0" err="1">
                <a:ea typeface="+mn-lt"/>
                <a:cs typeface="+mn-lt"/>
              </a:rPr>
              <a:t>bouwen</a:t>
            </a:r>
            <a:r>
              <a:rPr lang="en-US" sz="1600" dirty="0">
                <a:ea typeface="+mn-lt"/>
                <a:cs typeface="+mn-lt"/>
              </a:rPr>
              <a:t> van </a:t>
            </a:r>
            <a:r>
              <a:rPr lang="en-US" sz="1600" dirty="0" err="1">
                <a:ea typeface="+mn-lt"/>
                <a:cs typeface="+mn-lt"/>
              </a:rPr>
              <a:t>een</a:t>
            </a:r>
            <a:r>
              <a:rPr lang="en-US" sz="1600" dirty="0">
                <a:ea typeface="+mn-lt"/>
                <a:cs typeface="+mn-lt"/>
              </a:rPr>
              <a:t> </a:t>
            </a:r>
            <a:r>
              <a:rPr lang="en-US" sz="1600" dirty="0" err="1">
                <a:ea typeface="+mn-lt"/>
                <a:cs typeface="+mn-lt"/>
              </a:rPr>
              <a:t>nooddam</a:t>
            </a:r>
            <a:r>
              <a:rPr lang="en-US" sz="1600" dirty="0">
                <a:ea typeface="+mn-lt"/>
                <a:cs typeface="+mn-lt"/>
              </a:rPr>
              <a:t> in Maastricht </a:t>
            </a:r>
            <a:r>
              <a:rPr lang="en-US" sz="1600" dirty="0" err="1">
                <a:ea typeface="+mn-lt"/>
                <a:cs typeface="+mn-lt"/>
              </a:rPr>
              <a:t>komt</a:t>
            </a:r>
            <a:r>
              <a:rPr lang="en-US" sz="1600" dirty="0">
                <a:ea typeface="+mn-lt"/>
                <a:cs typeface="+mn-lt"/>
              </a:rPr>
              <a:t> </a:t>
            </a:r>
            <a:r>
              <a:rPr lang="en-US" sz="1600" dirty="0" err="1">
                <a:ea typeface="+mn-lt"/>
                <a:cs typeface="+mn-lt"/>
              </a:rPr>
              <a:t>zelfs</a:t>
            </a:r>
            <a:r>
              <a:rPr lang="en-US" sz="1600" dirty="0">
                <a:ea typeface="+mn-lt"/>
                <a:cs typeface="+mn-lt"/>
              </a:rPr>
              <a:t> het leger </a:t>
            </a:r>
            <a:r>
              <a:rPr lang="en-US" sz="1600" dirty="0" err="1">
                <a:ea typeface="+mn-lt"/>
                <a:cs typeface="+mn-lt"/>
              </a:rPr>
              <a:t>helpen</a:t>
            </a:r>
            <a:r>
              <a:rPr lang="en-US" sz="1600" dirty="0">
                <a:ea typeface="+mn-lt"/>
                <a:cs typeface="+mn-lt"/>
              </a:rPr>
              <a:t>.</a:t>
            </a:r>
          </a:p>
          <a:p>
            <a:pPr>
              <a:lnSpc>
                <a:spcPct val="150000"/>
              </a:lnSpc>
              <a:spcBef>
                <a:spcPts val="1000"/>
              </a:spcBef>
            </a:pPr>
            <a:endParaRPr lang="en-US" sz="1600" dirty="0">
              <a:ea typeface="+mn-lt"/>
              <a:cs typeface="+mn-lt"/>
            </a:endParaRPr>
          </a:p>
        </p:txBody>
      </p:sp>
      <p:pic>
        <p:nvPicPr>
          <p:cNvPr id="2" name="Afbeelding 1" descr="Afbeelding met tekst, buitenshuis, voertuig, reflectie&#10;&#10;Automatisch gegenereerde beschrijving">
            <a:extLst>
              <a:ext uri="{FF2B5EF4-FFF2-40B4-BE49-F238E27FC236}">
                <a16:creationId xmlns:a16="http://schemas.microsoft.com/office/drawing/2014/main" id="{2E788200-6BE3-0692-C906-E44C4BC6AF06}"/>
              </a:ext>
            </a:extLst>
          </p:cNvPr>
          <p:cNvPicPr>
            <a:picLocks noChangeAspect="1"/>
          </p:cNvPicPr>
          <p:nvPr/>
        </p:nvPicPr>
        <p:blipFill>
          <a:blip r:embed="rId3"/>
          <a:stretch>
            <a:fillRect/>
          </a:stretch>
        </p:blipFill>
        <p:spPr>
          <a:xfrm>
            <a:off x="7027024" y="2349689"/>
            <a:ext cx="4432983" cy="3381234"/>
          </a:xfrm>
          <a:prstGeom prst="rect">
            <a:avLst/>
          </a:prstGeom>
        </p:spPr>
      </p:pic>
    </p:spTree>
    <p:extLst>
      <p:ext uri="{BB962C8B-B14F-4D97-AF65-F5344CB8AC3E}">
        <p14:creationId xmlns:p14="http://schemas.microsoft.com/office/powerpoint/2010/main" val="2713666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69267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cs typeface="Poppins"/>
              </a:rPr>
              <a:t>Opdracht: </a:t>
            </a:r>
            <a:r>
              <a:rPr lang="nl-NL" dirty="0" err="1">
                <a:ea typeface="+mj-lt"/>
                <a:cs typeface="+mj-lt"/>
              </a:rPr>
              <a:t>HackShield</a:t>
            </a:r>
            <a:r>
              <a:rPr lang="nl-NL" dirty="0">
                <a:ea typeface="+mj-lt"/>
                <a:cs typeface="+mj-lt"/>
              </a:rPr>
              <a:t> </a:t>
            </a:r>
            <a:r>
              <a:rPr lang="nl-NL" dirty="0" err="1">
                <a:ea typeface="+mj-lt"/>
                <a:cs typeface="+mj-lt"/>
              </a:rPr>
              <a:t>Kahoot</a:t>
            </a:r>
            <a:endParaRPr lang="nl-NL" dirty="0">
              <a:cs typeface="Poppins"/>
            </a:endParaRPr>
          </a:p>
        </p:txBody>
      </p:sp>
      <p:sp>
        <p:nvSpPr>
          <p:cNvPr id="8" name="Tekstvak 7">
            <a:extLst>
              <a:ext uri="{FF2B5EF4-FFF2-40B4-BE49-F238E27FC236}">
                <a16:creationId xmlns:a16="http://schemas.microsoft.com/office/drawing/2014/main" id="{3F81264E-ED70-D54E-F9F7-90FE5E369FE9}"/>
              </a:ext>
            </a:extLst>
          </p:cNvPr>
          <p:cNvSpPr txBox="1"/>
          <p:nvPr/>
        </p:nvSpPr>
        <p:spPr>
          <a:xfrm>
            <a:off x="146241" y="947487"/>
            <a:ext cx="47244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ea typeface="+mn-lt"/>
                <a:cs typeface="+mn-lt"/>
              </a:rPr>
              <a:t>Eerst even opwarmen…</a:t>
            </a:r>
          </a:p>
          <a:p>
            <a:endParaRPr lang="nl-NL" sz="1600" dirty="0">
              <a:ea typeface="+mn-lt"/>
              <a:cs typeface="+mn-lt"/>
            </a:endParaRPr>
          </a:p>
          <a:p>
            <a:r>
              <a:rPr lang="nl-NL" sz="1600" dirty="0">
                <a:ea typeface="+mn-lt"/>
                <a:cs typeface="+mn-lt"/>
              </a:rPr>
              <a:t>Wat weten jullie van online fraude?</a:t>
            </a:r>
            <a:endParaRPr lang="en-US" sz="1600" dirty="0">
              <a:ea typeface="+mn-lt"/>
              <a:cs typeface="+mn-lt"/>
            </a:endParaRPr>
          </a:p>
          <a:p>
            <a:endParaRPr lang="nl-NL" sz="1600" dirty="0">
              <a:ea typeface="+mn-lt"/>
              <a:cs typeface="+mn-lt"/>
            </a:endParaRPr>
          </a:p>
          <a:p>
            <a:r>
              <a:rPr lang="nl-NL" sz="1600" dirty="0">
                <a:ea typeface="+mn-lt"/>
                <a:cs typeface="+mn-lt"/>
              </a:rPr>
              <a:t>Speel klassikaal de </a:t>
            </a:r>
            <a:r>
              <a:rPr lang="nl-NL" sz="1600" dirty="0" err="1">
                <a:solidFill>
                  <a:schemeClr val="bg1"/>
                </a:solidFill>
                <a:ea typeface="+mn-lt"/>
                <a:cs typeface="+mn-lt"/>
                <a:hlinkClick r:id="rId2">
                  <a:extLst>
                    <a:ext uri="{A12FA001-AC4F-418D-AE19-62706E023703}">
                      <ahyp:hlinkClr xmlns:ahyp="http://schemas.microsoft.com/office/drawing/2018/hyperlinkcolor" val="tx"/>
                    </a:ext>
                  </a:extLst>
                </a:hlinkClick>
              </a:rPr>
              <a:t>HackShield</a:t>
            </a:r>
            <a:r>
              <a:rPr lang="nl-NL" sz="1600" dirty="0">
                <a:solidFill>
                  <a:schemeClr val="bg1"/>
                </a:solidFill>
                <a:ea typeface="+mn-lt"/>
                <a:cs typeface="+mn-lt"/>
                <a:hlinkClick r:id="rId2">
                  <a:extLst>
                    <a:ext uri="{A12FA001-AC4F-418D-AE19-62706E023703}">
                      <ahyp:hlinkClr xmlns:ahyp="http://schemas.microsoft.com/office/drawing/2018/hyperlinkcolor" val="tx"/>
                    </a:ext>
                  </a:extLst>
                </a:hlinkClick>
              </a:rPr>
              <a:t> Kahoot</a:t>
            </a:r>
            <a:r>
              <a:rPr lang="nl-NL" sz="1600" dirty="0">
                <a:ea typeface="+mn-lt"/>
                <a:cs typeface="+mn-lt"/>
              </a:rPr>
              <a:t> over online criminaliteit.</a:t>
            </a:r>
          </a:p>
        </p:txBody>
      </p:sp>
      <p:pic>
        <p:nvPicPr>
          <p:cNvPr id="5" name="Tijdelijke aanduiding voor afbeelding 4">
            <a:extLst>
              <a:ext uri="{FF2B5EF4-FFF2-40B4-BE49-F238E27FC236}">
                <a16:creationId xmlns:a16="http://schemas.microsoft.com/office/drawing/2014/main" id="{F6D3839E-39E6-BFFA-E8C8-5F25CF938FDA}"/>
              </a:ext>
            </a:extLst>
          </p:cNvPr>
          <p:cNvPicPr>
            <a:picLocks noGrp="1" noChangeAspect="1"/>
          </p:cNvPicPr>
          <p:nvPr>
            <p:ph type="pic" sz="quarter" idx="12"/>
          </p:nvPr>
        </p:nvPicPr>
        <p:blipFill>
          <a:blip r:embed="rId3">
            <a:extLst>
              <a:ext uri="{837473B0-CC2E-450A-ABE3-18F120FF3D39}">
                <a1611:picAttrSrcUrl xmlns:a1611="http://schemas.microsoft.com/office/drawing/2016/11/main" r:id="rId4"/>
              </a:ext>
            </a:extLst>
          </a:blip>
          <a:srcRect l="9021" r="9021"/>
          <a:stretch/>
        </p:blipFill>
        <p:spPr>
          <a:xfrm>
            <a:off x="5692552" y="946485"/>
            <a:ext cx="6499448" cy="4457327"/>
          </a:xfrm>
        </p:spPr>
      </p:pic>
      <p:sp>
        <p:nvSpPr>
          <p:cNvPr id="2" name="Tekstvak 1">
            <a:extLst>
              <a:ext uri="{FF2B5EF4-FFF2-40B4-BE49-F238E27FC236}">
                <a16:creationId xmlns:a16="http://schemas.microsoft.com/office/drawing/2014/main" id="{27B8E346-7C79-EEEA-69E3-19861F719CF5}"/>
              </a:ext>
            </a:extLst>
          </p:cNvPr>
          <p:cNvSpPr txBox="1"/>
          <p:nvPr/>
        </p:nvSpPr>
        <p:spPr>
          <a:xfrm>
            <a:off x="5692775" y="5403850"/>
            <a:ext cx="6499225" cy="317500"/>
          </a:xfrm>
          <a:prstGeom prst="rect">
            <a:avLst/>
          </a:prstGeom>
        </p:spPr>
        <p:txBody>
          <a:bodyPr>
            <a:normAutofit fontScale="77500" lnSpcReduction="20000"/>
          </a:bodyPr>
          <a:lstStyle/>
          <a:p>
            <a:r>
              <a:rPr lang="en-US">
                <a:hlinkClick r:id="rId4"/>
              </a:rPr>
              <a:t>Deze foto</a:t>
            </a:r>
            <a:r>
              <a:rPr lang="en-US"/>
              <a:t> van Onbekende auteur is gelicentieerd onder </a:t>
            </a:r>
            <a:r>
              <a:rPr lang="en-US">
                <a:hlinkClick r:id="rId5"/>
              </a:rPr>
              <a:t>CC BY-SA-NC</a:t>
            </a:r>
            <a:r>
              <a:rPr lang="en-US"/>
              <a:t>.</a:t>
            </a:r>
          </a:p>
        </p:txBody>
      </p:sp>
    </p:spTree>
    <p:extLst>
      <p:ext uri="{BB962C8B-B14F-4D97-AF65-F5344CB8AC3E}">
        <p14:creationId xmlns:p14="http://schemas.microsoft.com/office/powerpoint/2010/main" val="1122076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DF444-35A5-1647-898A-94FD36F28288}"/>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C187D0FD-073C-0B22-4CB8-064169F25E02}"/>
              </a:ext>
            </a:extLst>
          </p:cNvPr>
          <p:cNvSpPr txBox="1">
            <a:spLocks/>
          </p:cNvSpPr>
          <p:nvPr/>
        </p:nvSpPr>
        <p:spPr>
          <a:xfrm>
            <a:off x="146826" y="169844"/>
            <a:ext cx="7899043" cy="69267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cs typeface="Poppins"/>
              </a:rPr>
              <a:t>Opdracht: Wat heb jij meegemaakt?</a:t>
            </a:r>
          </a:p>
        </p:txBody>
      </p:sp>
      <p:sp>
        <p:nvSpPr>
          <p:cNvPr id="8" name="Tekstvak 7">
            <a:extLst>
              <a:ext uri="{FF2B5EF4-FFF2-40B4-BE49-F238E27FC236}">
                <a16:creationId xmlns:a16="http://schemas.microsoft.com/office/drawing/2014/main" id="{1C903A55-03D6-5E31-96FB-DEDAE577B913}"/>
              </a:ext>
            </a:extLst>
          </p:cNvPr>
          <p:cNvSpPr txBox="1"/>
          <p:nvPr/>
        </p:nvSpPr>
        <p:spPr>
          <a:xfrm>
            <a:off x="146240" y="947487"/>
            <a:ext cx="4873231"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ea typeface="+mn-lt"/>
                <a:cs typeface="+mn-lt"/>
              </a:rPr>
              <a:t>Online fraude is een steeds groter groeiende vorm van criminaliteit. Er wordt vaak gedacht dat vooral ouderen slachtoffer worden van online criminelen. Toch blijken jongeren nog vaker slachtoffer te zijn, namelijk 21,5 % van de jongeren tegen 13,1 % van ouderen.</a:t>
            </a:r>
            <a:endParaRPr lang="en-US" sz="1600" dirty="0">
              <a:ea typeface="+mn-lt"/>
              <a:cs typeface="+mn-lt"/>
            </a:endParaRPr>
          </a:p>
          <a:p>
            <a:endParaRPr lang="nl-NL" sz="1600" dirty="0">
              <a:ea typeface="+mn-lt"/>
              <a:cs typeface="+mn-lt"/>
            </a:endParaRPr>
          </a:p>
          <a:p>
            <a:r>
              <a:rPr lang="nl-NL" sz="1600" dirty="0">
                <a:ea typeface="+mn-lt"/>
                <a:cs typeface="+mn-lt"/>
              </a:rPr>
              <a:t>Ben jijzelf of is iemand uit jouw omgeving weleens in aanraking gekomen met online fraude?</a:t>
            </a:r>
          </a:p>
          <a:p>
            <a:endParaRPr lang="nl-NL" sz="1600" dirty="0">
              <a:ea typeface="+mn-lt"/>
              <a:cs typeface="+mn-lt"/>
            </a:endParaRPr>
          </a:p>
          <a:p>
            <a:r>
              <a:rPr lang="nl-NL" sz="1600" dirty="0">
                <a:ea typeface="+mn-lt"/>
                <a:cs typeface="+mn-lt"/>
              </a:rPr>
              <a:t>Wat voor fraude was dat?</a:t>
            </a:r>
          </a:p>
          <a:p>
            <a:endParaRPr lang="nl-NL" sz="1600" dirty="0">
              <a:ea typeface="+mn-lt"/>
              <a:cs typeface="+mn-lt"/>
            </a:endParaRPr>
          </a:p>
          <a:p>
            <a:r>
              <a:rPr lang="nl-NL" sz="1600" dirty="0">
                <a:ea typeface="+mn-lt"/>
                <a:cs typeface="+mn-lt"/>
              </a:rPr>
              <a:t>Hoe is de fraude tot stand gekomen?</a:t>
            </a:r>
          </a:p>
          <a:p>
            <a:endParaRPr lang="nl-NL" sz="1600" dirty="0">
              <a:ea typeface="+mn-lt"/>
              <a:cs typeface="+mn-lt"/>
            </a:endParaRPr>
          </a:p>
          <a:p>
            <a:r>
              <a:rPr lang="nl-NL" sz="1600" dirty="0">
                <a:ea typeface="+mn-lt"/>
                <a:cs typeface="+mn-lt"/>
              </a:rPr>
              <a:t>Hoe groot was schade?</a:t>
            </a:r>
          </a:p>
        </p:txBody>
      </p:sp>
      <p:pic>
        <p:nvPicPr>
          <p:cNvPr id="5" name="Tijdelijke aanduiding voor afbeelding 4">
            <a:extLst>
              <a:ext uri="{FF2B5EF4-FFF2-40B4-BE49-F238E27FC236}">
                <a16:creationId xmlns:a16="http://schemas.microsoft.com/office/drawing/2014/main" id="{E60C202F-19D3-ACE2-3349-D4E5A50070CA}"/>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l="8990" r="8990"/>
          <a:stretch/>
        </p:blipFill>
        <p:spPr>
          <a:xfrm>
            <a:off x="5692552" y="946485"/>
            <a:ext cx="6499448" cy="4457327"/>
          </a:xfrm>
        </p:spPr>
      </p:pic>
      <p:sp>
        <p:nvSpPr>
          <p:cNvPr id="2" name="Tekstvak 1">
            <a:extLst>
              <a:ext uri="{FF2B5EF4-FFF2-40B4-BE49-F238E27FC236}">
                <a16:creationId xmlns:a16="http://schemas.microsoft.com/office/drawing/2014/main" id="{85701F37-0321-2B9A-EBD4-8F2648BB964F}"/>
              </a:ext>
            </a:extLst>
          </p:cNvPr>
          <p:cNvSpPr txBox="1"/>
          <p:nvPr/>
        </p:nvSpPr>
        <p:spPr>
          <a:xfrm>
            <a:off x="5692775" y="5403850"/>
            <a:ext cx="6499225" cy="317500"/>
          </a:xfrm>
          <a:prstGeom prst="rect">
            <a:avLst/>
          </a:prstGeom>
        </p:spPr>
        <p:txBody>
          <a:bodyPr>
            <a:normAutofit fontScale="85000" lnSpcReduction="10000"/>
          </a:bodyPr>
          <a:lstStyle/>
          <a:p>
            <a:r>
              <a:rPr lang="en-US">
                <a:hlinkClick r:id="rId3"/>
              </a:rPr>
              <a:t>Deze foto</a:t>
            </a:r>
            <a:r>
              <a:rPr lang="en-US"/>
              <a:t> van Onbekende auteur is gelicentieerd onder </a:t>
            </a:r>
            <a:r>
              <a:rPr lang="en-US">
                <a:hlinkClick r:id="rId4"/>
              </a:rPr>
              <a:t>CC BY-SA</a:t>
            </a:r>
            <a:r>
              <a:rPr lang="en-US"/>
              <a:t>.</a:t>
            </a:r>
          </a:p>
        </p:txBody>
      </p:sp>
    </p:spTree>
    <p:extLst>
      <p:ext uri="{BB962C8B-B14F-4D97-AF65-F5344CB8AC3E}">
        <p14:creationId xmlns:p14="http://schemas.microsoft.com/office/powerpoint/2010/main" val="2001039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80B6D-E902-9D6C-B449-21860B6F1D35}"/>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25CB68C6-5BE3-E111-F2CE-757FDEBE6653}"/>
              </a:ext>
            </a:extLst>
          </p:cNvPr>
          <p:cNvSpPr txBox="1">
            <a:spLocks/>
          </p:cNvSpPr>
          <p:nvPr/>
        </p:nvSpPr>
        <p:spPr>
          <a:xfrm>
            <a:off x="146826" y="169843"/>
            <a:ext cx="7899043" cy="69267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cs typeface="Poppins"/>
              </a:rPr>
              <a:t>Opdracht: </a:t>
            </a:r>
            <a:r>
              <a:rPr lang="nl-NL" dirty="0">
                <a:ea typeface="+mj-lt"/>
                <a:cs typeface="+mj-lt"/>
              </a:rPr>
              <a:t>Wat kun je doen bij fraude?</a:t>
            </a:r>
            <a:endParaRPr lang="nl-NL" dirty="0">
              <a:cs typeface="Poppins"/>
            </a:endParaRPr>
          </a:p>
        </p:txBody>
      </p:sp>
      <p:sp>
        <p:nvSpPr>
          <p:cNvPr id="8" name="Tekstvak 7">
            <a:extLst>
              <a:ext uri="{FF2B5EF4-FFF2-40B4-BE49-F238E27FC236}">
                <a16:creationId xmlns:a16="http://schemas.microsoft.com/office/drawing/2014/main" id="{CC293431-0ECE-4C49-7B09-9CB023A2307B}"/>
              </a:ext>
            </a:extLst>
          </p:cNvPr>
          <p:cNvSpPr txBox="1"/>
          <p:nvPr/>
        </p:nvSpPr>
        <p:spPr>
          <a:xfrm>
            <a:off x="146241" y="947487"/>
            <a:ext cx="472440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ea typeface="+mn-lt"/>
                <a:cs typeface="+mn-lt"/>
              </a:rPr>
              <a:t>Zojuist hebben jullie verschillende verhalen gehoord/gedeeld over online fraude. Er zijn veel verschillende vormen; het stelen van wachtwoorden en gegevens, het buit maken van geld of andere bezittingen, </a:t>
            </a:r>
            <a:r>
              <a:rPr lang="nl-NL" sz="1600" dirty="0" err="1">
                <a:ea typeface="+mn-lt"/>
                <a:cs typeface="+mn-lt"/>
              </a:rPr>
              <a:t>etcetera</a:t>
            </a:r>
            <a:r>
              <a:rPr lang="nl-NL" sz="1600" dirty="0">
                <a:ea typeface="+mn-lt"/>
                <a:cs typeface="+mn-lt"/>
              </a:rPr>
              <a:t>.</a:t>
            </a:r>
          </a:p>
          <a:p>
            <a:endParaRPr lang="nl-NL" sz="1600" dirty="0">
              <a:ea typeface="+mn-lt"/>
              <a:cs typeface="+mn-lt"/>
            </a:endParaRPr>
          </a:p>
          <a:p>
            <a:r>
              <a:rPr lang="nl-NL" sz="1600" dirty="0">
                <a:ea typeface="+mn-lt"/>
                <a:cs typeface="+mn-lt"/>
              </a:rPr>
              <a:t>Wat kun je doen als je in aanraking bent gekomen met online criminaliteit?</a:t>
            </a:r>
          </a:p>
          <a:p>
            <a:endParaRPr lang="nl-NL" sz="1600" dirty="0">
              <a:ea typeface="+mn-lt"/>
              <a:cs typeface="+mn-lt"/>
            </a:endParaRPr>
          </a:p>
          <a:p>
            <a:r>
              <a:rPr lang="nl-NL" sz="1600" dirty="0">
                <a:ea typeface="+mn-lt"/>
                <a:cs typeface="+mn-lt"/>
              </a:rPr>
              <a:t>Wat zou jij doen als jouw wachtwoord is gehackt? Zou je anders handelen wanneer het jouw </a:t>
            </a:r>
            <a:r>
              <a:rPr lang="nl-NL" sz="1600" dirty="0" err="1">
                <a:ea typeface="+mn-lt"/>
                <a:cs typeface="+mn-lt"/>
              </a:rPr>
              <a:t>TikTok</a:t>
            </a:r>
            <a:r>
              <a:rPr lang="nl-NL" sz="1600" dirty="0">
                <a:ea typeface="+mn-lt"/>
                <a:cs typeface="+mn-lt"/>
              </a:rPr>
              <a:t>-account is of jouw (toekomstige) bank-account?</a:t>
            </a:r>
          </a:p>
          <a:p>
            <a:endParaRPr lang="nl-NL" sz="1600" dirty="0">
              <a:ea typeface="+mn-lt"/>
              <a:cs typeface="+mn-lt"/>
            </a:endParaRPr>
          </a:p>
          <a:p>
            <a:r>
              <a:rPr lang="nl-NL" sz="1600" dirty="0">
                <a:ea typeface="+mn-lt"/>
                <a:cs typeface="+mn-lt"/>
              </a:rPr>
              <a:t>Wat zou jij doen als je online iets hebt gekocht maar dit nooit ontvangt? </a:t>
            </a:r>
          </a:p>
        </p:txBody>
      </p:sp>
      <p:pic>
        <p:nvPicPr>
          <p:cNvPr id="5" name="Tijdelijke aanduiding voor afbeelding 4">
            <a:extLst>
              <a:ext uri="{FF2B5EF4-FFF2-40B4-BE49-F238E27FC236}">
                <a16:creationId xmlns:a16="http://schemas.microsoft.com/office/drawing/2014/main" id="{574C2252-D0BA-6044-4A3E-A4FFAEE82F26}"/>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l="11724" r="11724"/>
          <a:stretch/>
        </p:blipFill>
        <p:spPr>
          <a:xfrm>
            <a:off x="5692552" y="946485"/>
            <a:ext cx="6499448" cy="4457327"/>
          </a:xfrm>
        </p:spPr>
      </p:pic>
      <p:sp>
        <p:nvSpPr>
          <p:cNvPr id="2" name="Tekstvak 1">
            <a:extLst>
              <a:ext uri="{FF2B5EF4-FFF2-40B4-BE49-F238E27FC236}">
                <a16:creationId xmlns:a16="http://schemas.microsoft.com/office/drawing/2014/main" id="{193412AE-B155-FD54-2ECA-CAAACD16E286}"/>
              </a:ext>
            </a:extLst>
          </p:cNvPr>
          <p:cNvSpPr txBox="1"/>
          <p:nvPr/>
        </p:nvSpPr>
        <p:spPr>
          <a:xfrm>
            <a:off x="5692775" y="5403850"/>
            <a:ext cx="6499225" cy="317500"/>
          </a:xfrm>
          <a:prstGeom prst="rect">
            <a:avLst/>
          </a:prstGeom>
        </p:spPr>
        <p:txBody>
          <a:bodyPr>
            <a:normAutofit fontScale="77500" lnSpcReduction="20000"/>
          </a:bodyPr>
          <a:lstStyle/>
          <a:p>
            <a:r>
              <a:rPr lang="en-US">
                <a:hlinkClick r:id="rId3"/>
              </a:rPr>
              <a:t>Deze foto</a:t>
            </a:r>
            <a:r>
              <a:rPr lang="en-US"/>
              <a:t> van Onbekende auteur is gelicentieerd onder </a:t>
            </a:r>
            <a:r>
              <a:rPr lang="en-US">
                <a:hlinkClick r:id="rId4"/>
              </a:rPr>
              <a:t>CC BY-SA-NC</a:t>
            </a:r>
            <a:r>
              <a:rPr lang="en-US"/>
              <a:t>.</a:t>
            </a:r>
          </a:p>
        </p:txBody>
      </p:sp>
    </p:spTree>
    <p:extLst>
      <p:ext uri="{BB962C8B-B14F-4D97-AF65-F5344CB8AC3E}">
        <p14:creationId xmlns:p14="http://schemas.microsoft.com/office/powerpoint/2010/main" val="4099926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5D97C-A37A-6D7F-0B9C-284D3C278C73}"/>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DF07ED04-BD67-F7BB-974C-AF3B56FB3F38}"/>
              </a:ext>
            </a:extLst>
          </p:cNvPr>
          <p:cNvSpPr txBox="1">
            <a:spLocks/>
          </p:cNvSpPr>
          <p:nvPr/>
        </p:nvSpPr>
        <p:spPr>
          <a:xfrm>
            <a:off x="146826" y="169843"/>
            <a:ext cx="7899043" cy="70564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cs typeface="Poppins"/>
              </a:rPr>
              <a:t>Bonus: </a:t>
            </a:r>
            <a:r>
              <a:rPr lang="nl-NL" dirty="0">
                <a:ea typeface="+mj-lt"/>
                <a:cs typeface="+mj-lt"/>
              </a:rPr>
              <a:t>Word cyber agent!</a:t>
            </a:r>
            <a:endParaRPr lang="nl-NL" dirty="0">
              <a:cs typeface="Poppins"/>
            </a:endParaRPr>
          </a:p>
        </p:txBody>
      </p:sp>
      <p:sp>
        <p:nvSpPr>
          <p:cNvPr id="8" name="Tekstvak 7">
            <a:extLst>
              <a:ext uri="{FF2B5EF4-FFF2-40B4-BE49-F238E27FC236}">
                <a16:creationId xmlns:a16="http://schemas.microsoft.com/office/drawing/2014/main" id="{11DC3387-B162-9538-278B-377CDFC67781}"/>
              </a:ext>
            </a:extLst>
          </p:cNvPr>
          <p:cNvSpPr txBox="1"/>
          <p:nvPr/>
        </p:nvSpPr>
        <p:spPr>
          <a:xfrm>
            <a:off x="146241" y="947487"/>
            <a:ext cx="47244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ea typeface="+mn-lt"/>
                <a:cs typeface="+mn-lt"/>
              </a:rPr>
              <a:t>Op de website van </a:t>
            </a:r>
            <a:r>
              <a:rPr lang="nl-NL" sz="1600" dirty="0" err="1">
                <a:solidFill>
                  <a:schemeClr val="bg1"/>
                </a:solidFill>
                <a:ea typeface="+mn-lt"/>
                <a:cs typeface="+mn-lt"/>
                <a:hlinkClick r:id="rId2">
                  <a:extLst>
                    <a:ext uri="{A12FA001-AC4F-418D-AE19-62706E023703}">
                      <ahyp:hlinkClr xmlns:ahyp="http://schemas.microsoft.com/office/drawing/2018/hyperlinkcolor" val="tx"/>
                    </a:ext>
                  </a:extLst>
                </a:hlinkClick>
              </a:rPr>
              <a:t>HackShield</a:t>
            </a:r>
            <a:r>
              <a:rPr lang="nl-NL" sz="1600" dirty="0">
                <a:solidFill>
                  <a:schemeClr val="bg1"/>
                </a:solidFill>
                <a:ea typeface="+mn-lt"/>
                <a:cs typeface="+mn-lt"/>
              </a:rPr>
              <a:t> </a:t>
            </a:r>
            <a:r>
              <a:rPr lang="nl-NL" sz="1600" dirty="0">
                <a:ea typeface="+mn-lt"/>
                <a:cs typeface="+mn-lt"/>
              </a:rPr>
              <a:t>kun je de online (klassen)</a:t>
            </a:r>
            <a:r>
              <a:rPr lang="nl-NL" sz="1600" dirty="0" err="1">
                <a:ea typeface="+mn-lt"/>
                <a:cs typeface="+mn-lt"/>
              </a:rPr>
              <a:t>quest</a:t>
            </a:r>
            <a:r>
              <a:rPr lang="nl-NL" sz="1600" dirty="0">
                <a:ea typeface="+mn-lt"/>
                <a:cs typeface="+mn-lt"/>
              </a:rPr>
              <a:t> doen die jou internetcriminaliteit leert ontdekken. </a:t>
            </a:r>
            <a:br>
              <a:rPr lang="nl-NL" sz="1600" dirty="0">
                <a:ea typeface="+mn-lt"/>
                <a:cs typeface="+mn-lt"/>
              </a:rPr>
            </a:br>
            <a:br>
              <a:rPr lang="nl-NL" sz="1600" dirty="0">
                <a:ea typeface="+mn-lt"/>
                <a:cs typeface="+mn-lt"/>
              </a:rPr>
            </a:br>
            <a:r>
              <a:rPr lang="nl-NL" sz="1600" dirty="0">
                <a:ea typeface="+mn-lt"/>
                <a:cs typeface="+mn-lt"/>
              </a:rPr>
              <a:t>Zo kun jij jezelf en jouw omgeving steeds beter beschermen tegen online criminelen.</a:t>
            </a:r>
            <a:endParaRPr lang="en-US" sz="1600" dirty="0">
              <a:ea typeface="+mn-lt"/>
              <a:cs typeface="+mn-lt"/>
            </a:endParaRPr>
          </a:p>
          <a:p>
            <a:endParaRPr lang="nl-NL" sz="1600" dirty="0">
              <a:ea typeface="+mn-lt"/>
              <a:cs typeface="+mn-lt"/>
            </a:endParaRPr>
          </a:p>
          <a:p>
            <a:r>
              <a:rPr lang="nl-NL" sz="1600" dirty="0">
                <a:ea typeface="+mn-lt"/>
                <a:cs typeface="+mn-lt"/>
              </a:rPr>
              <a:t>Gaan jullie de uitdaging aan?</a:t>
            </a:r>
          </a:p>
        </p:txBody>
      </p:sp>
      <p:pic>
        <p:nvPicPr>
          <p:cNvPr id="5" name="Tijdelijke aanduiding voor afbeelding 4" descr="HackShield Future Cyber Heroes | Educatieve spelletjes, Uitdagingen, Apps">
            <a:extLst>
              <a:ext uri="{FF2B5EF4-FFF2-40B4-BE49-F238E27FC236}">
                <a16:creationId xmlns:a16="http://schemas.microsoft.com/office/drawing/2014/main" id="{0FB2EC17-5A6C-33B0-DA4A-D1C10FEA1579}"/>
              </a:ext>
            </a:extLst>
          </p:cNvPr>
          <p:cNvPicPr>
            <a:picLocks noGrp="1" noChangeAspect="1"/>
          </p:cNvPicPr>
          <p:nvPr>
            <p:ph type="pic" sz="quarter" idx="12"/>
          </p:nvPr>
        </p:nvPicPr>
        <p:blipFill rotWithShape="1">
          <a:blip r:embed="rId3"/>
          <a:srcRect l="6169" t="-510" r="11836" b="510"/>
          <a:stretch/>
        </p:blipFill>
        <p:spPr>
          <a:xfrm>
            <a:off x="5692552" y="946485"/>
            <a:ext cx="6497419" cy="4457331"/>
          </a:xfrm>
        </p:spPr>
      </p:pic>
    </p:spTree>
    <p:extLst>
      <p:ext uri="{BB962C8B-B14F-4D97-AF65-F5344CB8AC3E}">
        <p14:creationId xmlns:p14="http://schemas.microsoft.com/office/powerpoint/2010/main" val="42423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a:t>Iedere week een opdracht om te werken aan de doelen van Burgerschap! De opdracht sluit aan bij de les van Mediabegrip.</a:t>
            </a:r>
          </a:p>
          <a:p>
            <a:endParaRPr lang="nl-NL"/>
          </a:p>
        </p:txBody>
      </p:sp>
    </p:spTree>
    <p:extLst>
      <p:ext uri="{BB962C8B-B14F-4D97-AF65-F5344CB8AC3E}">
        <p14:creationId xmlns:p14="http://schemas.microsoft.com/office/powerpoint/2010/main" val="2529107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148894" y="417030"/>
            <a:ext cx="11026902" cy="701041"/>
          </a:xfrm>
        </p:spPr>
        <p:txBody>
          <a:bodyPr/>
          <a:lstStyle/>
          <a:p>
            <a:r>
              <a:rPr lang="nl-NL"/>
              <a:t>Burgerschap</a:t>
            </a:r>
          </a:p>
        </p:txBody>
      </p:sp>
      <p:sp>
        <p:nvSpPr>
          <p:cNvPr id="5" name="Tekstvak 4">
            <a:extLst>
              <a:ext uri="{FF2B5EF4-FFF2-40B4-BE49-F238E27FC236}">
                <a16:creationId xmlns:a16="http://schemas.microsoft.com/office/drawing/2014/main" id="{28536A62-ABB0-AD3F-0BED-EF3EAACAD480}"/>
              </a:ext>
            </a:extLst>
          </p:cNvPr>
          <p:cNvSpPr txBox="1"/>
          <p:nvPr/>
        </p:nvSpPr>
        <p:spPr>
          <a:xfrm>
            <a:off x="148894" y="946006"/>
            <a:ext cx="6577002" cy="4524315"/>
          </a:xfrm>
          <a:prstGeom prst="rect">
            <a:avLst/>
          </a:prstGeom>
          <a:noFill/>
        </p:spPr>
        <p:txBody>
          <a:bodyPr wrap="square" lIns="91440" tIns="45720" rIns="91440" bIns="45720" rtlCol="0" anchor="t">
            <a:spAutoFit/>
          </a:bodyPr>
          <a:lstStyle/>
          <a:p>
            <a:r>
              <a:rPr lang="nl-NL" sz="1600" dirty="0">
                <a:solidFill>
                  <a:schemeClr val="bg1"/>
                </a:solidFill>
                <a:cs typeface="Poppins"/>
              </a:rPr>
              <a:t>Als er op een openbare plek risico's zijn voor de veiligheid van mens of dier zijn er (</a:t>
            </a:r>
            <a:r>
              <a:rPr lang="nl-NL" sz="1600" dirty="0" err="1">
                <a:solidFill>
                  <a:schemeClr val="bg1"/>
                </a:solidFill>
                <a:cs typeface="Poppins"/>
              </a:rPr>
              <a:t>overheids</a:t>
            </a:r>
            <a:r>
              <a:rPr lang="nl-NL" sz="1600" dirty="0">
                <a:solidFill>
                  <a:schemeClr val="bg1"/>
                </a:solidFill>
                <a:cs typeface="Poppins"/>
              </a:rPr>
              <a:t>)instanties die ons ondersteunen en helpen. Bij overstromingen komen gemeente en brandweer in actie met zandzakken om huizen en bezittingen te beschermen, bij vorst rijden er strooiwagens om ongelukken te voorkomen. Deze hulpdiensten kun je echt zien, maar hoe zit dit online...?</a:t>
            </a:r>
            <a:endParaRPr lang="en-US" sz="1600" dirty="0">
              <a:solidFill>
                <a:schemeClr val="bg1"/>
              </a:solidFill>
              <a:cs typeface="Poppins"/>
            </a:endParaRPr>
          </a:p>
          <a:p>
            <a:endParaRPr lang="nl-NL" sz="1600" dirty="0">
              <a:solidFill>
                <a:schemeClr val="bg1"/>
              </a:solidFill>
              <a:cs typeface="Poppins"/>
            </a:endParaRPr>
          </a:p>
          <a:p>
            <a:r>
              <a:rPr lang="nl-NL" sz="1600" dirty="0">
                <a:solidFill>
                  <a:schemeClr val="bg1"/>
                </a:solidFill>
                <a:cs typeface="Poppins"/>
              </a:rPr>
              <a:t>Wie is er verantwoordelijk bij online fraude? Had het slachtoffer beter moeten opletten of had het werk van de crimineel onmogelijk gemaakt moeten zijn door wetgeving of handhaving?</a:t>
            </a:r>
          </a:p>
          <a:p>
            <a:endParaRPr lang="nl-NL" sz="1600" dirty="0">
              <a:solidFill>
                <a:schemeClr val="bg1"/>
              </a:solidFill>
              <a:cs typeface="Poppins"/>
            </a:endParaRPr>
          </a:p>
          <a:p>
            <a:r>
              <a:rPr lang="nl-NL" sz="1600" dirty="0">
                <a:solidFill>
                  <a:schemeClr val="bg1"/>
                </a:solidFill>
                <a:cs typeface="Poppins"/>
              </a:rPr>
              <a:t>Wat denk jij dat de overheid doet tegen internetcriminaliteit? </a:t>
            </a:r>
            <a:br>
              <a:rPr lang="nl-NL" sz="1600" dirty="0">
                <a:solidFill>
                  <a:schemeClr val="bg1"/>
                </a:solidFill>
                <a:cs typeface="Poppins"/>
              </a:rPr>
            </a:br>
            <a:br>
              <a:rPr lang="nl-NL" sz="1600" dirty="0">
                <a:solidFill>
                  <a:schemeClr val="bg1"/>
                </a:solidFill>
                <a:cs typeface="Poppins"/>
              </a:rPr>
            </a:br>
            <a:r>
              <a:rPr lang="nl-NL" sz="1600" dirty="0">
                <a:solidFill>
                  <a:schemeClr val="bg1"/>
                </a:solidFill>
                <a:cs typeface="Poppins"/>
              </a:rPr>
              <a:t>Is dit genoeg of zouden ze meer moeten doen? </a:t>
            </a:r>
            <a:br>
              <a:rPr lang="nl-NL" sz="1600" dirty="0">
                <a:solidFill>
                  <a:schemeClr val="bg1"/>
                </a:solidFill>
                <a:cs typeface="Poppins"/>
              </a:rPr>
            </a:br>
            <a:br>
              <a:rPr lang="nl-NL" sz="1600" dirty="0">
                <a:solidFill>
                  <a:schemeClr val="bg1"/>
                </a:solidFill>
                <a:cs typeface="Poppins"/>
              </a:rPr>
            </a:br>
            <a:r>
              <a:rPr lang="nl-NL" sz="1600" dirty="0">
                <a:solidFill>
                  <a:schemeClr val="bg1"/>
                </a:solidFill>
                <a:cs typeface="Poppins"/>
              </a:rPr>
              <a:t>Wat zouden ze nog meer kunnen doen? </a:t>
            </a:r>
          </a:p>
        </p:txBody>
      </p:sp>
      <p:pic>
        <p:nvPicPr>
          <p:cNvPr id="4" name="Afbeelding 3" descr="Afbeelding met tekenfilm, schermopname, grafische vormgeving, Graphics&#10;&#10;Automatisch gegenereerde beschrijving">
            <a:extLst>
              <a:ext uri="{FF2B5EF4-FFF2-40B4-BE49-F238E27FC236}">
                <a16:creationId xmlns:a16="http://schemas.microsoft.com/office/drawing/2014/main" id="{355D6826-A6AC-AA12-ABFC-F1F55CF72DD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84044" y="1280959"/>
            <a:ext cx="4536578" cy="3207159"/>
          </a:xfrm>
          <a:prstGeom prst="rect">
            <a:avLst/>
          </a:prstGeom>
        </p:spPr>
      </p:pic>
      <p:sp>
        <p:nvSpPr>
          <p:cNvPr id="3" name="Tekstvak 2">
            <a:extLst>
              <a:ext uri="{FF2B5EF4-FFF2-40B4-BE49-F238E27FC236}">
                <a16:creationId xmlns:a16="http://schemas.microsoft.com/office/drawing/2014/main" id="{6D7609AD-1F24-1D5C-214E-DCAB4FD92130}"/>
              </a:ext>
            </a:extLst>
          </p:cNvPr>
          <p:cNvSpPr txBox="1"/>
          <p:nvPr/>
        </p:nvSpPr>
        <p:spPr>
          <a:xfrm>
            <a:off x="7183438" y="4487863"/>
            <a:ext cx="4537075" cy="317500"/>
          </a:xfrm>
          <a:prstGeom prst="rect">
            <a:avLst/>
          </a:prstGeom>
        </p:spPr>
        <p:txBody>
          <a:bodyPr>
            <a:normAutofit fontScale="55000" lnSpcReduction="20000"/>
          </a:bodyPr>
          <a:lstStyle/>
          <a:p>
            <a:r>
              <a:rPr lang="en-US">
                <a:hlinkClick r:id="rId3"/>
              </a:rPr>
              <a:t>Deze foto</a:t>
            </a:r>
            <a:r>
              <a:rPr lang="en-US"/>
              <a:t> van Onbekende auteur is gelicentieerd onder </a:t>
            </a:r>
            <a:r>
              <a:rPr lang="en-US">
                <a:hlinkClick r:id="rId4"/>
              </a:rPr>
              <a:t>CC BY-NC</a:t>
            </a:r>
            <a:r>
              <a:rPr lang="en-US"/>
              <a:t>.</a:t>
            </a:r>
          </a:p>
        </p:txBody>
      </p:sp>
    </p:spTree>
    <p:extLst>
      <p:ext uri="{BB962C8B-B14F-4D97-AF65-F5344CB8AC3E}">
        <p14:creationId xmlns:p14="http://schemas.microsoft.com/office/powerpoint/2010/main" val="2660734186"/>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2.xml><?xml version="1.0" encoding="utf-8"?>
<ds:datastoreItem xmlns:ds="http://schemas.openxmlformats.org/officeDocument/2006/customXml" ds:itemID="{E66179BF-8340-46C4-8488-7D7DEB84B228}">
  <ds:schemaRefs>
    <ds:schemaRef ds:uri="fbfab6ac-ae00-4ce7-a5ca-dcaf2687e7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32330B-E44B-4E1E-B382-F72A7AD021C8}">
  <ds:schemaRefs>
    <ds:schemaRef ds:uri="fbfab6ac-ae00-4ce7-a5ca-dcaf2687e7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Kantoorthema</Template>
  <TotalTime>77</TotalTime>
  <Words>854</Words>
  <Application>Microsoft Macintosh PowerPoint</Application>
  <PresentationFormat>Breedbeeld</PresentationFormat>
  <Paragraphs>61</Paragraphs>
  <Slides>9</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Calibri</vt:lpstr>
      <vt:lpstr>Poppins</vt:lpstr>
      <vt:lpstr>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jeroen Schutz</cp:lastModifiedBy>
  <cp:revision>387</cp:revision>
  <dcterms:created xsi:type="dcterms:W3CDTF">2022-01-30T11:55:21Z</dcterms:created>
  <dcterms:modified xsi:type="dcterms:W3CDTF">2024-01-08T09:24:46Z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