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37" r:id="rId7"/>
    <p:sldId id="363" r:id="rId8"/>
    <p:sldId id="365" r:id="rId9"/>
    <p:sldId id="368" r:id="rId10"/>
    <p:sldId id="355" r:id="rId11"/>
    <p:sldId id="370" r:id="rId12"/>
    <p:sldId id="369" r:id="rId13"/>
    <p:sldId id="280" r:id="rId14"/>
    <p:sldId id="358" r:id="rId15"/>
  </p:sldIdLst>
  <p:sldSz cx="12192000" cy="6858000"/>
  <p:notesSz cx="6858000" cy="9144000"/>
  <p:embeddedFontLst>
    <p:embeddedFont>
      <p:font typeface="montserrat" pitchFamily="2" charset="77"/>
      <p:regular r:id="rId17"/>
      <p:bold r:id="rId18"/>
      <p:italic r:id="rId19"/>
      <p:boldItalic r:id="rId20"/>
    </p:embeddedFont>
    <p:embeddedFont>
      <p:font typeface="Poppins" pitchFamily="2" charset="77"/>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8"/>
    <p:restoredTop sz="94684"/>
  </p:normalViewPr>
  <p:slideViewPr>
    <p:cSldViewPr snapToGrid="0">
      <p:cViewPr varScale="1">
        <p:scale>
          <a:sx n="159" d="100"/>
          <a:sy n="159" d="100"/>
        </p:scale>
        <p:origin x="10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maken.wikiwijs.nl/136748/Argumentaties"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linda.nl/meiden/meiden-trending/opinie-barbie-oscars-margot-robbie-greta-gerwi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JbluR5u5iBc" TargetMode="External"/><Relationship Id="rId2" Type="http://schemas.openxmlformats.org/officeDocument/2006/relationships/slideLayout" Target="../slideLayouts/slideLayout12.xml"/><Relationship Id="rId1" Type="http://schemas.openxmlformats.org/officeDocument/2006/relationships/video" Target="https://www.youtube.com/embed/JbluR5u5iBc?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anners.nl/whoopi-goldberg-oscar-margot-robbie-barbi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learn.e-limu.org/topic/view/?c=46"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earn.e-limu.org/topic/view/?c=46" TargetMode="Externa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balkandiskurs.com/2018/07/25/stvarni-glas-novinarstva-iii-dio/" TargetMode="External"/><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rijksoverheid.nl/onderwerpen/media-en-publieke-omroep/persvrijheid-bewak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3700" dirty="0" err="1">
                <a:cs typeface="Poppins"/>
              </a:rPr>
              <a:t>And</a:t>
            </a:r>
            <a:r>
              <a:rPr lang="nl-NL" sz="3700" dirty="0">
                <a:cs typeface="Poppins"/>
              </a:rPr>
              <a:t> </a:t>
            </a:r>
            <a:r>
              <a:rPr lang="nl-NL" sz="3700" dirty="0" err="1">
                <a:cs typeface="Poppins"/>
              </a:rPr>
              <a:t>the</a:t>
            </a:r>
            <a:r>
              <a:rPr lang="nl-NL" sz="3700" dirty="0">
                <a:cs typeface="Poppins"/>
              </a:rPr>
              <a:t> award </a:t>
            </a:r>
            <a:r>
              <a:rPr lang="nl-NL" sz="3700" dirty="0" err="1">
                <a:cs typeface="Poppins"/>
              </a:rPr>
              <a:t>goes</a:t>
            </a:r>
            <a:r>
              <a:rPr lang="nl-NL" sz="3700" dirty="0">
                <a:cs typeface="Poppins"/>
              </a:rPr>
              <a:t> </a:t>
            </a:r>
            <a:r>
              <a:rPr lang="nl-NL" sz="3700" dirty="0" err="1">
                <a:cs typeface="Poppins"/>
              </a:rPr>
              <a:t>to</a:t>
            </a:r>
            <a:r>
              <a:rPr lang="nl-NL" sz="3700" dirty="0">
                <a:cs typeface="Poppins"/>
              </a:rPr>
              <a: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05 2024</a:t>
            </a:r>
          </a:p>
        </p:txBody>
      </p:sp>
      <p:pic>
        <p:nvPicPr>
          <p:cNvPr id="7" name="Tijdelijke aanduiding voor afbeelding 6" descr="Afbeelding met Menselijk gezicht, kleding, persoon, hemel&#10;&#10;Automatisch gegenereerde beschrijving">
            <a:extLst>
              <a:ext uri="{FF2B5EF4-FFF2-40B4-BE49-F238E27FC236}">
                <a16:creationId xmlns:a16="http://schemas.microsoft.com/office/drawing/2014/main" id="{8C1E9FAA-A625-B416-8285-D74C8DBBA197}"/>
              </a:ext>
            </a:extLst>
          </p:cNvPr>
          <p:cNvPicPr>
            <a:picLocks noGrp="1" noChangeAspect="1"/>
          </p:cNvPicPr>
          <p:nvPr>
            <p:ph type="pic" sz="quarter" idx="13"/>
          </p:nvPr>
        </p:nvPicPr>
        <p:blipFill rotWithShape="1">
          <a:blip r:embed="rId2"/>
          <a:srcRect l="38893" t="525" r="11956" b="-525"/>
          <a:stretch/>
        </p:blipFill>
        <p:spPr>
          <a:xfrm>
            <a:off x="7301884" y="0"/>
            <a:ext cx="4926948" cy="5639461"/>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Vrijheid van meningsuiting</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5947106" cy="4278094"/>
          </a:xfrm>
          <a:prstGeom prst="rect">
            <a:avLst/>
          </a:prstGeom>
          <a:noFill/>
        </p:spPr>
        <p:txBody>
          <a:bodyPr wrap="square" lIns="91440" tIns="45720" rIns="91440" bIns="45720" rtlCol="0" anchor="t">
            <a:spAutoFit/>
          </a:bodyPr>
          <a:lstStyle/>
          <a:p>
            <a:r>
              <a:rPr lang="nl-NL" sz="1600" dirty="0">
                <a:solidFill>
                  <a:schemeClr val="bg1"/>
                </a:solidFill>
                <a:cs typeface="Poppins"/>
              </a:rPr>
              <a:t>Vrijheid van meningsuiting is net zoiets als persvrijheid. Jij mag zeggen wat jij vindt, zolang dit binnen de wet blijft. Discrimineren mag bijvoorbeeld niet.</a:t>
            </a:r>
          </a:p>
          <a:p>
            <a:endParaRPr lang="nl-NL" sz="1600" dirty="0">
              <a:solidFill>
                <a:schemeClr val="bg1"/>
              </a:solidFill>
              <a:cs typeface="Poppins"/>
            </a:endParaRPr>
          </a:p>
          <a:p>
            <a:r>
              <a:rPr lang="nl-NL" sz="1600" dirty="0">
                <a:solidFill>
                  <a:schemeClr val="bg1"/>
                </a:solidFill>
                <a:cs typeface="Poppins"/>
              </a:rPr>
              <a:t>In Nederland is er veel discussie over de vrijheid van meningsuiting. Sommigen menen dat de vrijheid van meningsuiting beperkt moet worden, terwijl anderen zeggen dat ze vinden dat ze bijna niks meer mogen zeggen en een grotere vrijheid van meningsuiting willen hebben.</a:t>
            </a:r>
          </a:p>
          <a:p>
            <a:endParaRPr lang="nl-NL" sz="1600" dirty="0">
              <a:solidFill>
                <a:schemeClr val="bg1"/>
              </a:solidFill>
              <a:cs typeface="Poppins"/>
            </a:endParaRPr>
          </a:p>
          <a:p>
            <a:r>
              <a:rPr lang="nl-NL" sz="1600" dirty="0">
                <a:solidFill>
                  <a:schemeClr val="bg1"/>
                </a:solidFill>
                <a:cs typeface="Poppins"/>
              </a:rPr>
              <a:t>Wat vind jij? </a:t>
            </a:r>
            <a:br>
              <a:rPr lang="nl-NL" sz="1600" dirty="0">
                <a:solidFill>
                  <a:schemeClr val="bg1"/>
                </a:solidFill>
                <a:cs typeface="Poppins"/>
              </a:rPr>
            </a:br>
            <a:br>
              <a:rPr lang="nl-NL" sz="1600" dirty="0">
                <a:solidFill>
                  <a:schemeClr val="bg1"/>
                </a:solidFill>
                <a:cs typeface="Poppins"/>
              </a:rPr>
            </a:br>
            <a:r>
              <a:rPr lang="nl-NL" sz="1600" dirty="0">
                <a:solidFill>
                  <a:schemeClr val="bg1"/>
                </a:solidFill>
                <a:cs typeface="Poppins"/>
              </a:rPr>
              <a:t>Heb jij het idee dat je mag zeggen wat je wilt? </a:t>
            </a:r>
            <a:br>
              <a:rPr lang="nl-NL" sz="1600" dirty="0">
                <a:solidFill>
                  <a:schemeClr val="bg1"/>
                </a:solidFill>
                <a:cs typeface="Poppins"/>
              </a:rPr>
            </a:br>
            <a:br>
              <a:rPr lang="nl-NL" sz="1600" dirty="0">
                <a:solidFill>
                  <a:schemeClr val="bg1"/>
                </a:solidFill>
                <a:cs typeface="Poppins"/>
              </a:rPr>
            </a:br>
            <a:r>
              <a:rPr lang="nl-NL" sz="1600" dirty="0">
                <a:solidFill>
                  <a:schemeClr val="bg1"/>
                </a:solidFill>
                <a:cs typeface="Poppins"/>
              </a:rPr>
              <a:t>Heb jij weleens iets willen zeggen, maar dat niet gedaan omdat je je hier niet vrij </a:t>
            </a:r>
            <a:r>
              <a:rPr lang="nl-NL" sz="1600">
                <a:solidFill>
                  <a:schemeClr val="bg1"/>
                </a:solidFill>
                <a:cs typeface="Poppins"/>
              </a:rPr>
              <a:t>genoeg in </a:t>
            </a:r>
            <a:r>
              <a:rPr lang="nl-NL" sz="1600" dirty="0">
                <a:solidFill>
                  <a:schemeClr val="bg1"/>
                </a:solidFill>
                <a:cs typeface="Poppins"/>
              </a:rPr>
              <a:t>voelde?</a:t>
            </a:r>
          </a:p>
        </p:txBody>
      </p:sp>
      <p:pic>
        <p:nvPicPr>
          <p:cNvPr id="6" name="Afbeelding 5" descr="Afbeelding met tekst, skiën, schoeisel, tekenfilm&#10;&#10;Automatisch gegenereerde beschrijving">
            <a:extLst>
              <a:ext uri="{FF2B5EF4-FFF2-40B4-BE49-F238E27FC236}">
                <a16:creationId xmlns:a16="http://schemas.microsoft.com/office/drawing/2014/main" id="{F8AF0767-00BC-7ECF-BACA-803D4F6279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5205" y="1269529"/>
            <a:ext cx="5153525" cy="2898857"/>
          </a:xfrm>
          <a:prstGeom prst="rect">
            <a:avLst/>
          </a:prstGeom>
        </p:spPr>
      </p:pic>
      <p:sp>
        <p:nvSpPr>
          <p:cNvPr id="4" name="Tekstvak 3">
            <a:extLst>
              <a:ext uri="{FF2B5EF4-FFF2-40B4-BE49-F238E27FC236}">
                <a16:creationId xmlns:a16="http://schemas.microsoft.com/office/drawing/2014/main" id="{8A14D4BD-F1BF-CC97-A7F7-E1D41EF4D8D1}"/>
              </a:ext>
            </a:extLst>
          </p:cNvPr>
          <p:cNvSpPr txBox="1"/>
          <p:nvPr/>
        </p:nvSpPr>
        <p:spPr>
          <a:xfrm>
            <a:off x="6894513" y="4168775"/>
            <a:ext cx="5154612" cy="317500"/>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a:t>
            </a:r>
            <a:endParaRPr lang="nl-NL" dirty="0">
              <a:solidFill>
                <a:srgbClr val="3F5060"/>
              </a:solidFill>
              <a:ea typeface="+mn-lt"/>
              <a:cs typeface="+mn-lt"/>
            </a:endParaRPr>
          </a:p>
          <a:p>
            <a:endParaRPr lang="nl-NL" sz="1400" dirty="0">
              <a:solidFill>
                <a:srgbClr val="000000"/>
              </a:solidFill>
              <a:cs typeface="Poppins"/>
            </a:endParaRPr>
          </a:p>
          <a:p>
            <a:r>
              <a:rPr lang="nl-NL" sz="1400" dirty="0">
                <a:solidFill>
                  <a:srgbClr val="000000"/>
                </a:solidFill>
                <a:ea typeface="+mn-lt"/>
                <a:cs typeface="+mn-lt"/>
              </a:rPr>
              <a:t>De Oscarnominaties zijn bekend gemaakt. Altijd wel gaaf om te zien welke film er dit jaar met de grootste prijzen vandoor gaat. Ik kijk altijd of het misschien één van de films wordt die ik ook heel goed vond.</a:t>
            </a:r>
          </a:p>
          <a:p>
            <a:endParaRPr lang="nl-NL" sz="1400" dirty="0">
              <a:solidFill>
                <a:srgbClr val="000000"/>
              </a:solidFill>
              <a:ea typeface="+mn-lt"/>
              <a:cs typeface="+mn-lt"/>
            </a:endParaRPr>
          </a:p>
          <a:p>
            <a:r>
              <a:rPr lang="nl-NL" sz="1400" dirty="0">
                <a:solidFill>
                  <a:srgbClr val="000000"/>
                </a:solidFill>
                <a:ea typeface="+mn-lt"/>
                <a:cs typeface="+mn-lt"/>
              </a:rPr>
              <a:t>Ik zag dat Barbie dit jaar vaak genomineerd is. Ik ben naar Barbie geweest in de bios en vond deze ook echt heel leuk. Behalve dat het op een heel leuke manier was vormgegeven, zat er ook een dubbele boodschap in. Vrouwen waren duidelijk de baas in Barbie World en Ken liep gefrustreerd door het beeldscherm.</a:t>
            </a:r>
          </a:p>
          <a:p>
            <a:endParaRPr lang="nl-NL" sz="1400" dirty="0">
              <a:solidFill>
                <a:srgbClr val="000000"/>
              </a:solidFill>
              <a:ea typeface="+mn-lt"/>
              <a:cs typeface="+mn-lt"/>
            </a:endParaRPr>
          </a:p>
          <a:p>
            <a:r>
              <a:rPr lang="nl-NL" sz="1400" dirty="0">
                <a:solidFill>
                  <a:srgbClr val="000000"/>
                </a:solidFill>
                <a:ea typeface="+mn-lt"/>
                <a:cs typeface="+mn-lt"/>
              </a:rPr>
              <a:t>Nu las ik dat er veel ophef is over dat 'Barbie' zelf niet is genomineerd. Veel mensen vinden dat Margot Robbie (Barbie) ook een Oscarnominatie verdiend had. Ryan </a:t>
            </a:r>
            <a:r>
              <a:rPr lang="nl-NL" sz="1400" dirty="0" err="1">
                <a:solidFill>
                  <a:srgbClr val="000000"/>
                </a:solidFill>
                <a:ea typeface="+mn-lt"/>
                <a:cs typeface="+mn-lt"/>
              </a:rPr>
              <a:t>Gosling</a:t>
            </a:r>
            <a:r>
              <a:rPr lang="nl-NL" sz="1400" dirty="0">
                <a:solidFill>
                  <a:srgbClr val="000000"/>
                </a:solidFill>
                <a:ea typeface="+mn-lt"/>
                <a:cs typeface="+mn-lt"/>
              </a:rPr>
              <a:t> (Ken) is er ook hartstikke boos over. Ik las dat men vindt dat het precies het hele punt van de Barbiefilm is. Een film over feminisme wordt dus 'gediscrimineerd’ tijdens de Oscars. </a:t>
            </a:r>
          </a:p>
          <a:p>
            <a:endParaRPr lang="nl-NL" sz="1400" dirty="0">
              <a:solidFill>
                <a:srgbClr val="000000"/>
              </a:solidFill>
              <a:ea typeface="+mn-lt"/>
              <a:cs typeface="+mn-lt"/>
            </a:endParaRPr>
          </a:p>
          <a:p>
            <a:r>
              <a:rPr lang="nl-NL" sz="1400" dirty="0">
                <a:solidFill>
                  <a:srgbClr val="000000"/>
                </a:solidFill>
                <a:ea typeface="+mn-lt"/>
                <a:cs typeface="+mn-lt"/>
              </a:rPr>
              <a:t>Interessant vraagstuk wel. Is dit zo? Ik weet eigenlijk niet of ik het hiermee eens ben. Hier ga ik me deze week eens in verdiepen!</a:t>
            </a:r>
          </a:p>
          <a:p>
            <a:br>
              <a:rPr lang="nl-NL" sz="1400" dirty="0">
                <a:solidFill>
                  <a:srgbClr val="000000"/>
                </a:solidFill>
                <a:ea typeface="+mn-lt"/>
                <a:cs typeface="+mn-lt"/>
              </a:rPr>
            </a:br>
            <a:r>
              <a:rPr lang="nl-NL" sz="1400" dirty="0">
                <a:solidFill>
                  <a:srgbClr val="000000"/>
                </a:solidFill>
                <a:ea typeface="+mn-lt"/>
                <a:cs typeface="+mn-lt"/>
              </a:rPr>
              <a:t>Tot snel!</a:t>
            </a:r>
          </a:p>
          <a:p>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Missende </a:t>
            </a:r>
            <a:r>
              <a:rPr lang="nl-NL" dirty="0" err="1">
                <a:solidFill>
                  <a:schemeClr val="accent1"/>
                </a:solidFill>
                <a:ea typeface="+mj-lt"/>
                <a:cs typeface="+mj-lt"/>
              </a:rPr>
              <a:t>Oscar-nominaties</a:t>
            </a:r>
            <a:r>
              <a:rPr lang="nl-NL" dirty="0">
                <a:solidFill>
                  <a:schemeClr val="accent1"/>
                </a:solidFill>
                <a:ea typeface="+mj-lt"/>
                <a:cs typeface="+mj-lt"/>
              </a:rPr>
              <a:t> voor 'Barbie' bewijzen dat het onmogelijk is om vrouw te zijn.</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3493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solidFill>
                  <a:srgbClr val="030202"/>
                </a:solidFill>
                <a:ea typeface="+mn-lt"/>
                <a:cs typeface="+mn-lt"/>
              </a:rPr>
            </a:br>
            <a:r>
              <a:rPr lang="nl-NL" sz="1200" dirty="0">
                <a:solidFill>
                  <a:srgbClr val="030202"/>
                </a:solidFill>
                <a:ea typeface="+mn-lt"/>
                <a:cs typeface="+mn-lt"/>
              </a:rPr>
              <a:t>“Er is geen Ken zonder Barbie, en er is geen </a:t>
            </a:r>
            <a:r>
              <a:rPr lang="nl-NL" sz="1200" i="1" dirty="0">
                <a:solidFill>
                  <a:srgbClr val="030202"/>
                </a:solidFill>
                <a:ea typeface="+mn-lt"/>
                <a:cs typeface="+mn-lt"/>
              </a:rPr>
              <a:t>Barbie</a:t>
            </a:r>
            <a:r>
              <a:rPr lang="nl-NL" sz="1200" dirty="0">
                <a:solidFill>
                  <a:srgbClr val="030202"/>
                </a:solidFill>
                <a:ea typeface="+mn-lt"/>
                <a:cs typeface="+mn-lt"/>
              </a:rPr>
              <a:t>-film zonder Greta </a:t>
            </a:r>
            <a:r>
              <a:rPr lang="nl-NL" sz="1200" dirty="0" err="1">
                <a:solidFill>
                  <a:srgbClr val="030202"/>
                </a:solidFill>
                <a:ea typeface="+mn-lt"/>
                <a:cs typeface="+mn-lt"/>
              </a:rPr>
              <a:t>Gerwig</a:t>
            </a:r>
            <a:r>
              <a:rPr lang="nl-NL" sz="1200" dirty="0">
                <a:solidFill>
                  <a:srgbClr val="030202"/>
                </a:solidFill>
                <a:ea typeface="+mn-lt"/>
                <a:cs typeface="+mn-lt"/>
              </a:rPr>
              <a:t> en Margot Robbie, de twee mensen die het meest verantwoordelijk zijn voor deze geschiedenis schrijvende, wereldwijd gevierde film. Er zou voor niemand in de film erkenning mogelijk zijn zonder hun talent, lef en genialiteit.” </a:t>
            </a:r>
            <a:endParaRPr lang="nl-NL" sz="1200" dirty="0">
              <a:cs typeface="Poppins"/>
            </a:endParaRPr>
          </a:p>
          <a:p>
            <a:pPr>
              <a:lnSpc>
                <a:spcPct val="150000"/>
              </a:lnSpc>
              <a:spcBef>
                <a:spcPts val="1000"/>
              </a:spcBef>
            </a:pPr>
            <a:r>
              <a:rPr lang="nl-NL" sz="1200" dirty="0">
                <a:solidFill>
                  <a:srgbClr val="030202"/>
                </a:solidFill>
                <a:cs typeface="Poppins"/>
              </a:rPr>
              <a:t>Op de website van </a:t>
            </a:r>
            <a:r>
              <a:rPr lang="nl-NL" sz="1200" dirty="0" err="1">
                <a:solidFill>
                  <a:srgbClr val="030202"/>
                </a:solidFill>
                <a:cs typeface="Poppins"/>
              </a:rPr>
              <a:t>LINDA.meiden</a:t>
            </a:r>
            <a:r>
              <a:rPr lang="nl-NL" sz="1200" dirty="0">
                <a:solidFill>
                  <a:srgbClr val="030202"/>
                </a:solidFill>
                <a:cs typeface="Poppins"/>
              </a:rPr>
              <a:t> wordt deze quote geciteerd van Ryan </a:t>
            </a:r>
            <a:r>
              <a:rPr lang="nl-NL" sz="1200" dirty="0" err="1">
                <a:solidFill>
                  <a:srgbClr val="030202"/>
                </a:solidFill>
                <a:cs typeface="Poppins"/>
              </a:rPr>
              <a:t>Gosling</a:t>
            </a:r>
            <a:r>
              <a:rPr lang="nl-NL" sz="1200" dirty="0">
                <a:solidFill>
                  <a:srgbClr val="030202"/>
                </a:solidFill>
                <a:cs typeface="Poppins"/>
              </a:rPr>
              <a:t>, de acteur die Ken speelt. Hij is boos omdat de actrice en regisseuse beiden niet genomineerd zijn voor een Oscar. De website </a:t>
            </a:r>
            <a:r>
              <a:rPr lang="nl-NL" sz="1200" dirty="0" err="1">
                <a:solidFill>
                  <a:srgbClr val="030202"/>
                </a:solidFill>
                <a:cs typeface="Poppins"/>
              </a:rPr>
              <a:t>LINDA.meiden</a:t>
            </a:r>
            <a:r>
              <a:rPr lang="nl-NL" sz="1200" dirty="0">
                <a:solidFill>
                  <a:srgbClr val="030202"/>
                </a:solidFill>
                <a:cs typeface="Poppins"/>
              </a:rPr>
              <a:t> vindt dat dit juist het punt van de film bewijst 'vrouwen die records breken krijgen niet half zo veel lof als mannen (die simpelweg bestaan)'.  </a:t>
            </a:r>
            <a:br>
              <a:rPr lang="nl-NL" sz="1200" dirty="0">
                <a:cs typeface="Poppins"/>
              </a:rPr>
            </a:br>
            <a:br>
              <a:rPr lang="nl-NL" sz="1200" dirty="0">
                <a:cs typeface="Poppins"/>
              </a:rPr>
            </a:br>
            <a:r>
              <a:rPr lang="nl-NL" sz="1200" dirty="0">
                <a:solidFill>
                  <a:srgbClr val="030202"/>
                </a:solidFill>
                <a:cs typeface="Poppins"/>
              </a:rPr>
              <a:t>Zijn de zorgen die geuit worden op de </a:t>
            </a:r>
            <a:r>
              <a:rPr lang="nl-NL" sz="1200" dirty="0" err="1">
                <a:solidFill>
                  <a:srgbClr val="030202"/>
                </a:solidFill>
                <a:cs typeface="Poppins"/>
              </a:rPr>
              <a:t>LINDA.meiden</a:t>
            </a:r>
            <a:r>
              <a:rPr lang="nl-NL" sz="1200" dirty="0">
                <a:solidFill>
                  <a:srgbClr val="030202"/>
                </a:solidFill>
                <a:cs typeface="Poppins"/>
              </a:rPr>
              <a:t> terecht of onterecht? Wat vinden jullie?</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a:solidFill>
                  <a:srgbClr val="000000"/>
                </a:solidFill>
              </a:rPr>
              <a:t>Bron: linda.nl</a:t>
            </a:r>
            <a:endParaRPr lang="nl-NL" sz="1200" i="1">
              <a:solidFill>
                <a:srgbClr val="000000"/>
              </a:solidFill>
            </a:endParaRPr>
          </a:p>
          <a:p>
            <a:pPr>
              <a:spcBef>
                <a:spcPts val="0"/>
              </a:spcBef>
            </a:pPr>
            <a:r>
              <a:rPr lang="nl-NL" sz="1200">
                <a:solidFill>
                  <a:srgbClr val="000000"/>
                </a:solidFill>
                <a:ea typeface="+mn-lt"/>
                <a:cs typeface="+mn-lt"/>
                <a:hlinkClick r:id="rId2"/>
              </a:rPr>
              <a:t>https://www.linda.nl/meiden/meiden-trending/opinie-barbie-oscars-margot-robbie-greta-gerwig/</a:t>
            </a:r>
            <a:endParaRPr lang="nl-NL">
              <a:ea typeface="+mn-lt"/>
              <a:cs typeface="+mn-lt"/>
            </a:endParaRPr>
          </a:p>
        </p:txBody>
      </p:sp>
      <p:pic>
        <p:nvPicPr>
          <p:cNvPr id="4" name="Afbeelding 3" descr="Feminism Images | Free Photos, PNG Stickers, Wallpapers &amp; Backgrounds ...">
            <a:extLst>
              <a:ext uri="{FF2B5EF4-FFF2-40B4-BE49-F238E27FC236}">
                <a16:creationId xmlns:a16="http://schemas.microsoft.com/office/drawing/2014/main" id="{C72D98EC-3835-C4FF-186B-50A3F23A01E4}"/>
              </a:ext>
            </a:extLst>
          </p:cNvPr>
          <p:cNvPicPr>
            <a:picLocks noChangeAspect="1"/>
          </p:cNvPicPr>
          <p:nvPr/>
        </p:nvPicPr>
        <p:blipFill>
          <a:blip r:embed="rId3"/>
          <a:stretch>
            <a:fillRect/>
          </a:stretch>
        </p:blipFill>
        <p:spPr>
          <a:xfrm>
            <a:off x="6694583" y="2442275"/>
            <a:ext cx="5031954" cy="3350559"/>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Wanneer is nieuws </a:t>
            </a:r>
            <a:r>
              <a:rPr lang="nl-NL" err="1">
                <a:cs typeface="Poppins"/>
              </a:rPr>
              <a:t>nieuws</a:t>
            </a:r>
            <a:r>
              <a:rPr lang="nl-NL">
                <a:cs typeface="Poppins"/>
              </a:rPr>
              <a:t>?</a:t>
            </a:r>
            <a:endParaRPr lang="nl-NL"/>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Wat maakt iets nieuws of nieuwswaardig?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dirty="0">
                <a:solidFill>
                  <a:schemeClr val="bg2">
                    <a:lumMod val="10000"/>
                  </a:schemeClr>
                </a:solidFill>
                <a:cs typeface="Poppins"/>
              </a:rPr>
              <a:t>Bekijk de video “Wat is nieuws” van Beeld &amp; Geluid</a:t>
            </a:r>
          </a:p>
          <a:p>
            <a:endParaRPr lang="nl-NL" sz="1300" dirty="0">
              <a:solidFill>
                <a:schemeClr val="bg2">
                  <a:lumMod val="10000"/>
                </a:schemeClr>
              </a:solidFill>
              <a:cs typeface="Poppins"/>
            </a:endParaRPr>
          </a:p>
          <a:p>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https://youtu.be/JbluR5u5iBc</a:t>
            </a:r>
            <a:endParaRPr lang="nl-NL" dirty="0">
              <a:solidFill>
                <a:schemeClr val="bg1"/>
              </a:solidFill>
            </a:endParaRPr>
          </a:p>
          <a:p>
            <a:endParaRPr lang="nl-NL" sz="1300" dirty="0">
              <a:solidFill>
                <a:schemeClr val="bg1"/>
              </a:solidFill>
              <a:cs typeface="Poppins"/>
            </a:endParaRPr>
          </a:p>
          <a:p>
            <a:endParaRPr lang="nl-NL" sz="1300" dirty="0">
              <a:solidFill>
                <a:schemeClr val="bg1"/>
              </a:solidFill>
              <a:cs typeface="Poppins"/>
            </a:endParaRPr>
          </a:p>
          <a:p>
            <a:endParaRPr lang="nl-NL" sz="1300" dirty="0">
              <a:solidFill>
                <a:schemeClr val="bg1"/>
              </a:solidFill>
              <a:cs typeface="Poppins"/>
            </a:endParaRPr>
          </a:p>
          <a:p>
            <a:endParaRPr lang="nl-NL" sz="1300" dirty="0">
              <a:solidFill>
                <a:schemeClr val="bg2">
                  <a:lumMod val="10000"/>
                </a:schemeClr>
              </a:solidFill>
              <a:cs typeface="Poppins"/>
            </a:endParaRPr>
          </a:p>
        </p:txBody>
      </p:sp>
      <p:pic>
        <p:nvPicPr>
          <p:cNvPr id="4" name="Onlinemedia 3" title="LessonUp | 1 Wat is Nieuws">
            <a:hlinkClick r:id="" action="ppaction://media"/>
            <a:extLst>
              <a:ext uri="{FF2B5EF4-FFF2-40B4-BE49-F238E27FC236}">
                <a16:creationId xmlns:a16="http://schemas.microsoft.com/office/drawing/2014/main" id="{BC05C257-217D-4779-60BF-ACB43A581E0B}"/>
              </a:ext>
            </a:extLst>
          </p:cNvPr>
          <p:cNvPicPr>
            <a:picLocks noGrp="1" noRot="1" noChangeAspect="1"/>
          </p:cNvPicPr>
          <p:nvPr>
            <p:ph type="pic" sz="quarter" idx="12"/>
            <a:videoFile r:link="rId1"/>
          </p:nvPr>
        </p:nvPicPr>
        <p:blipFill>
          <a:blip r:embed="rId4"/>
          <a:srcRect t="4275" b="4275"/>
          <a:stretch>
            <a:fillRect/>
          </a:stretch>
        </p:blipFill>
        <p:spPr>
          <a:xfrm>
            <a:off x="5692775" y="1053661"/>
            <a:ext cx="6499225" cy="4332898"/>
          </a:xfrm>
        </p:spPr>
      </p:pic>
      <p:sp>
        <p:nvSpPr>
          <p:cNvPr id="11" name="Tekstvak 10">
            <a:extLst>
              <a:ext uri="{FF2B5EF4-FFF2-40B4-BE49-F238E27FC236}">
                <a16:creationId xmlns:a16="http://schemas.microsoft.com/office/drawing/2014/main" id="{D9596937-84A2-AFDA-AF3B-B745B7A614A5}"/>
              </a:ext>
            </a:extLst>
          </p:cNvPr>
          <p:cNvSpPr txBox="1"/>
          <p:nvPr/>
        </p:nvSpPr>
        <p:spPr>
          <a:xfrm>
            <a:off x="190500" y="4027697"/>
            <a:ext cx="447675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i="1">
                <a:solidFill>
                  <a:schemeClr val="bg2">
                    <a:lumMod val="10000"/>
                  </a:schemeClr>
                </a:solidFill>
                <a:cs typeface="Poppins"/>
              </a:rPr>
              <a:t>"Journalisten worden de poortwachters van het nieuws genoemd. Sommige gebeurtenissen komen door de poorten, en andere gebeurtenissen halen het nieuws niet." </a:t>
            </a:r>
            <a:endParaRPr lang="nl-NL">
              <a:solidFill>
                <a:schemeClr val="bg2">
                  <a:lumMod val="10000"/>
                </a:schemeClr>
              </a:solidFill>
              <a:cs typeface="Poppins"/>
            </a:endParaRPr>
          </a:p>
          <a:p>
            <a:endParaRPr lang="nl-NL" sz="1300" i="1">
              <a:solidFill>
                <a:schemeClr val="bg2">
                  <a:lumMod val="10000"/>
                </a:schemeClr>
              </a:solidFill>
              <a:cs typeface="Poppins"/>
            </a:endParaRPr>
          </a:p>
          <a:p>
            <a:r>
              <a:rPr lang="nl-NL" sz="1300" i="1">
                <a:solidFill>
                  <a:schemeClr val="bg2">
                    <a:lumMod val="10000"/>
                  </a:schemeClr>
                </a:solidFill>
                <a:cs typeface="Poppins"/>
              </a:rPr>
              <a:t> </a:t>
            </a:r>
            <a:r>
              <a:rPr lang="nl-NL" sz="1300">
                <a:solidFill>
                  <a:schemeClr val="bg2">
                    <a:lumMod val="10000"/>
                  </a:schemeClr>
                </a:solidFill>
                <a:cs typeface="Poppins"/>
              </a:rPr>
              <a:t> - IJsbrand Terpstra</a:t>
            </a:r>
          </a:p>
        </p:txBody>
      </p:sp>
    </p:spTree>
    <p:extLst>
      <p:ext uri="{BB962C8B-B14F-4D97-AF65-F5344CB8AC3E}">
        <p14:creationId xmlns:p14="http://schemas.microsoft.com/office/powerpoint/2010/main" val="341217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Poortwachters</a:t>
            </a:r>
            <a:endParaRPr lang="nl-NL" dirty="0"/>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66954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Bespreek klassikaal:</a:t>
            </a:r>
            <a:endParaRPr lang="nl-NL" dirty="0">
              <a:solidFill>
                <a:schemeClr val="bg2">
                  <a:lumMod val="10000"/>
                </a:schemeClr>
              </a:solidFill>
              <a:cs typeface="Poppins"/>
            </a:endParaRP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Welk nieuws stond er afgelopen week centraal voor de leerkracht?</a:t>
            </a:r>
            <a:endParaRPr lang="nl-NL"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Welk nieuws heeft de klas vooral meegekregen in de afgelopen week?</a:t>
            </a:r>
          </a:p>
          <a:p>
            <a:pPr marL="285750" indent="-285750">
              <a:buFont typeface="Calibri"/>
              <a:buChar char="-"/>
            </a:pPr>
            <a:r>
              <a:rPr lang="nl-NL" sz="1300" dirty="0">
                <a:solidFill>
                  <a:schemeClr val="bg2">
                    <a:lumMod val="10000"/>
                  </a:schemeClr>
                </a:solidFill>
                <a:cs typeface="Poppins"/>
              </a:rPr>
              <a:t>Zijn jullie dan ook poortwachters?</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r>
              <a:rPr lang="nl-NL" b="1" dirty="0">
                <a:solidFill>
                  <a:schemeClr val="bg1"/>
                </a:solidFill>
                <a:cs typeface="Poppins"/>
              </a:rPr>
              <a:t>Opdracht: </a:t>
            </a:r>
            <a:br>
              <a:rPr lang="nl-NL" sz="1300" b="1" dirty="0">
                <a:solidFill>
                  <a:schemeClr val="bg1"/>
                </a:solidFill>
                <a:cs typeface="Poppins"/>
              </a:rPr>
            </a:br>
            <a:r>
              <a:rPr lang="nl-NL" sz="1300" dirty="0">
                <a:solidFill>
                  <a:schemeClr val="bg2">
                    <a:lumMod val="10000"/>
                  </a:schemeClr>
                </a:solidFill>
                <a:cs typeface="Poppins"/>
              </a:rPr>
              <a:t>Waar haal jij jouw nieuws vandaan?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Maak een lijst met 5 verschillende nieuwsbronnen waar jij nieuws vandaan haalt (bijv. Jeugdjournaal).</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Schrijf bij elke nieuwsbron op:</a:t>
            </a:r>
          </a:p>
          <a:p>
            <a:pPr marL="285750" indent="-285750">
              <a:buFont typeface="Calibri"/>
              <a:buChar char="-"/>
            </a:pPr>
            <a:r>
              <a:rPr lang="nl-NL" sz="1300" dirty="0">
                <a:solidFill>
                  <a:schemeClr val="bg2">
                    <a:lumMod val="10000"/>
                  </a:schemeClr>
                </a:solidFill>
                <a:cs typeface="Poppins"/>
              </a:rPr>
              <a:t>Hoe vaak je hier nieuws van ziet (bijv. 1x per week);</a:t>
            </a:r>
          </a:p>
          <a:p>
            <a:pPr marL="285750" indent="-285750">
              <a:buFont typeface="Calibri"/>
              <a:buChar char="-"/>
            </a:pPr>
            <a:r>
              <a:rPr lang="nl-NL" sz="1300" dirty="0">
                <a:solidFill>
                  <a:schemeClr val="bg2">
                    <a:lumMod val="10000"/>
                  </a:schemeClr>
                </a:solidFill>
                <a:cs typeface="Poppins"/>
              </a:rPr>
              <a:t>Wat voor soort nieuws het is (bijv. entertainment, sport, wereldnieuws, enz.);</a:t>
            </a:r>
          </a:p>
          <a:p>
            <a:pPr marL="285750" indent="-285750">
              <a:buFont typeface="Calibri"/>
              <a:buChar char="-"/>
            </a:pPr>
            <a:r>
              <a:rPr lang="nl-NL" sz="1300" dirty="0">
                <a:solidFill>
                  <a:schemeClr val="bg2">
                    <a:lumMod val="10000"/>
                  </a:schemeClr>
                </a:solidFill>
                <a:cs typeface="Poppins"/>
              </a:rPr>
              <a:t>Via welke drager jij het nieuws tot je krijgt (bijv. radio, tv, email, krant of </a:t>
            </a:r>
            <a:r>
              <a:rPr lang="nl-NL" sz="1300" dirty="0" err="1">
                <a:solidFill>
                  <a:schemeClr val="bg2">
                    <a:lumMod val="10000"/>
                  </a:schemeClr>
                </a:solidFill>
                <a:cs typeface="Poppins"/>
              </a:rPr>
              <a:t>social</a:t>
            </a:r>
            <a:r>
              <a:rPr lang="nl-NL" sz="1300" dirty="0">
                <a:solidFill>
                  <a:schemeClr val="bg2">
                    <a:lumMod val="10000"/>
                  </a:schemeClr>
                </a:solidFill>
                <a:cs typeface="Poppins"/>
              </a:rPr>
              <a:t> media).</a:t>
            </a:r>
          </a:p>
          <a:p>
            <a:pPr marL="285750" indent="-285750">
              <a:buFont typeface="Calibri"/>
              <a:buChar char="-"/>
            </a:pPr>
            <a:endParaRPr lang="nl-NL" sz="1300" dirty="0">
              <a:solidFill>
                <a:schemeClr val="bg2">
                  <a:lumMod val="10000"/>
                </a:schemeClr>
              </a:solidFill>
              <a:cs typeface="Poppins"/>
            </a:endParaRPr>
          </a:p>
          <a:p>
            <a:endParaRPr lang="nl-NL" sz="1300" dirty="0">
              <a:solidFill>
                <a:schemeClr val="bg2">
                  <a:lumMod val="10000"/>
                </a:schemeClr>
              </a:solidFill>
              <a:cs typeface="Poppins"/>
            </a:endParaRPr>
          </a:p>
        </p:txBody>
      </p:sp>
      <p:pic>
        <p:nvPicPr>
          <p:cNvPr id="5" name="Tijdelijke aanduiding voor afbeelding 4" descr="Beefeaters go on strike over pensions | News | The Times">
            <a:extLst>
              <a:ext uri="{FF2B5EF4-FFF2-40B4-BE49-F238E27FC236}">
                <a16:creationId xmlns:a16="http://schemas.microsoft.com/office/drawing/2014/main" id="{50F78A62-E6D0-3097-DC39-AC9237CA0E2F}"/>
              </a:ext>
            </a:extLst>
          </p:cNvPr>
          <p:cNvPicPr>
            <a:picLocks noGrp="1" noChangeAspect="1"/>
          </p:cNvPicPr>
          <p:nvPr>
            <p:ph type="pic" sz="quarter" idx="12"/>
          </p:nvPr>
        </p:nvPicPr>
        <p:blipFill>
          <a:blip r:embed="rId2"/>
          <a:srcRect l="8980" r="8980"/>
          <a:stretch/>
        </p:blipFill>
        <p:spPr>
          <a:xfrm>
            <a:off x="5692552" y="946485"/>
            <a:ext cx="6499448" cy="4457327"/>
          </a:xfrm>
        </p:spPr>
      </p:pic>
    </p:spTree>
    <p:extLst>
      <p:ext uri="{BB962C8B-B14F-4D97-AF65-F5344CB8AC3E}">
        <p14:creationId xmlns:p14="http://schemas.microsoft.com/office/powerpoint/2010/main" val="7667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00B4-BB7B-800D-9CFB-7ECE19012D84}"/>
            </a:ext>
          </a:extLst>
        </p:cNvPr>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A3916ECE-8B41-2B1A-C475-F125B20BF592}"/>
              </a:ext>
            </a:extLst>
          </p:cNvPr>
          <p:cNvSpPr txBox="1">
            <a:spLocks/>
          </p:cNvSpPr>
          <p:nvPr/>
        </p:nvSpPr>
        <p:spPr>
          <a:xfrm>
            <a:off x="592092" y="169843"/>
            <a:ext cx="10491704" cy="12698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a:solidFill>
                  <a:schemeClr val="accent1"/>
                </a:solidFill>
              </a:rPr>
              <a:t>Oscar-gezeur over Margot Robbie genuanceerd: 'Neem je verlies'</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D985953B-693C-1DAD-04FE-A2955DAC540A}"/>
              </a:ext>
            </a:extLst>
          </p:cNvPr>
          <p:cNvSpPr txBox="1"/>
          <p:nvPr/>
        </p:nvSpPr>
        <p:spPr>
          <a:xfrm>
            <a:off x="591505" y="1094379"/>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dirty="0">
                <a:solidFill>
                  <a:srgbClr val="030202"/>
                </a:solidFill>
              </a:rPr>
              <a:t>“</a:t>
            </a:r>
            <a:r>
              <a:rPr lang="nl-NL" sz="1200" dirty="0">
                <a:solidFill>
                  <a:srgbClr val="030202"/>
                </a:solidFill>
                <a:ea typeface="+mn-lt"/>
                <a:cs typeface="+mn-lt"/>
              </a:rPr>
              <a:t>Niet iedereen kan een Oscar winnen.” </a:t>
            </a:r>
            <a:r>
              <a:rPr lang="nl-NL" sz="1200" dirty="0" err="1">
                <a:solidFill>
                  <a:srgbClr val="030202"/>
                </a:solidFill>
                <a:ea typeface="+mn-lt"/>
                <a:cs typeface="+mn-lt"/>
              </a:rPr>
              <a:t>Whoopi</a:t>
            </a:r>
            <a:r>
              <a:rPr lang="nl-NL" sz="1200" dirty="0">
                <a:solidFill>
                  <a:srgbClr val="030202"/>
                </a:solidFill>
                <a:ea typeface="+mn-lt"/>
                <a:cs typeface="+mn-lt"/>
              </a:rPr>
              <a:t> Goldberg snapt de ophef over de Oscarnominaties niet helemaal. Op sociale media was flink wat kritiek, omdat Barbie-hoofdrolspeelster Margot Robbie en regisseuse Greta </a:t>
            </a:r>
            <a:r>
              <a:rPr lang="nl-NL" sz="1200" dirty="0" err="1">
                <a:solidFill>
                  <a:srgbClr val="030202"/>
                </a:solidFill>
                <a:ea typeface="+mn-lt"/>
                <a:cs typeface="+mn-lt"/>
              </a:rPr>
              <a:t>Gerwig</a:t>
            </a:r>
            <a:r>
              <a:rPr lang="nl-NL" sz="1200" dirty="0">
                <a:solidFill>
                  <a:srgbClr val="030202"/>
                </a:solidFill>
                <a:ea typeface="+mn-lt"/>
                <a:cs typeface="+mn-lt"/>
              </a:rPr>
              <a:t> niet genomineerd zijn voor de prestigieuze filmprijs. "Niet iedereen kan winnen", reageerde Goldberg in de talkshow The View. Oftewel, neem je verlies.</a:t>
            </a:r>
            <a:endParaRPr lang="nl-NL" sz="1200" dirty="0">
              <a:ea typeface="+mn-lt"/>
              <a:cs typeface="+mn-lt"/>
            </a:endParaRPr>
          </a:p>
          <a:p>
            <a:pPr>
              <a:lnSpc>
                <a:spcPct val="150000"/>
              </a:lnSpc>
              <a:spcBef>
                <a:spcPts val="1000"/>
              </a:spcBef>
            </a:pPr>
            <a:r>
              <a:rPr lang="nl-NL" sz="1200" dirty="0">
                <a:solidFill>
                  <a:srgbClr val="030202"/>
                </a:solidFill>
                <a:cs typeface="Poppins"/>
              </a:rPr>
              <a:t>Op de website Manners.nl wordt deze quote geciteerd van </a:t>
            </a:r>
            <a:r>
              <a:rPr lang="nl-NL" sz="1200" dirty="0" err="1">
                <a:solidFill>
                  <a:srgbClr val="030202"/>
                </a:solidFill>
                <a:cs typeface="Poppins"/>
              </a:rPr>
              <a:t>Whoopi</a:t>
            </a:r>
            <a:r>
              <a:rPr lang="nl-NL" sz="1200" dirty="0">
                <a:solidFill>
                  <a:srgbClr val="030202"/>
                </a:solidFill>
                <a:cs typeface="Poppins"/>
              </a:rPr>
              <a:t> Goldberg, voormalig Oscarwinnares. </a:t>
            </a:r>
            <a:r>
              <a:rPr lang="nl-NL" sz="1200" dirty="0" err="1">
                <a:solidFill>
                  <a:srgbClr val="030202"/>
                </a:solidFill>
                <a:cs typeface="Poppins"/>
              </a:rPr>
              <a:t>Manners</a:t>
            </a:r>
            <a:r>
              <a:rPr lang="nl-NL" sz="1200" dirty="0">
                <a:solidFill>
                  <a:srgbClr val="030202"/>
                </a:solidFill>
                <a:cs typeface="Poppins"/>
              </a:rPr>
              <a:t> is het met haar eens en vindt alles maar 'Oscar-gezeur’.</a:t>
            </a:r>
            <a:endParaRPr lang="nl-NL" dirty="0">
              <a:solidFill>
                <a:srgbClr val="3F5060"/>
              </a:solidFill>
              <a:cs typeface="Poppins"/>
            </a:endParaRPr>
          </a:p>
          <a:p>
            <a:pPr>
              <a:lnSpc>
                <a:spcPct val="150000"/>
              </a:lnSpc>
              <a:spcBef>
                <a:spcPts val="1000"/>
              </a:spcBef>
            </a:pPr>
            <a:br>
              <a:rPr lang="nl-NL" sz="1200" dirty="0">
                <a:solidFill>
                  <a:srgbClr val="030202"/>
                </a:solidFill>
                <a:cs typeface="Poppins"/>
              </a:rPr>
            </a:br>
            <a:r>
              <a:rPr lang="nl-NL" sz="1200" dirty="0">
                <a:solidFill>
                  <a:srgbClr val="030202"/>
                </a:solidFill>
                <a:cs typeface="Poppins"/>
              </a:rPr>
              <a:t>Hoe komt het dat hetzelfde nieuws met twee totaal verschillende blikken op de wereld gebracht wordt? Is dit oké?</a:t>
            </a:r>
            <a:endParaRPr lang="nl-NL" dirty="0">
              <a:cs typeface="Poppins"/>
            </a:endParaRPr>
          </a:p>
        </p:txBody>
      </p:sp>
      <p:sp>
        <p:nvSpPr>
          <p:cNvPr id="3" name="Tijdelijke aanduiding voor tekst 2">
            <a:extLst>
              <a:ext uri="{FF2B5EF4-FFF2-40B4-BE49-F238E27FC236}">
                <a16:creationId xmlns:a16="http://schemas.microsoft.com/office/drawing/2014/main" id="{0C44B209-5E1E-2FDA-F423-8E57C6D2EE61}"/>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manners.nl</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https://www.manners.nl/whoopi-goldberg-oscar-margot-robbie-barbie/</a:t>
            </a:r>
            <a:endParaRPr lang="nl-NL" sz="1200" dirty="0">
              <a:solidFill>
                <a:srgbClr val="000000"/>
              </a:solidFill>
              <a:ea typeface="+mn-lt"/>
              <a:cs typeface="+mn-lt"/>
            </a:endParaRPr>
          </a:p>
          <a:p>
            <a:pPr>
              <a:spcBef>
                <a:spcPts val="0"/>
              </a:spcBef>
            </a:pPr>
            <a:endParaRPr lang="nl-NL" dirty="0">
              <a:ea typeface="+mn-lt"/>
              <a:cs typeface="+mn-lt"/>
            </a:endParaRPr>
          </a:p>
        </p:txBody>
      </p:sp>
      <p:pic>
        <p:nvPicPr>
          <p:cNvPr id="4" name="Afbeelding 3" descr="«Требования к мужчинам в обществе выше, чем к женщинам»: кто такие ...">
            <a:extLst>
              <a:ext uri="{FF2B5EF4-FFF2-40B4-BE49-F238E27FC236}">
                <a16:creationId xmlns:a16="http://schemas.microsoft.com/office/drawing/2014/main" id="{CC450528-F14F-FCBA-65AB-E9648B917477}"/>
              </a:ext>
            </a:extLst>
          </p:cNvPr>
          <p:cNvPicPr>
            <a:picLocks noChangeAspect="1"/>
          </p:cNvPicPr>
          <p:nvPr/>
        </p:nvPicPr>
        <p:blipFill>
          <a:blip r:embed="rId3"/>
          <a:stretch>
            <a:fillRect/>
          </a:stretch>
        </p:blipFill>
        <p:spPr>
          <a:xfrm>
            <a:off x="6628482" y="2580012"/>
            <a:ext cx="5214651" cy="2946554"/>
          </a:xfrm>
          <a:prstGeom prst="rect">
            <a:avLst/>
          </a:prstGeom>
        </p:spPr>
      </p:pic>
    </p:spTree>
    <p:extLst>
      <p:ext uri="{BB962C8B-B14F-4D97-AF65-F5344CB8AC3E}">
        <p14:creationId xmlns:p14="http://schemas.microsoft.com/office/powerpoint/2010/main" val="291381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DB2-1D32-CBDA-3A47-C3FC7B8EDA7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91EDBB8-094F-9AC0-FD36-4326EFA3F84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Pluriformiteit?</a:t>
            </a:r>
            <a:endParaRPr lang="nl-NL"/>
          </a:p>
        </p:txBody>
      </p:sp>
      <p:pic>
        <p:nvPicPr>
          <p:cNvPr id="4" name="Tijdelijke aanduiding voor afbeelding 3">
            <a:extLst>
              <a:ext uri="{FF2B5EF4-FFF2-40B4-BE49-F238E27FC236}">
                <a16:creationId xmlns:a16="http://schemas.microsoft.com/office/drawing/2014/main" id="{5A4BF7F4-EA2F-D773-2CC0-5278301AB235}"/>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057" r="1057"/>
          <a:stretch/>
        </p:blipFill>
        <p:spPr>
          <a:xfrm>
            <a:off x="5692552" y="946485"/>
            <a:ext cx="6499448" cy="4457327"/>
          </a:xfrm>
        </p:spPr>
      </p:pic>
      <p:sp>
        <p:nvSpPr>
          <p:cNvPr id="3" name="Tekstvak 2">
            <a:extLst>
              <a:ext uri="{FF2B5EF4-FFF2-40B4-BE49-F238E27FC236}">
                <a16:creationId xmlns:a16="http://schemas.microsoft.com/office/drawing/2014/main" id="{B6C2A9B7-EB08-B202-BAC6-F8998A2E2429}"/>
              </a:ext>
            </a:extLst>
          </p:cNvPr>
          <p:cNvSpPr txBox="1"/>
          <p:nvPr/>
        </p:nvSpPr>
        <p:spPr>
          <a:xfrm>
            <a:off x="190500" y="942974"/>
            <a:ext cx="447675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In Nederland is er sprake van persvrijheid. Dit houdt in dat iedereen gedachten en gevoelens mag uiten (wel rekening houdend met de Grondwet!). </a:t>
            </a:r>
            <a:br>
              <a:rPr lang="nl-NL" sz="1300" dirty="0">
                <a:solidFill>
                  <a:schemeClr val="bg2">
                    <a:lumMod val="10000"/>
                  </a:schemeClr>
                </a:solidFill>
                <a:latin typeface="Poppins"/>
                <a:cs typeface="Poppins"/>
              </a:rPr>
            </a:br>
            <a:r>
              <a:rPr lang="nl-NL" sz="1300" dirty="0">
                <a:solidFill>
                  <a:schemeClr val="bg2">
                    <a:lumMod val="10000"/>
                  </a:schemeClr>
                </a:solidFill>
                <a:latin typeface="Poppins"/>
                <a:cs typeface="Poppins"/>
              </a:rPr>
              <a:t>De overheid mag zich niet bemoeien met wat media schrijven.</a:t>
            </a:r>
            <a:endParaRPr lang="nl-NL" dirty="0">
              <a:solidFill>
                <a:schemeClr val="bg2">
                  <a:lumMod val="10000"/>
                </a:schemeClr>
              </a:solidFill>
              <a:latin typeface="Poppins"/>
              <a:cs typeface="Poppins"/>
            </a:endParaRPr>
          </a:p>
          <a:p>
            <a:endParaRPr lang="nl-NL" sz="1300" dirty="0">
              <a:solidFill>
                <a:schemeClr val="bg2">
                  <a:lumMod val="10000"/>
                </a:schemeClr>
              </a:solidFill>
              <a:latin typeface="Poppins"/>
              <a:cs typeface="Poppins"/>
            </a:endParaRPr>
          </a:p>
          <a:p>
            <a:r>
              <a:rPr lang="nl-NL" sz="1300" dirty="0">
                <a:solidFill>
                  <a:schemeClr val="bg2">
                    <a:lumMod val="10000"/>
                  </a:schemeClr>
                </a:solidFill>
                <a:latin typeface="Poppins"/>
                <a:cs typeface="Poppins"/>
              </a:rPr>
              <a:t>Alle verschillende nieuwsbronnen hebben een eigen redactie én doelgroep met een bepaalde blik op de wereld. Vanuit deze factoren bepalen zij welk nieuws er gebracht wordt (poortwachters) en de invalshoek: met welk verhaal het nieuws gebracht wordt.</a:t>
            </a:r>
          </a:p>
          <a:p>
            <a:endParaRPr lang="nl-NL" sz="1300" dirty="0">
              <a:solidFill>
                <a:schemeClr val="bg2">
                  <a:lumMod val="10000"/>
                </a:schemeClr>
              </a:solidFill>
              <a:latin typeface="Poppins"/>
              <a:cs typeface="Poppins"/>
            </a:endParaRPr>
          </a:p>
          <a:p>
            <a:r>
              <a:rPr lang="nl-NL" sz="1300" dirty="0">
                <a:solidFill>
                  <a:schemeClr val="bg2">
                    <a:lumMod val="10000"/>
                  </a:schemeClr>
                </a:solidFill>
                <a:latin typeface="Poppins"/>
                <a:cs typeface="Poppins"/>
              </a:rPr>
              <a:t>Dit noemen we pluriformiteit: de verschillen in de nieuwsmedia. Door pluriformiteit kunnen mensen goed geïnformeerd worden vanuit verschillende invalshoeken. Ook kunnen nieuwsmedia specifieke doelgroepen bereiken, bijvoorbeeld jongeren, mensen met een geloofsovertuiging of personen uit een specifieke regio.</a:t>
            </a:r>
          </a:p>
        </p:txBody>
      </p:sp>
      <p:sp>
        <p:nvSpPr>
          <p:cNvPr id="2" name="Tekstvak 1">
            <a:extLst>
              <a:ext uri="{FF2B5EF4-FFF2-40B4-BE49-F238E27FC236}">
                <a16:creationId xmlns:a16="http://schemas.microsoft.com/office/drawing/2014/main" id="{4EF6ECA8-EDAE-E5BD-EAFB-B85CCBD01DBE}"/>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172960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D9EF-8770-A0A1-A548-2450870918C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1DC0DD7-FE70-3991-C656-A6E54A7AB574}"/>
              </a:ext>
            </a:extLst>
          </p:cNvPr>
          <p:cNvSpPr txBox="1">
            <a:spLocks/>
          </p:cNvSpPr>
          <p:nvPr/>
        </p:nvSpPr>
        <p:spPr>
          <a:xfrm>
            <a:off x="146826" y="169843"/>
            <a:ext cx="7899043" cy="77221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Waarom is pluriformiteit belangrijk?</a:t>
            </a:r>
            <a:endParaRPr lang="nl-NL" dirty="0"/>
          </a:p>
        </p:txBody>
      </p:sp>
      <p:sp>
        <p:nvSpPr>
          <p:cNvPr id="3" name="Tekstvak 2">
            <a:extLst>
              <a:ext uri="{FF2B5EF4-FFF2-40B4-BE49-F238E27FC236}">
                <a16:creationId xmlns:a16="http://schemas.microsoft.com/office/drawing/2014/main" id="{69511D25-FAB0-2CA8-62A8-64724DC99A98}"/>
              </a:ext>
            </a:extLst>
          </p:cNvPr>
          <p:cNvSpPr txBox="1"/>
          <p:nvPr/>
        </p:nvSpPr>
        <p:spPr>
          <a:xfrm>
            <a:off x="190500" y="942974"/>
            <a:ext cx="447675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Bespreek klassikaal:</a:t>
            </a:r>
          </a:p>
          <a:p>
            <a:endParaRPr lang="nl-NL" sz="1300" dirty="0">
              <a:solidFill>
                <a:schemeClr val="bg2">
                  <a:lumMod val="10000"/>
                </a:schemeClr>
              </a:solidFill>
              <a:cs typeface="Poppins"/>
            </a:endParaRPr>
          </a:p>
          <a:p>
            <a:r>
              <a:rPr lang="nl-NL" sz="1300" dirty="0">
                <a:solidFill>
                  <a:schemeClr val="bg2">
                    <a:lumMod val="10000"/>
                  </a:schemeClr>
                </a:solidFill>
                <a:cs typeface="Poppins"/>
              </a:rPr>
              <a:t>Waarom is pluriformiteit belangrijk? </a:t>
            </a:r>
          </a:p>
          <a:p>
            <a:br>
              <a:rPr lang="nl-NL" sz="1300" dirty="0">
                <a:solidFill>
                  <a:schemeClr val="bg2">
                    <a:lumMod val="10000"/>
                  </a:schemeClr>
                </a:solidFill>
                <a:cs typeface="Poppins"/>
              </a:rPr>
            </a:br>
            <a:r>
              <a:rPr lang="nl-NL" sz="1300" dirty="0">
                <a:solidFill>
                  <a:schemeClr val="bg2">
                    <a:lumMod val="10000"/>
                  </a:schemeClr>
                </a:solidFill>
                <a:cs typeface="Poppins"/>
              </a:rPr>
              <a:t>Of is pluriformiteit enkel verwarrend?</a:t>
            </a:r>
          </a:p>
        </p:txBody>
      </p:sp>
      <p:sp>
        <p:nvSpPr>
          <p:cNvPr id="5" name="Tijdelijke aanduiding voor afbeelding 4">
            <a:extLst>
              <a:ext uri="{FF2B5EF4-FFF2-40B4-BE49-F238E27FC236}">
                <a16:creationId xmlns:a16="http://schemas.microsoft.com/office/drawing/2014/main" id="{B557EF22-14B5-1915-91D4-65DD169BC554}"/>
              </a:ext>
            </a:extLst>
          </p:cNvPr>
          <p:cNvSpPr>
            <a:spLocks noGrp="1"/>
          </p:cNvSpPr>
          <p:nvPr>
            <p:ph type="pic" sz="quarter" idx="12"/>
          </p:nvPr>
        </p:nvSpPr>
        <p:spPr/>
        <p:txBody>
          <a:bodyPr/>
          <a:lstStyle/>
          <a:p>
            <a:endParaRPr lang="nl-NL"/>
          </a:p>
        </p:txBody>
      </p:sp>
      <p:pic>
        <p:nvPicPr>
          <p:cNvPr id="8" name="Tijdelijke aanduiding voor afbeelding 3" descr="Afbeelding met tekening, schets, illustratie, skelet&#10;&#10;Automatisch gegenereerde beschrijving">
            <a:extLst>
              <a:ext uri="{FF2B5EF4-FFF2-40B4-BE49-F238E27FC236}">
                <a16:creationId xmlns:a16="http://schemas.microsoft.com/office/drawing/2014/main" id="{24B68725-3D4B-669B-0DCD-2C5CF6E70FB4}"/>
              </a:ext>
            </a:extLst>
          </p:cNvPr>
          <p:cNvPicPr>
            <a:picLocks noChangeAspect="1"/>
          </p:cNvPicPr>
          <p:nvPr/>
        </p:nvPicPr>
        <p:blipFill>
          <a:blip r:embed="rId2">
            <a:extLst>
              <a:ext uri="{837473B0-CC2E-450A-ABE3-18F120FF3D39}">
                <a1611:picAttrSrcUrl xmlns:a1611="http://schemas.microsoft.com/office/drawing/2016/11/main" r:id="rId3"/>
              </a:ext>
            </a:extLst>
          </a:blip>
          <a:srcRect l="1057" r="1057"/>
          <a:stretch/>
        </p:blipFill>
        <p:spPr>
          <a:xfrm>
            <a:off x="5693470" y="947403"/>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276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2D77F-73A5-CB2A-A5BF-036BEEFEC32D}"/>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69718C6-1409-DE81-A768-9F8E0372DD6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Persvrijheid</a:t>
            </a:r>
            <a:endParaRPr lang="nl-NL"/>
          </a:p>
        </p:txBody>
      </p:sp>
      <p:pic>
        <p:nvPicPr>
          <p:cNvPr id="4" name="Tijdelijke aanduiding voor afbeelding 3">
            <a:extLst>
              <a:ext uri="{FF2B5EF4-FFF2-40B4-BE49-F238E27FC236}">
                <a16:creationId xmlns:a16="http://schemas.microsoft.com/office/drawing/2014/main" id="{582857DF-67A7-EEA0-62B5-C7134AA80A7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22260" r="22260"/>
          <a:stretch/>
        </p:blipFill>
        <p:spPr>
          <a:xfrm>
            <a:off x="5692552" y="946485"/>
            <a:ext cx="6499448" cy="4457327"/>
          </a:xfrm>
        </p:spPr>
      </p:pic>
      <p:sp>
        <p:nvSpPr>
          <p:cNvPr id="3" name="Tekstvak 2">
            <a:extLst>
              <a:ext uri="{FF2B5EF4-FFF2-40B4-BE49-F238E27FC236}">
                <a16:creationId xmlns:a16="http://schemas.microsoft.com/office/drawing/2014/main" id="{84D28675-8C81-7A02-43A1-C92336C58E2E}"/>
              </a:ext>
            </a:extLst>
          </p:cNvPr>
          <p:cNvSpPr txBox="1"/>
          <p:nvPr/>
        </p:nvSpPr>
        <p:spPr>
          <a:xfrm>
            <a:off x="190500" y="942974"/>
            <a:ext cx="481600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Mediapluriformiteit is niet overal vanzelfsprekend. Er zijn genoeg landen waar nieuwsbronnen verboden worden, bijvoorbeeld omdat ze kritisch op de overheid zijn of entertainment onderwerpen bespreken die verboden zijn.</a:t>
            </a:r>
            <a:endParaRPr lang="nl-NL" dirty="0">
              <a:solidFill>
                <a:schemeClr val="bg2">
                  <a:lumMod val="10000"/>
                </a:schemeClr>
              </a:solidFill>
            </a:endParaRPr>
          </a:p>
          <a:p>
            <a:endParaRPr lang="nl-NL" sz="1300" dirty="0">
              <a:solidFill>
                <a:schemeClr val="bg2">
                  <a:lumMod val="10000"/>
                </a:schemeClr>
              </a:solidFill>
              <a:latin typeface="Poppins"/>
              <a:cs typeface="Poppins"/>
            </a:endParaRPr>
          </a:p>
          <a:p>
            <a:r>
              <a:rPr lang="nl-NL" sz="1300" dirty="0">
                <a:solidFill>
                  <a:schemeClr val="bg2">
                    <a:lumMod val="10000"/>
                  </a:schemeClr>
                </a:solidFill>
                <a:latin typeface="Poppins"/>
                <a:cs typeface="Poppins"/>
              </a:rPr>
              <a:t>In Nederland hebben journalisten persvrijheid:</a:t>
            </a:r>
          </a:p>
          <a:p>
            <a:endParaRPr lang="nl-NL" sz="1300" dirty="0">
              <a:solidFill>
                <a:srgbClr val="091323"/>
              </a:solidFill>
              <a:latin typeface="Poppins"/>
              <a:cs typeface="Poppins"/>
            </a:endParaRPr>
          </a:p>
          <a:p>
            <a:r>
              <a:rPr lang="nl-NL" sz="1300" i="1" dirty="0">
                <a:solidFill>
                  <a:schemeClr val="bg2">
                    <a:lumMod val="10000"/>
                  </a:schemeClr>
                </a:solidFill>
                <a:latin typeface="montserrat"/>
                <a:cs typeface="Poppins"/>
              </a:rPr>
              <a:t>Journalisten mogen schrijven wat ze willen: De overheid mag zich in Nederland niet bemoeien met wat mensen zeggen of schrijven (persvrijheid). Iedereen mag zeggen en schrijven wat hij wil. Zolang het niet in strijd is met de wet. Belediging, smaad en aanzetten tot haat en discriminatie zijn bijvoorbeeld verboden. Of iets in strijd is met de wet beoordeelt een rechter achteraf. </a:t>
            </a:r>
            <a:endParaRPr lang="nl-NL" dirty="0">
              <a:solidFill>
                <a:schemeClr val="bg2">
                  <a:lumMod val="10000"/>
                </a:schemeClr>
              </a:solidFill>
              <a:latin typeface="Poppins"/>
              <a:cs typeface="Poppins"/>
            </a:endParaRPr>
          </a:p>
          <a:p>
            <a:endParaRPr lang="nl-NL" sz="1300" i="1" u="sng" dirty="0">
              <a:solidFill>
                <a:schemeClr val="bg2">
                  <a:lumMod val="10000"/>
                </a:schemeClr>
              </a:solidFill>
              <a:latin typeface="montserrat"/>
              <a:cs typeface="Poppins"/>
            </a:endParaRPr>
          </a:p>
          <a:p>
            <a:r>
              <a:rPr lang="nl-NL" sz="1300" i="1" u="sng" dirty="0">
                <a:solidFill>
                  <a:schemeClr val="bg2">
                    <a:lumMod val="10000"/>
                  </a:schemeClr>
                </a:solidFill>
                <a:latin typeface="montserrat"/>
                <a:cs typeface="Poppins"/>
              </a:rPr>
              <a:t>(</a:t>
            </a:r>
            <a:r>
              <a:rPr lang="nl-NL" sz="1300" i="1" u="sng" dirty="0">
                <a:solidFill>
                  <a:schemeClr val="bg2">
                    <a:lumMod val="10000"/>
                  </a:schemeClr>
                </a:solidFill>
                <a:latin typeface="montserrat"/>
                <a:cs typeface="Poppins"/>
                <a:hlinkClick r:id="rId4"/>
              </a:rPr>
              <a:t>https://www.rijksoverheid.nl/onderwerpen/media-en-publieke-omroep/persvrijheid-bewaken</a:t>
            </a:r>
            <a:r>
              <a:rPr lang="nl-NL" sz="1300" i="1" u="sng" dirty="0">
                <a:solidFill>
                  <a:schemeClr val="bg2">
                    <a:lumMod val="10000"/>
                  </a:schemeClr>
                </a:solidFill>
                <a:latin typeface="montserrat"/>
                <a:cs typeface="Poppins"/>
              </a:rPr>
              <a:t>)</a:t>
            </a:r>
          </a:p>
          <a:p>
            <a:endParaRPr lang="nl-NL" sz="1300" i="1" u="sng" dirty="0">
              <a:solidFill>
                <a:schemeClr val="bg2">
                  <a:lumMod val="10000"/>
                </a:schemeClr>
              </a:solidFill>
              <a:latin typeface="montserrat"/>
              <a:cs typeface="Poppins"/>
            </a:endParaRPr>
          </a:p>
        </p:txBody>
      </p:sp>
      <p:sp>
        <p:nvSpPr>
          <p:cNvPr id="2" name="Tekstvak 1">
            <a:extLst>
              <a:ext uri="{FF2B5EF4-FFF2-40B4-BE49-F238E27FC236}">
                <a16:creationId xmlns:a16="http://schemas.microsoft.com/office/drawing/2014/main" id="{6C34A026-2E97-1637-D770-0001B82EEED1}"/>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43614069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69</TotalTime>
  <Words>1178</Words>
  <Application>Microsoft Macintosh PowerPoint</Application>
  <PresentationFormat>Breedbeeld</PresentationFormat>
  <Paragraphs>83</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montserrat</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cp:revision>
  <dcterms:created xsi:type="dcterms:W3CDTF">2022-01-30T11:55:21Z</dcterms:created>
  <dcterms:modified xsi:type="dcterms:W3CDTF">2024-01-29T16:29:07Z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