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2"/>
  </p:notesMasterIdLst>
  <p:sldIdLst>
    <p:sldId id="268" r:id="rId5"/>
    <p:sldId id="336" r:id="rId6"/>
    <p:sldId id="337" r:id="rId7"/>
    <p:sldId id="355" r:id="rId8"/>
    <p:sldId id="353" r:id="rId9"/>
    <p:sldId id="280" r:id="rId10"/>
    <p:sldId id="359" r:id="rId11"/>
  </p:sldIdLst>
  <p:sldSz cx="12192000" cy="6858000"/>
  <p:notesSz cx="6858000" cy="9144000"/>
  <p:embeddedFontLst>
    <p:embeddedFont>
      <p:font typeface="Poppins" pitchFamily="2" charset="77"/>
      <p:regular r:id="rId13"/>
      <p:bold r:id="rId14"/>
      <p:italic r:id="rId15"/>
      <p:boldItalic r:id="rId16"/>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7"/>
    <p:restoredTop sz="94699"/>
  </p:normalViewPr>
  <p:slideViewPr>
    <p:cSldViewPr snapToGrid="0">
      <p:cViewPr varScale="1">
        <p:scale>
          <a:sx n="153" d="100"/>
          <a:sy n="153" d="100"/>
        </p:scale>
        <p:origin x="192"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15/01/24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15/01/24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parool.nl/nederland/kro-ncrv-stopt-per-direct-met-x-elke-avond-was-akwasi-trending-door-negatieve-en-racistische-posts~b47ae3f9/"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a:cs typeface="Poppins"/>
              </a:rPr>
              <a:t>Blijven of vertrekken?</a:t>
            </a:r>
            <a:endParaRPr lang="nl-NL"/>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03 2024</a:t>
            </a:r>
          </a:p>
        </p:txBody>
      </p:sp>
      <p:pic>
        <p:nvPicPr>
          <p:cNvPr id="11" name="Tijdelijke aanduiding voor afbeelding 10" descr="Afbeelding met elektronica, tekst, gadget, Mobiele telefoon&#10;&#10;Automatisch gegenereerde beschrijving">
            <a:extLst>
              <a:ext uri="{FF2B5EF4-FFF2-40B4-BE49-F238E27FC236}">
                <a16:creationId xmlns:a16="http://schemas.microsoft.com/office/drawing/2014/main" id="{BB473589-BEDB-2DEA-7E1D-4A46E4C2F395}"/>
              </a:ext>
            </a:extLst>
          </p:cNvPr>
          <p:cNvPicPr>
            <a:picLocks noGrp="1" noChangeAspect="1"/>
          </p:cNvPicPr>
          <p:nvPr>
            <p:ph type="pic" sz="quarter" idx="13"/>
          </p:nvPr>
        </p:nvPicPr>
        <p:blipFill>
          <a:blip r:embed="rId2"/>
          <a:srcRect l="20882" r="20882"/>
          <a:stretch/>
        </p:blipFill>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587778" y="638412"/>
            <a:ext cx="7679400" cy="5262979"/>
          </a:xfrm>
          <a:prstGeom prst="rect">
            <a:avLst/>
          </a:prstGeom>
          <a:noFill/>
        </p:spPr>
        <p:txBody>
          <a:bodyPr wrap="square" lIns="91440" tIns="45720" rIns="91440" bIns="45720" rtlCol="0" anchor="t">
            <a:spAutoFit/>
          </a:bodyPr>
          <a:lstStyle/>
          <a:p>
            <a:r>
              <a:rPr lang="nl-NL" sz="1400" kern="100" dirty="0">
                <a:effectLst/>
                <a:ea typeface="Calibri" panose="020F0502020204030204" pitchFamily="34" charset="0"/>
                <a:cs typeface="Times New Roman" panose="02020603050405020304" pitchFamily="18" charset="0"/>
              </a:rPr>
              <a:t>Hoi!</a:t>
            </a:r>
          </a:p>
          <a:p>
            <a:r>
              <a:rPr lang="nl-NL" sz="1400" kern="100" dirty="0">
                <a:effectLst/>
                <a:ea typeface="Calibri" panose="020F0502020204030204" pitchFamily="34" charset="0"/>
                <a:cs typeface="Times New Roman" panose="02020603050405020304" pitchFamily="18" charset="0"/>
              </a:rPr>
              <a:t> </a:t>
            </a:r>
          </a:p>
          <a:p>
            <a:r>
              <a:rPr lang="nl-NL" sz="1400" kern="100" dirty="0">
                <a:effectLst/>
                <a:ea typeface="Calibri" panose="020F0502020204030204" pitchFamily="34" charset="0"/>
                <a:cs typeface="Times New Roman" panose="02020603050405020304" pitchFamily="18" charset="0"/>
              </a:rPr>
              <a:t>Hebben jullie het nieuws gevolgd over X en de KRO/NCRV? Zij zijn gestopt met X omdat het volgens de voorzitter een ‘maatschappij ontwrichtend platform’ is geworden.  Zij doen daar niet meer aan mee. Zij hopen dat andere omroepen en media ook de stap zetten om te stoppen en </a:t>
            </a:r>
            <a:r>
              <a:rPr lang="nl-NL" sz="1400" b="1" kern="100" dirty="0">
                <a:effectLst/>
                <a:ea typeface="Calibri" panose="020F0502020204030204" pitchFamily="34" charset="0"/>
                <a:cs typeface="Times New Roman" panose="02020603050405020304" pitchFamily="18" charset="0"/>
              </a:rPr>
              <a:t>X</a:t>
            </a:r>
            <a:r>
              <a:rPr lang="nl-NL" sz="1400" kern="100" dirty="0">
                <a:effectLst/>
                <a:ea typeface="Calibri" panose="020F0502020204030204" pitchFamily="34" charset="0"/>
                <a:cs typeface="Times New Roman" panose="02020603050405020304" pitchFamily="18" charset="0"/>
              </a:rPr>
              <a:t> niet meer te gebruiken. </a:t>
            </a:r>
          </a:p>
          <a:p>
            <a:r>
              <a:rPr lang="nl-NL" sz="1400" kern="100" dirty="0">
                <a:effectLst/>
                <a:ea typeface="Calibri" panose="020F0502020204030204" pitchFamily="34" charset="0"/>
                <a:cs typeface="Times New Roman" panose="02020603050405020304" pitchFamily="18" charset="0"/>
              </a:rPr>
              <a:t> </a:t>
            </a:r>
          </a:p>
          <a:p>
            <a:r>
              <a:rPr lang="nl-NL" sz="1400" kern="100" dirty="0">
                <a:effectLst/>
                <a:ea typeface="Calibri" panose="020F0502020204030204" pitchFamily="34" charset="0"/>
                <a:cs typeface="Times New Roman" panose="02020603050405020304" pitchFamily="18" charset="0"/>
              </a:rPr>
              <a:t>Ik doe eigenlijk niks met X (vroeger heette het twitter). Ik heb er niet eens een profiel, dus ik ben eigenlijk wel benieuwd wat daar dan überhaupt allemaal geschreven wordt. Ik las dat het platform is overgenomen door </a:t>
            </a:r>
            <a:r>
              <a:rPr lang="nl-NL" sz="1400" kern="100" dirty="0" err="1">
                <a:effectLst/>
                <a:ea typeface="Calibri" panose="020F0502020204030204" pitchFamily="34" charset="0"/>
                <a:cs typeface="Times New Roman" panose="02020603050405020304" pitchFamily="18" charset="0"/>
              </a:rPr>
              <a:t>Elon</a:t>
            </a:r>
            <a:r>
              <a:rPr lang="nl-NL" sz="1400" kern="100" dirty="0">
                <a:effectLst/>
                <a:ea typeface="Calibri" panose="020F0502020204030204" pitchFamily="34" charset="0"/>
                <a:cs typeface="Times New Roman" panose="02020603050405020304" pitchFamily="18" charset="0"/>
              </a:rPr>
              <a:t> </a:t>
            </a:r>
            <a:r>
              <a:rPr lang="nl-NL" sz="1400" kern="100" dirty="0" err="1">
                <a:effectLst/>
                <a:ea typeface="Calibri" panose="020F0502020204030204" pitchFamily="34" charset="0"/>
                <a:cs typeface="Times New Roman" panose="02020603050405020304" pitchFamily="18" charset="0"/>
              </a:rPr>
              <a:t>Musk</a:t>
            </a:r>
            <a:r>
              <a:rPr lang="nl-NL" sz="1400" kern="100" dirty="0">
                <a:effectLst/>
                <a:ea typeface="Calibri" panose="020F0502020204030204" pitchFamily="34" charset="0"/>
                <a:cs typeface="Times New Roman" panose="02020603050405020304" pitchFamily="18" charset="0"/>
              </a:rPr>
              <a:t>. Sindsdien zijn er minder moderators aan het werk en wordt er dus minder gecontroleerd wat er geschreven wordt. </a:t>
            </a:r>
          </a:p>
          <a:p>
            <a:r>
              <a:rPr lang="nl-NL" sz="1400" kern="100" dirty="0">
                <a:effectLst/>
                <a:ea typeface="Calibri" panose="020F0502020204030204" pitchFamily="34" charset="0"/>
                <a:cs typeface="Times New Roman" panose="02020603050405020304" pitchFamily="18" charset="0"/>
              </a:rPr>
              <a:t> </a:t>
            </a:r>
          </a:p>
          <a:p>
            <a:r>
              <a:rPr lang="nl-NL" sz="1400" kern="100" dirty="0">
                <a:effectLst/>
                <a:ea typeface="Calibri" panose="020F0502020204030204" pitchFamily="34" charset="0"/>
                <a:cs typeface="Times New Roman" panose="02020603050405020304" pitchFamily="18" charset="0"/>
              </a:rPr>
              <a:t>Aan de ene kant snap ik dat ze zich terugtrekken en hun account opheffen. Ze geven een duidelijk signaal dat ze er niks meer mee te maken willen hebben. Aan de andere kant ben je wel een mediabedrijf en weet je dus niet meer wat er gezegd wordt op X. </a:t>
            </a:r>
          </a:p>
          <a:p>
            <a:r>
              <a:rPr lang="nl-NL" sz="1400" kern="100" dirty="0">
                <a:effectLst/>
                <a:ea typeface="Calibri" panose="020F0502020204030204" pitchFamily="34" charset="0"/>
                <a:cs typeface="Times New Roman" panose="02020603050405020304" pitchFamily="18" charset="0"/>
              </a:rPr>
              <a:t> </a:t>
            </a:r>
          </a:p>
          <a:p>
            <a:r>
              <a:rPr lang="nl-NL" sz="1400" kern="100" dirty="0">
                <a:effectLst/>
                <a:ea typeface="Calibri" panose="020F0502020204030204" pitchFamily="34" charset="0"/>
                <a:cs typeface="Times New Roman" panose="02020603050405020304" pitchFamily="18" charset="0"/>
              </a:rPr>
              <a:t>Wat vinden jullie? Blijf je of zou je ook weggaan als je té veel kwetsende opmerkingen leest?</a:t>
            </a:r>
          </a:p>
          <a:p>
            <a:r>
              <a:rPr lang="nl-NL" sz="1400" kern="100" dirty="0">
                <a:effectLst/>
                <a:ea typeface="Calibri" panose="020F0502020204030204" pitchFamily="34" charset="0"/>
                <a:cs typeface="Times New Roman" panose="02020603050405020304" pitchFamily="18" charset="0"/>
              </a:rPr>
              <a:t> </a:t>
            </a:r>
          </a:p>
          <a:p>
            <a:r>
              <a:rPr lang="nl-NL" sz="1400" kern="100" dirty="0">
                <a:effectLst/>
                <a:ea typeface="Calibri" panose="020F0502020204030204" pitchFamily="34" charset="0"/>
                <a:cs typeface="Times New Roman" panose="02020603050405020304" pitchFamily="18" charset="0"/>
              </a:rPr>
              <a:t>Ben benieuwd!</a:t>
            </a:r>
          </a:p>
          <a:p>
            <a:r>
              <a:rPr lang="nl-NL" sz="1400" kern="100" dirty="0">
                <a:effectLst/>
                <a:ea typeface="Calibri" panose="020F0502020204030204" pitchFamily="34" charset="0"/>
                <a:cs typeface="Times New Roman" panose="02020603050405020304" pitchFamily="18" charset="0"/>
              </a:rPr>
              <a:t> </a:t>
            </a:r>
          </a:p>
          <a:p>
            <a:r>
              <a:rPr lang="nl-NL" sz="1400" kern="100" dirty="0">
                <a:effectLst/>
                <a:ea typeface="Calibri" panose="020F0502020204030204" pitchFamily="34" charset="0"/>
                <a:cs typeface="Times New Roman" panose="02020603050405020304" pitchFamily="18" charset="0"/>
              </a:rPr>
              <a:t>Liefs Melle</a:t>
            </a: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145795" y="4969240"/>
            <a:ext cx="5306491" cy="1027674"/>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dirty="0">
                <a:solidFill>
                  <a:srgbClr val="000000"/>
                </a:solidFill>
              </a:rPr>
              <a:t>Bron:</a:t>
            </a:r>
            <a:r>
              <a:rPr lang="nl-NL" sz="1200" b="1" i="1" dirty="0">
                <a:solidFill>
                  <a:srgbClr val="000000"/>
                </a:solidFill>
                <a:ea typeface="+mn-lt"/>
                <a:cs typeface="+mn-lt"/>
              </a:rPr>
              <a:t> parool.nl </a:t>
            </a:r>
          </a:p>
          <a:p>
            <a:pPr>
              <a:spcBef>
                <a:spcPts val="0"/>
              </a:spcBef>
            </a:pPr>
            <a:r>
              <a:rPr lang="nl-NL" sz="1200" dirty="0">
                <a:solidFill>
                  <a:srgbClr val="000000"/>
                </a:solidFill>
                <a:ea typeface="+mn-lt"/>
                <a:cs typeface="+mn-lt"/>
                <a:hlinkClick r:id="rId2"/>
              </a:rPr>
              <a:t>https://www.parool.nl/nederland/kro-ncrv-stopt-per-direct-met-x-elke-avond-was-akwasi-trending-door-negatieve-en-racistische-posts~b47ae3f9/</a:t>
            </a:r>
            <a:endParaRPr lang="nl-NL" dirty="0">
              <a:ea typeface="+mn-lt"/>
              <a:cs typeface="+mn-lt"/>
            </a:endParaRPr>
          </a:p>
        </p:txBody>
      </p:sp>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146826" y="169843"/>
            <a:ext cx="10936970" cy="956802"/>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KRO-NCRV stopt per direct met X: 'Elke avond was </a:t>
            </a:r>
            <a:r>
              <a:rPr lang="nl-NL" dirty="0" err="1">
                <a:solidFill>
                  <a:schemeClr val="accent1"/>
                </a:solidFill>
                <a:ea typeface="+mj-lt"/>
                <a:cs typeface="+mj-lt"/>
              </a:rPr>
              <a:t>Akwasi</a:t>
            </a:r>
            <a:r>
              <a:rPr lang="nl-NL" dirty="0">
                <a:solidFill>
                  <a:schemeClr val="accent1"/>
                </a:solidFill>
                <a:ea typeface="+mj-lt"/>
                <a:cs typeface="+mj-lt"/>
              </a:rPr>
              <a:t> </a:t>
            </a:r>
            <a:r>
              <a:rPr lang="nl-NL" dirty="0" err="1">
                <a:solidFill>
                  <a:schemeClr val="accent1"/>
                </a:solidFill>
                <a:ea typeface="+mj-lt"/>
                <a:cs typeface="+mj-lt"/>
              </a:rPr>
              <a:t>trending</a:t>
            </a:r>
            <a:r>
              <a:rPr lang="nl-NL" dirty="0">
                <a:solidFill>
                  <a:schemeClr val="accent1"/>
                </a:solidFill>
                <a:ea typeface="+mj-lt"/>
                <a:cs typeface="+mj-lt"/>
              </a:rPr>
              <a:t> door negatieve en </a:t>
            </a:r>
            <a:r>
              <a:rPr lang="nl-NL" dirty="0" err="1">
                <a:solidFill>
                  <a:schemeClr val="accent1"/>
                </a:solidFill>
                <a:ea typeface="+mj-lt"/>
                <a:cs typeface="+mj-lt"/>
              </a:rPr>
              <a:t>rasistische</a:t>
            </a:r>
            <a:r>
              <a:rPr lang="nl-NL" dirty="0">
                <a:solidFill>
                  <a:schemeClr val="accent1"/>
                </a:solidFill>
                <a:ea typeface="+mj-lt"/>
                <a:cs typeface="+mj-lt"/>
              </a:rPr>
              <a:t> </a:t>
            </a:r>
            <a:r>
              <a:rPr lang="nl-NL" dirty="0" err="1">
                <a:solidFill>
                  <a:schemeClr val="accent1"/>
                </a:solidFill>
                <a:ea typeface="+mj-lt"/>
                <a:cs typeface="+mj-lt"/>
              </a:rPr>
              <a:t>posts</a:t>
            </a:r>
            <a:r>
              <a:rPr lang="nl-NL" dirty="0">
                <a:solidFill>
                  <a:schemeClr val="accent1"/>
                </a:solidFill>
                <a:ea typeface="+mj-lt"/>
                <a:cs typeface="+mj-lt"/>
              </a:rPr>
              <a:t>'</a:t>
            </a:r>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145795" y="1126645"/>
            <a:ext cx="5881170" cy="31403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600" b="1" dirty="0">
                <a:solidFill>
                  <a:srgbClr val="000000"/>
                </a:solidFill>
                <a:ea typeface="+mn-lt"/>
                <a:cs typeface="+mn-lt"/>
              </a:rPr>
              <a:t>“Met anonieme toetsenbordridders die vanachter hun laptop de meest weerzinwekkende bagger tikken.”</a:t>
            </a:r>
            <a:endParaRPr lang="nl-NL" sz="1600" b="1" dirty="0">
              <a:cs typeface="Poppins"/>
            </a:endParaRPr>
          </a:p>
          <a:p>
            <a:pPr>
              <a:lnSpc>
                <a:spcPct val="150000"/>
              </a:lnSpc>
              <a:spcBef>
                <a:spcPts val="1000"/>
              </a:spcBef>
            </a:pPr>
            <a:r>
              <a:rPr lang="en-US" sz="1600" dirty="0">
                <a:ea typeface="+mn-lt"/>
                <a:cs typeface="+mn-lt"/>
              </a:rPr>
              <a:t>KRO-NCRV </a:t>
            </a:r>
            <a:r>
              <a:rPr lang="en-US" sz="1600" dirty="0" err="1">
                <a:ea typeface="+mn-lt"/>
                <a:cs typeface="+mn-lt"/>
              </a:rPr>
              <a:t>heeft</a:t>
            </a:r>
            <a:r>
              <a:rPr lang="en-US" sz="1600" dirty="0">
                <a:ea typeface="+mn-lt"/>
                <a:cs typeface="+mn-lt"/>
              </a:rPr>
              <a:t> </a:t>
            </a:r>
            <a:r>
              <a:rPr lang="en-US" sz="1600" dirty="0" err="1">
                <a:ea typeface="+mn-lt"/>
                <a:cs typeface="+mn-lt"/>
              </a:rPr>
              <a:t>deze</a:t>
            </a:r>
            <a:r>
              <a:rPr lang="en-US" sz="1600" dirty="0">
                <a:ea typeface="+mn-lt"/>
                <a:cs typeface="+mn-lt"/>
              </a:rPr>
              <a:t> week </a:t>
            </a:r>
            <a:r>
              <a:rPr lang="en-US" sz="1600" dirty="0" err="1">
                <a:ea typeface="+mn-lt"/>
                <a:cs typeface="+mn-lt"/>
              </a:rPr>
              <a:t>naar</a:t>
            </a:r>
            <a:r>
              <a:rPr lang="en-US" sz="1600" dirty="0">
                <a:ea typeface="+mn-lt"/>
                <a:cs typeface="+mn-lt"/>
              </a:rPr>
              <a:t> </a:t>
            </a:r>
            <a:r>
              <a:rPr lang="en-US" sz="1600" dirty="0" err="1">
                <a:ea typeface="+mn-lt"/>
                <a:cs typeface="+mn-lt"/>
              </a:rPr>
              <a:t>buiten</a:t>
            </a:r>
            <a:r>
              <a:rPr lang="en-US" sz="1600" dirty="0">
                <a:ea typeface="+mn-lt"/>
                <a:cs typeface="+mn-lt"/>
              </a:rPr>
              <a:t> </a:t>
            </a:r>
            <a:r>
              <a:rPr lang="en-US" sz="1600" dirty="0" err="1">
                <a:ea typeface="+mn-lt"/>
                <a:cs typeface="+mn-lt"/>
              </a:rPr>
              <a:t>gebracht</a:t>
            </a:r>
            <a:r>
              <a:rPr lang="en-US" sz="1600" dirty="0">
                <a:ea typeface="+mn-lt"/>
                <a:cs typeface="+mn-lt"/>
              </a:rPr>
              <a:t> </a:t>
            </a:r>
            <a:r>
              <a:rPr lang="en-US" sz="1600" dirty="0" err="1">
                <a:ea typeface="+mn-lt"/>
                <a:cs typeface="+mn-lt"/>
              </a:rPr>
              <a:t>dat</a:t>
            </a:r>
            <a:r>
              <a:rPr lang="en-US" sz="1600" dirty="0">
                <a:ea typeface="+mn-lt"/>
                <a:cs typeface="+mn-lt"/>
              </a:rPr>
              <a:t> </a:t>
            </a:r>
            <a:r>
              <a:rPr lang="en-US" sz="1600" dirty="0" err="1">
                <a:ea typeface="+mn-lt"/>
                <a:cs typeface="+mn-lt"/>
              </a:rPr>
              <a:t>zij</a:t>
            </a:r>
            <a:r>
              <a:rPr lang="en-US" sz="1600" dirty="0">
                <a:ea typeface="+mn-lt"/>
                <a:cs typeface="+mn-lt"/>
              </a:rPr>
              <a:t> </a:t>
            </a:r>
            <a:r>
              <a:rPr lang="en-US" sz="1600" dirty="0" err="1">
                <a:ea typeface="+mn-lt"/>
                <a:cs typeface="+mn-lt"/>
              </a:rPr>
              <a:t>niet</a:t>
            </a:r>
            <a:r>
              <a:rPr lang="en-US" sz="1600" dirty="0">
                <a:ea typeface="+mn-lt"/>
                <a:cs typeface="+mn-lt"/>
              </a:rPr>
              <a:t> </a:t>
            </a:r>
            <a:r>
              <a:rPr lang="en-US" sz="1600" dirty="0" err="1">
                <a:ea typeface="+mn-lt"/>
                <a:cs typeface="+mn-lt"/>
              </a:rPr>
              <a:t>langer</a:t>
            </a:r>
            <a:r>
              <a:rPr lang="en-US" sz="1600" dirty="0">
                <a:ea typeface="+mn-lt"/>
                <a:cs typeface="+mn-lt"/>
              </a:rPr>
              <a:t> </a:t>
            </a:r>
            <a:r>
              <a:rPr lang="en-US" sz="1600" dirty="0" err="1">
                <a:ea typeface="+mn-lt"/>
                <a:cs typeface="+mn-lt"/>
              </a:rPr>
              <a:t>deelnemen</a:t>
            </a:r>
            <a:r>
              <a:rPr lang="en-US" sz="1600" dirty="0">
                <a:ea typeface="+mn-lt"/>
                <a:cs typeface="+mn-lt"/>
              </a:rPr>
              <a:t> op platform X (</a:t>
            </a:r>
            <a:r>
              <a:rPr lang="en-US" sz="1600" dirty="0" err="1">
                <a:ea typeface="+mn-lt"/>
                <a:cs typeface="+mn-lt"/>
              </a:rPr>
              <a:t>voorheen</a:t>
            </a:r>
            <a:r>
              <a:rPr lang="en-US" sz="1600" dirty="0">
                <a:ea typeface="+mn-lt"/>
                <a:cs typeface="+mn-lt"/>
              </a:rPr>
              <a:t> twitter). </a:t>
            </a:r>
            <a:r>
              <a:rPr lang="en-US" sz="1600" dirty="0" err="1">
                <a:ea typeface="+mn-lt"/>
                <a:cs typeface="+mn-lt"/>
              </a:rPr>
              <a:t>Volgens</a:t>
            </a:r>
            <a:r>
              <a:rPr lang="en-US" sz="1600" dirty="0">
                <a:ea typeface="+mn-lt"/>
                <a:cs typeface="+mn-lt"/>
              </a:rPr>
              <a:t> hen is het platform </a:t>
            </a:r>
            <a:r>
              <a:rPr lang="en-US" sz="1600" dirty="0" err="1">
                <a:ea typeface="+mn-lt"/>
                <a:cs typeface="+mn-lt"/>
              </a:rPr>
              <a:t>veranderd</a:t>
            </a:r>
            <a:r>
              <a:rPr lang="en-US" sz="1600" dirty="0">
                <a:ea typeface="+mn-lt"/>
                <a:cs typeface="+mn-lt"/>
              </a:rPr>
              <a:t> in </a:t>
            </a:r>
            <a:r>
              <a:rPr lang="en-US" sz="1600" dirty="0" err="1">
                <a:ea typeface="+mn-lt"/>
                <a:cs typeface="+mn-lt"/>
              </a:rPr>
              <a:t>een</a:t>
            </a:r>
            <a:r>
              <a:rPr lang="en-US" sz="1600" dirty="0">
                <a:ea typeface="+mn-lt"/>
                <a:cs typeface="+mn-lt"/>
              </a:rPr>
              <a:t> </a:t>
            </a:r>
            <a:r>
              <a:rPr lang="en-US" sz="1600" dirty="0" err="1">
                <a:ea typeface="+mn-lt"/>
                <a:cs typeface="+mn-lt"/>
              </a:rPr>
              <a:t>maatschappij</a:t>
            </a:r>
            <a:r>
              <a:rPr lang="en-US" sz="1600" dirty="0">
                <a:ea typeface="+mn-lt"/>
                <a:cs typeface="+mn-lt"/>
              </a:rPr>
              <a:t> </a:t>
            </a:r>
            <a:r>
              <a:rPr lang="en-US" sz="1600" dirty="0" err="1">
                <a:ea typeface="+mn-lt"/>
                <a:cs typeface="+mn-lt"/>
              </a:rPr>
              <a:t>ontwrichtend</a:t>
            </a:r>
            <a:r>
              <a:rPr lang="en-US" sz="1600" dirty="0">
                <a:ea typeface="+mn-lt"/>
                <a:cs typeface="+mn-lt"/>
              </a:rPr>
              <a:t> platform. </a:t>
            </a:r>
            <a:r>
              <a:rPr lang="en-US" sz="1600" dirty="0" err="1">
                <a:ea typeface="+mn-lt"/>
                <a:cs typeface="+mn-lt"/>
              </a:rPr>
              <a:t>Daarmee</a:t>
            </a:r>
            <a:r>
              <a:rPr lang="en-US" sz="1600" dirty="0">
                <a:ea typeface="+mn-lt"/>
                <a:cs typeface="+mn-lt"/>
              </a:rPr>
              <a:t> </a:t>
            </a:r>
            <a:r>
              <a:rPr lang="en-US" sz="1600" dirty="0" err="1">
                <a:ea typeface="+mn-lt"/>
                <a:cs typeface="+mn-lt"/>
              </a:rPr>
              <a:t>bedoelen</a:t>
            </a:r>
            <a:r>
              <a:rPr lang="en-US" sz="1600" dirty="0">
                <a:ea typeface="+mn-lt"/>
                <a:cs typeface="+mn-lt"/>
              </a:rPr>
              <a:t> ze </a:t>
            </a:r>
            <a:r>
              <a:rPr lang="en-US" sz="1600" dirty="0" err="1">
                <a:ea typeface="+mn-lt"/>
                <a:cs typeface="+mn-lt"/>
              </a:rPr>
              <a:t>dat</a:t>
            </a:r>
            <a:r>
              <a:rPr lang="en-US" sz="1600" dirty="0">
                <a:ea typeface="+mn-lt"/>
                <a:cs typeface="+mn-lt"/>
              </a:rPr>
              <a:t> het platform </a:t>
            </a:r>
            <a:r>
              <a:rPr lang="en-US" sz="1600" dirty="0" err="1">
                <a:ea typeface="+mn-lt"/>
                <a:cs typeface="+mn-lt"/>
              </a:rPr>
              <a:t>ervoor</a:t>
            </a:r>
            <a:r>
              <a:rPr lang="en-US" sz="1600" dirty="0">
                <a:ea typeface="+mn-lt"/>
                <a:cs typeface="+mn-lt"/>
              </a:rPr>
              <a:t> </a:t>
            </a:r>
            <a:r>
              <a:rPr lang="en-US" sz="1600" dirty="0" err="1">
                <a:ea typeface="+mn-lt"/>
                <a:cs typeface="+mn-lt"/>
              </a:rPr>
              <a:t>zorgt</a:t>
            </a:r>
            <a:r>
              <a:rPr lang="en-US" sz="1600" dirty="0">
                <a:ea typeface="+mn-lt"/>
                <a:cs typeface="+mn-lt"/>
              </a:rPr>
              <a:t> </a:t>
            </a:r>
            <a:r>
              <a:rPr lang="en-US" sz="1600" dirty="0" err="1">
                <a:ea typeface="+mn-lt"/>
                <a:cs typeface="+mn-lt"/>
              </a:rPr>
              <a:t>dat</a:t>
            </a:r>
            <a:r>
              <a:rPr lang="en-US" sz="1600" dirty="0">
                <a:ea typeface="+mn-lt"/>
                <a:cs typeface="+mn-lt"/>
              </a:rPr>
              <a:t> er </a:t>
            </a:r>
            <a:r>
              <a:rPr lang="en-US" sz="1600" dirty="0" err="1">
                <a:ea typeface="+mn-lt"/>
                <a:cs typeface="+mn-lt"/>
              </a:rPr>
              <a:t>grote</a:t>
            </a:r>
            <a:r>
              <a:rPr lang="en-US" sz="1600" dirty="0">
                <a:ea typeface="+mn-lt"/>
                <a:cs typeface="+mn-lt"/>
              </a:rPr>
              <a:t> </a:t>
            </a:r>
            <a:r>
              <a:rPr lang="en-US" sz="1600" dirty="0" err="1">
                <a:ea typeface="+mn-lt"/>
                <a:cs typeface="+mn-lt"/>
              </a:rPr>
              <a:t>verdeeldheid</a:t>
            </a:r>
            <a:r>
              <a:rPr lang="en-US" sz="1600" dirty="0">
                <a:ea typeface="+mn-lt"/>
                <a:cs typeface="+mn-lt"/>
              </a:rPr>
              <a:t> </a:t>
            </a:r>
            <a:r>
              <a:rPr lang="en-US" sz="1600" dirty="0" err="1">
                <a:ea typeface="+mn-lt"/>
                <a:cs typeface="+mn-lt"/>
              </a:rPr>
              <a:t>komt</a:t>
            </a:r>
            <a:r>
              <a:rPr lang="en-US" sz="1600" dirty="0">
                <a:ea typeface="+mn-lt"/>
                <a:cs typeface="+mn-lt"/>
              </a:rPr>
              <a:t> </a:t>
            </a:r>
            <a:r>
              <a:rPr lang="en-US" sz="1600" dirty="0" err="1">
                <a:ea typeface="+mn-lt"/>
                <a:cs typeface="+mn-lt"/>
              </a:rPr>
              <a:t>tussen</a:t>
            </a:r>
            <a:r>
              <a:rPr lang="en-US" sz="1600" dirty="0">
                <a:ea typeface="+mn-lt"/>
                <a:cs typeface="+mn-lt"/>
              </a:rPr>
              <a:t> </a:t>
            </a:r>
            <a:r>
              <a:rPr lang="en-US" sz="1600" dirty="0" err="1">
                <a:ea typeface="+mn-lt"/>
                <a:cs typeface="+mn-lt"/>
              </a:rPr>
              <a:t>verschillende</a:t>
            </a:r>
            <a:r>
              <a:rPr lang="en-US" sz="1600" dirty="0">
                <a:ea typeface="+mn-lt"/>
                <a:cs typeface="+mn-lt"/>
              </a:rPr>
              <a:t> </a:t>
            </a:r>
            <a:r>
              <a:rPr lang="en-US" sz="1600" dirty="0" err="1">
                <a:ea typeface="+mn-lt"/>
                <a:cs typeface="+mn-lt"/>
              </a:rPr>
              <a:t>mensen</a:t>
            </a:r>
            <a:r>
              <a:rPr lang="en-US" sz="1600" dirty="0">
                <a:ea typeface="+mn-lt"/>
                <a:cs typeface="+mn-lt"/>
              </a:rPr>
              <a:t>. </a:t>
            </a:r>
          </a:p>
        </p:txBody>
      </p:sp>
      <p:pic>
        <p:nvPicPr>
          <p:cNvPr id="2" name="Afbeelding 1" descr="Afbeelding met Mobiele telefoon, schermopname, gadget, smartphone&#10;&#10;Automatisch gegenereerde beschrijving">
            <a:extLst>
              <a:ext uri="{FF2B5EF4-FFF2-40B4-BE49-F238E27FC236}">
                <a16:creationId xmlns:a16="http://schemas.microsoft.com/office/drawing/2014/main" id="{53C84EA1-985F-C5F0-EB27-03A2A3FAC856}"/>
              </a:ext>
            </a:extLst>
          </p:cNvPr>
          <p:cNvPicPr>
            <a:picLocks noChangeAspect="1"/>
          </p:cNvPicPr>
          <p:nvPr/>
        </p:nvPicPr>
        <p:blipFill rotWithShape="1">
          <a:blip r:embed="rId3"/>
          <a:srcRect l="4366" r="4470" b="185"/>
          <a:stretch/>
        </p:blipFill>
        <p:spPr>
          <a:xfrm>
            <a:off x="6695287" y="2485596"/>
            <a:ext cx="5023576" cy="3095703"/>
          </a:xfrm>
          <a:prstGeom prst="rect">
            <a:avLst/>
          </a:prstGeom>
        </p:spPr>
      </p:pic>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76DB2-1D32-CBDA-3A47-C3FC7B8EDA7B}"/>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291EDBB8-094F-9AC0-FD36-4326EFA3F845}"/>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a:t>
            </a:r>
            <a:r>
              <a:rPr lang="nl-NL" dirty="0">
                <a:ea typeface="+mj-lt"/>
                <a:cs typeface="+mj-lt"/>
              </a:rPr>
              <a:t>Gesprek</a:t>
            </a:r>
            <a:endParaRPr lang="nl-NL" dirty="0" err="1">
              <a:cs typeface="Poppins"/>
            </a:endParaRPr>
          </a:p>
        </p:txBody>
      </p:sp>
      <p:pic>
        <p:nvPicPr>
          <p:cNvPr id="7" name="Tijdelijke aanduiding voor afbeelding 6">
            <a:extLst>
              <a:ext uri="{FF2B5EF4-FFF2-40B4-BE49-F238E27FC236}">
                <a16:creationId xmlns:a16="http://schemas.microsoft.com/office/drawing/2014/main" id="{AA1DDAC2-423E-6514-9E21-6B984998B45E}"/>
              </a:ext>
            </a:extLst>
          </p:cNvPr>
          <p:cNvPicPr>
            <a:picLocks noGrp="1" noChangeAspect="1"/>
          </p:cNvPicPr>
          <p:nvPr>
            <p:ph type="pic" sz="quarter" idx="12"/>
          </p:nvPr>
        </p:nvPicPr>
        <p:blipFill>
          <a:blip r:embed="rId2"/>
          <a:srcRect l="13551" r="13551"/>
          <a:stretch/>
        </p:blipFill>
        <p:spPr/>
      </p:pic>
      <p:sp>
        <p:nvSpPr>
          <p:cNvPr id="9" name="Tekstvak 8">
            <a:extLst>
              <a:ext uri="{FF2B5EF4-FFF2-40B4-BE49-F238E27FC236}">
                <a16:creationId xmlns:a16="http://schemas.microsoft.com/office/drawing/2014/main" id="{C4BDD790-ABDB-239D-603B-B405F67AACE1}"/>
              </a:ext>
            </a:extLst>
          </p:cNvPr>
          <p:cNvSpPr txBox="1"/>
          <p:nvPr/>
        </p:nvSpPr>
        <p:spPr>
          <a:xfrm>
            <a:off x="190500" y="942974"/>
            <a:ext cx="4476750"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cs typeface="Poppins"/>
              </a:rPr>
              <a:t>Op X verschenen deze week veel racistische en kwetsende opmerkingen over </a:t>
            </a:r>
            <a:r>
              <a:rPr lang="nl-NL" sz="1300" dirty="0" err="1">
                <a:cs typeface="Poppins"/>
              </a:rPr>
              <a:t>Akwasi</a:t>
            </a:r>
            <a:r>
              <a:rPr lang="nl-NL" sz="1300" dirty="0">
                <a:cs typeface="Poppins"/>
              </a:rPr>
              <a:t> nadat hij deelnam in het programma 'De slimste mens'.</a:t>
            </a:r>
          </a:p>
          <a:p>
            <a:endParaRPr lang="nl-NL" sz="1300" dirty="0">
              <a:cs typeface="Poppins"/>
            </a:endParaRPr>
          </a:p>
          <a:p>
            <a:r>
              <a:rPr lang="nl-NL" sz="1300" dirty="0">
                <a:cs typeface="Poppins"/>
              </a:rPr>
              <a:t>KRO-NCRV deelt daarom dat zij niet langer nog actief zullen zijn op het platform.</a:t>
            </a:r>
          </a:p>
          <a:p>
            <a:endParaRPr lang="nl-NL" sz="1300" dirty="0">
              <a:cs typeface="Poppins"/>
            </a:endParaRPr>
          </a:p>
          <a:p>
            <a:r>
              <a:rPr lang="nl-NL" sz="1300" dirty="0">
                <a:cs typeface="Poppins"/>
              </a:rPr>
              <a:t>Online is er veel discussie ontstaan over het vertrek van KRO-NCRV als publieke omroep op het platform X. Er is veel begrip voor deze stap, maar ook veel onbegrip. Wat vinden jullie?</a:t>
            </a:r>
          </a:p>
          <a:p>
            <a:endParaRPr lang="nl-NL" sz="1300" dirty="0">
              <a:cs typeface="Poppins"/>
            </a:endParaRPr>
          </a:p>
          <a:p>
            <a:r>
              <a:rPr lang="nl-NL" sz="1300" dirty="0">
                <a:cs typeface="Poppins"/>
              </a:rPr>
              <a:t>Bespreek met elkaar de volgende vragen: </a:t>
            </a:r>
          </a:p>
          <a:p>
            <a:pPr marL="285750" indent="-285750">
              <a:buFont typeface="Arial"/>
              <a:buChar char="•"/>
            </a:pPr>
            <a:endParaRPr lang="nl-NL" sz="1300" dirty="0">
              <a:cs typeface="Poppins"/>
            </a:endParaRPr>
          </a:p>
          <a:p>
            <a:pPr marL="285750" indent="-285750">
              <a:buFont typeface="Arial"/>
              <a:buChar char="•"/>
            </a:pPr>
            <a:r>
              <a:rPr lang="nl-NL" sz="1300" dirty="0">
                <a:cs typeface="Poppins"/>
              </a:rPr>
              <a:t>Wat doe jij als je online iets kwetsends leest?</a:t>
            </a:r>
          </a:p>
          <a:p>
            <a:pPr marL="285750" indent="-285750">
              <a:buFont typeface="Arial"/>
              <a:buChar char="•"/>
            </a:pPr>
            <a:r>
              <a:rPr lang="nl-NL" sz="1300" dirty="0">
                <a:cs typeface="Poppins"/>
              </a:rPr>
              <a:t>Wat vind jij dat je als nieuwszender moet doen als zoiets gebeurt?</a:t>
            </a:r>
          </a:p>
          <a:p>
            <a:pPr marL="285750" indent="-285750">
              <a:buFont typeface="Arial"/>
              <a:buChar char="•"/>
            </a:pPr>
            <a:r>
              <a:rPr lang="nl-NL" sz="1300" dirty="0">
                <a:cs typeface="Poppins"/>
              </a:rPr>
              <a:t>Waarom zouden andere media besluiten om wel te blijven bij X?</a:t>
            </a:r>
          </a:p>
          <a:p>
            <a:pPr marL="285750" indent="-285750">
              <a:buFont typeface="Arial"/>
              <a:buChar char="•"/>
            </a:pPr>
            <a:endParaRPr lang="nl-NL" sz="1300" dirty="0">
              <a:cs typeface="Poppins"/>
            </a:endParaRPr>
          </a:p>
          <a:p>
            <a:pPr marL="285750" indent="-285750">
              <a:buFont typeface="Arial"/>
              <a:buChar char="•"/>
            </a:pPr>
            <a:r>
              <a:rPr lang="nl-NL" sz="1300" dirty="0">
                <a:cs typeface="Poppins"/>
              </a:rPr>
              <a:t>Welke verantwoordelijkheid heeft X? Moeten zij weer meer moderators inzetten of mogen zij zelf bepalen wat ze het beste vinden?</a:t>
            </a:r>
          </a:p>
        </p:txBody>
      </p:sp>
    </p:spTree>
    <p:extLst>
      <p:ext uri="{BB962C8B-B14F-4D97-AF65-F5344CB8AC3E}">
        <p14:creationId xmlns:p14="http://schemas.microsoft.com/office/powerpoint/2010/main" val="1729601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454AB-82A0-B938-4B1C-D6637B7EB1F2}"/>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D62690B-42CA-54AD-52DA-2F5C01B5A2BB}"/>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a:t>
            </a:r>
            <a:r>
              <a:rPr lang="nl-NL" dirty="0">
                <a:ea typeface="+mj-lt"/>
                <a:cs typeface="+mj-lt"/>
              </a:rPr>
              <a:t>Lijstje maken</a:t>
            </a:r>
            <a:endParaRPr lang="nl-NL" dirty="0" err="1">
              <a:cs typeface="Poppins"/>
            </a:endParaRPr>
          </a:p>
        </p:txBody>
      </p:sp>
      <p:pic>
        <p:nvPicPr>
          <p:cNvPr id="7" name="Tijdelijke aanduiding voor afbeelding 6">
            <a:extLst>
              <a:ext uri="{FF2B5EF4-FFF2-40B4-BE49-F238E27FC236}">
                <a16:creationId xmlns:a16="http://schemas.microsoft.com/office/drawing/2014/main" id="{90596EBC-21C6-C9AD-B541-F7C872982CD9}"/>
              </a:ext>
            </a:extLst>
          </p:cNvPr>
          <p:cNvPicPr>
            <a:picLocks noGrp="1" noChangeAspect="1"/>
          </p:cNvPicPr>
          <p:nvPr>
            <p:ph type="pic" sz="quarter" idx="12"/>
          </p:nvPr>
        </p:nvPicPr>
        <p:blipFill>
          <a:blip r:embed="rId2"/>
          <a:srcRect l="13551" r="13551"/>
          <a:stretch/>
        </p:blipFill>
        <p:spPr/>
      </p:pic>
      <p:sp>
        <p:nvSpPr>
          <p:cNvPr id="9" name="Tekstvak 8">
            <a:extLst>
              <a:ext uri="{FF2B5EF4-FFF2-40B4-BE49-F238E27FC236}">
                <a16:creationId xmlns:a16="http://schemas.microsoft.com/office/drawing/2014/main" id="{1409312C-017F-90EB-960C-7FA244C80E47}"/>
              </a:ext>
            </a:extLst>
          </p:cNvPr>
          <p:cNvSpPr txBox="1"/>
          <p:nvPr/>
        </p:nvSpPr>
        <p:spPr>
          <a:xfrm>
            <a:off x="190500" y="942974"/>
            <a:ext cx="447675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Poppins"/>
              </a:rPr>
              <a:t>In de vorige opdracht ben je met elkaar in gesprek gegaan over hoe jullie denken over het besluit van de KRO-NCRV.</a:t>
            </a:r>
          </a:p>
          <a:p>
            <a:endParaRPr lang="nl-NL" sz="1400" dirty="0">
              <a:cs typeface="Poppins"/>
            </a:endParaRPr>
          </a:p>
          <a:p>
            <a:r>
              <a:rPr lang="nl-NL" sz="1400" dirty="0">
                <a:cs typeface="Poppins"/>
              </a:rPr>
              <a:t>Bespreek in tweetallen; </a:t>
            </a:r>
          </a:p>
          <a:p>
            <a:endParaRPr lang="nl-NL" sz="1400" dirty="0">
              <a:cs typeface="Poppins"/>
            </a:endParaRPr>
          </a:p>
          <a:p>
            <a:pPr marL="285750" indent="-285750">
              <a:buFont typeface="Arial"/>
              <a:buChar char="•"/>
            </a:pPr>
            <a:r>
              <a:rPr lang="nl-NL" sz="1400" dirty="0">
                <a:cs typeface="Poppins"/>
              </a:rPr>
              <a:t>Welke voordelen zijn er om stoppen met project X voor KRO-NCRV?</a:t>
            </a:r>
            <a:endParaRPr lang="nl-NL" dirty="0">
              <a:cs typeface="Poppins"/>
            </a:endParaRPr>
          </a:p>
          <a:p>
            <a:pPr marL="285750" indent="-285750">
              <a:buFont typeface="Arial"/>
              <a:buChar char="•"/>
            </a:pPr>
            <a:r>
              <a:rPr lang="nl-NL" sz="1400" dirty="0">
                <a:ea typeface="+mn-lt"/>
                <a:cs typeface="+mn-lt"/>
              </a:rPr>
              <a:t>Welke nadelen zijn er om stoppen met project X voor KRO-NCRV?</a:t>
            </a:r>
            <a:endParaRPr lang="nl-NL" sz="1400" dirty="0">
              <a:cs typeface="Poppins"/>
            </a:endParaRPr>
          </a:p>
          <a:p>
            <a:pPr marL="285750" indent="-285750">
              <a:buFont typeface="Arial"/>
              <a:buChar char="•"/>
            </a:pPr>
            <a:endParaRPr lang="nl-NL" sz="1400" dirty="0">
              <a:cs typeface="Poppins"/>
            </a:endParaRPr>
          </a:p>
          <a:p>
            <a:endParaRPr lang="nl-NL" sz="1400" dirty="0">
              <a:cs typeface="Poppins"/>
            </a:endParaRPr>
          </a:p>
          <a:p>
            <a:pPr>
              <a:buFont typeface="Arial"/>
            </a:pPr>
            <a:r>
              <a:rPr lang="nl-NL" sz="1400" dirty="0">
                <a:cs typeface="Poppins"/>
              </a:rPr>
              <a:t>Wissel uit met een ander tweetal; Wat is jullie definitieve lijstje met voor- en nadelen?</a:t>
            </a:r>
          </a:p>
          <a:p>
            <a:pPr marL="285750" indent="-285750">
              <a:buFont typeface="Arial"/>
              <a:buChar char="•"/>
            </a:pPr>
            <a:endParaRPr lang="nl-NL" sz="1400" dirty="0">
              <a:cs typeface="Poppins"/>
            </a:endParaRPr>
          </a:p>
          <a:p>
            <a:endParaRPr lang="nl-NL" sz="1400" dirty="0">
              <a:cs typeface="Poppins"/>
            </a:endParaRPr>
          </a:p>
        </p:txBody>
      </p:sp>
    </p:spTree>
    <p:extLst>
      <p:ext uri="{BB962C8B-B14F-4D97-AF65-F5344CB8AC3E}">
        <p14:creationId xmlns:p14="http://schemas.microsoft.com/office/powerpoint/2010/main" val="2332502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C0E4-2C0E-398F-7717-89AF77B149EE}"/>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F32B322-CA46-46EE-E993-D2E0698645FF}"/>
              </a:ext>
            </a:extLst>
          </p:cNvPr>
          <p:cNvSpPr>
            <a:spLocks noGrp="1"/>
          </p:cNvSpPr>
          <p:nvPr>
            <p:ph type="body" sz="quarter" idx="11"/>
          </p:nvPr>
        </p:nvSpPr>
        <p:spPr>
          <a:xfrm>
            <a:off x="148894" y="417030"/>
            <a:ext cx="11026902" cy="701041"/>
          </a:xfrm>
        </p:spPr>
        <p:txBody>
          <a:bodyPr/>
          <a:lstStyle/>
          <a:p>
            <a:r>
              <a:rPr lang="nl-NL"/>
              <a:t>Burgerschap</a:t>
            </a:r>
          </a:p>
        </p:txBody>
      </p:sp>
      <p:sp>
        <p:nvSpPr>
          <p:cNvPr id="5" name="Tekstvak 4">
            <a:extLst>
              <a:ext uri="{FF2B5EF4-FFF2-40B4-BE49-F238E27FC236}">
                <a16:creationId xmlns:a16="http://schemas.microsoft.com/office/drawing/2014/main" id="{5744E8F3-9A35-1AC3-1494-C75015EFB334}"/>
              </a:ext>
            </a:extLst>
          </p:cNvPr>
          <p:cNvSpPr txBox="1"/>
          <p:nvPr/>
        </p:nvSpPr>
        <p:spPr>
          <a:xfrm>
            <a:off x="148894" y="946006"/>
            <a:ext cx="6577002" cy="4770537"/>
          </a:xfrm>
          <a:prstGeom prst="rect">
            <a:avLst/>
          </a:prstGeom>
          <a:noFill/>
        </p:spPr>
        <p:txBody>
          <a:bodyPr wrap="square" lIns="91440" tIns="45720" rIns="91440" bIns="45720" rtlCol="0" anchor="t">
            <a:spAutoFit/>
          </a:bodyPr>
          <a:lstStyle/>
          <a:p>
            <a:r>
              <a:rPr lang="nl-NL" sz="1600" dirty="0" err="1">
                <a:solidFill>
                  <a:schemeClr val="bg1"/>
                </a:solidFill>
                <a:cs typeface="Poppins"/>
              </a:rPr>
              <a:t>Elon</a:t>
            </a:r>
            <a:r>
              <a:rPr lang="nl-NL" sz="1600" dirty="0">
                <a:solidFill>
                  <a:schemeClr val="bg1"/>
                </a:solidFill>
                <a:cs typeface="Poppins"/>
              </a:rPr>
              <a:t> </a:t>
            </a:r>
            <a:r>
              <a:rPr lang="nl-NL" sz="1600" dirty="0" err="1">
                <a:solidFill>
                  <a:schemeClr val="bg1"/>
                </a:solidFill>
                <a:cs typeface="Poppins"/>
              </a:rPr>
              <a:t>Musk</a:t>
            </a:r>
            <a:r>
              <a:rPr lang="nl-NL" sz="1600" dirty="0">
                <a:solidFill>
                  <a:schemeClr val="bg1"/>
                </a:solidFill>
                <a:cs typeface="Poppins"/>
              </a:rPr>
              <a:t> pleit voor grote vrijheid van meningsuiting. Mensen moeten alles kunnen zeggen wat ze willen.  Hij vindt het daarom niet nodig om meer dan 1 moderator te hebben op platform X die Nederlands is. Door het gebrek aan controle kunnen mensen dus makkelijker anoniem hun negatieve berichten achterlaten. </a:t>
            </a:r>
          </a:p>
          <a:p>
            <a:endParaRPr lang="nl-NL" sz="1600" dirty="0">
              <a:solidFill>
                <a:schemeClr val="bg1"/>
              </a:solidFill>
              <a:cs typeface="Poppins"/>
            </a:endParaRPr>
          </a:p>
          <a:p>
            <a:r>
              <a:rPr lang="nl-NL" sz="1600" dirty="0">
                <a:solidFill>
                  <a:schemeClr val="bg1"/>
                </a:solidFill>
                <a:cs typeface="Poppins"/>
              </a:rPr>
              <a:t>In augustus 2023 trad de Digital Services Act in werking in Europa. Deze regelgeving verplicht bedrijven om de rechten van Europese burgers te beschermen. Zou X daar aan kunnen voldoen?</a:t>
            </a:r>
          </a:p>
          <a:p>
            <a:endParaRPr lang="nl-NL" sz="1600" dirty="0">
              <a:solidFill>
                <a:schemeClr val="bg1"/>
              </a:solidFill>
              <a:cs typeface="Poppins"/>
            </a:endParaRPr>
          </a:p>
          <a:p>
            <a:r>
              <a:rPr lang="nl-NL" sz="1600" dirty="0">
                <a:solidFill>
                  <a:schemeClr val="bg1"/>
                </a:solidFill>
                <a:cs typeface="Poppins"/>
              </a:rPr>
              <a:t>Wat vinden jullie? Wat is er op dit moment belangrijker? De vrijheid van meningsuiting of het beschermen van de rechten van burgers? Wat mag je wel op internet plaatsen en wat niet? Mag de overheid zich bemoeien met wat er op internet wordt geplaatst?</a:t>
            </a:r>
          </a:p>
          <a:p>
            <a:endParaRPr lang="nl-NL" sz="1600" dirty="0">
              <a:solidFill>
                <a:schemeClr val="bg1"/>
              </a:solidFill>
              <a:cs typeface="Poppins"/>
            </a:endParaRPr>
          </a:p>
          <a:p>
            <a:endParaRPr lang="nl-NL" sz="1600" dirty="0">
              <a:solidFill>
                <a:schemeClr val="bg1"/>
              </a:solidFill>
              <a:cs typeface="Poppins"/>
            </a:endParaRPr>
          </a:p>
        </p:txBody>
      </p:sp>
      <p:pic>
        <p:nvPicPr>
          <p:cNvPr id="6" name="Afbeelding 5" descr="Elon Musk's X reprimanded after disinformation safety feature scrapped -  ABC News">
            <a:extLst>
              <a:ext uri="{FF2B5EF4-FFF2-40B4-BE49-F238E27FC236}">
                <a16:creationId xmlns:a16="http://schemas.microsoft.com/office/drawing/2014/main" id="{7D3EAA16-76A3-085D-3846-A7F1F55F197A}"/>
              </a:ext>
            </a:extLst>
          </p:cNvPr>
          <p:cNvPicPr>
            <a:picLocks noChangeAspect="1"/>
          </p:cNvPicPr>
          <p:nvPr/>
        </p:nvPicPr>
        <p:blipFill>
          <a:blip r:embed="rId2"/>
          <a:stretch>
            <a:fillRect/>
          </a:stretch>
        </p:blipFill>
        <p:spPr>
          <a:xfrm>
            <a:off x="6762750" y="1438275"/>
            <a:ext cx="5172075" cy="2905125"/>
          </a:xfrm>
          <a:prstGeom prst="rect">
            <a:avLst/>
          </a:prstGeom>
        </p:spPr>
      </p:pic>
    </p:spTree>
    <p:extLst>
      <p:ext uri="{BB962C8B-B14F-4D97-AF65-F5344CB8AC3E}">
        <p14:creationId xmlns:p14="http://schemas.microsoft.com/office/powerpoint/2010/main" val="1942195092"/>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32330B-E44B-4E1E-B382-F72A7AD021C8}">
  <ds:schemaRefs>
    <ds:schemaRef ds:uri="http://schemas.openxmlformats.org/package/2006/metadata/core-properties"/>
    <ds:schemaRef ds:uri="http://schemas.microsoft.com/office/2006/documentManagement/types"/>
    <ds:schemaRef ds:uri="http://purl.org/dc/elements/1.1/"/>
    <ds:schemaRef ds:uri="http://purl.org/dc/dcmitype/"/>
    <ds:schemaRef ds:uri="http://www.w3.org/XML/1998/namespace"/>
    <ds:schemaRef ds:uri="http://purl.org/dc/terms/"/>
    <ds:schemaRef ds:uri="fbfab6ac-ae00-4ce7-a5ca-dcaf2687e769"/>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91</TotalTime>
  <Words>696</Words>
  <Application>Microsoft Macintosh PowerPoint</Application>
  <PresentationFormat>Breedbeeld</PresentationFormat>
  <Paragraphs>53</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Calibri</vt:lpstr>
      <vt:lpstr>Arial</vt:lpstr>
      <vt:lpstr>Poppins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381</cp:revision>
  <dcterms:created xsi:type="dcterms:W3CDTF">2022-01-30T11:55:21Z</dcterms:created>
  <dcterms:modified xsi:type="dcterms:W3CDTF">2024-01-15T10:07:35Z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