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modernComment_168_9FAA381F.xml" ContentType="application/vnd.ms-powerpoint.comments+xml"/>
  <Override PartName="/ppt/comments/modernComment_16A_594E7D73.xml" ContentType="application/vnd.ms-powerpoint.comments+xml"/>
  <Override PartName="/ppt/comments/modernComment_169_44384614.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9"/>
  </p:notesMasterIdLst>
  <p:sldIdLst>
    <p:sldId id="268" r:id="rId5"/>
    <p:sldId id="336" r:id="rId6"/>
    <p:sldId id="337" r:id="rId7"/>
    <p:sldId id="331" r:id="rId8"/>
    <p:sldId id="356" r:id="rId9"/>
    <p:sldId id="357" r:id="rId10"/>
    <p:sldId id="358" r:id="rId11"/>
    <p:sldId id="359" r:id="rId12"/>
    <p:sldId id="360" r:id="rId13"/>
    <p:sldId id="362" r:id="rId14"/>
    <p:sldId id="361" r:id="rId15"/>
    <p:sldId id="351" r:id="rId16"/>
    <p:sldId id="280" r:id="rId17"/>
    <p:sldId id="335" r:id="rId18"/>
  </p:sldIdLst>
  <p:sldSz cx="12192000" cy="6858000"/>
  <p:notesSz cx="6858000" cy="9144000"/>
  <p:embeddedFontLst>
    <p:embeddedFont>
      <p:font typeface="Poppins" pitchFamily="2" charset="77"/>
      <p:regular r:id="rId20"/>
      <p:bold r:id="rId21"/>
      <p:italic r:id="rId22"/>
      <p:boldItalic r:id="rId23"/>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99"/>
    <p:restoredTop sz="94684"/>
  </p:normalViewPr>
  <p:slideViewPr>
    <p:cSldViewPr snapToGrid="0">
      <p:cViewPr varScale="1">
        <p:scale>
          <a:sx n="159" d="100"/>
          <a:sy n="159" d="100"/>
        </p:scale>
        <p:origin x="2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theme" Target="theme/theme1.xml"/></Relationships>
</file>

<file path=ppt/comments/modernComment_168_9FAA381F.xml><?xml version="1.0" encoding="utf-8"?>
<p188:cmLst xmlns:a="http://schemas.openxmlformats.org/drawingml/2006/main" xmlns:r="http://schemas.openxmlformats.org/officeDocument/2006/relationships" xmlns:p188="http://schemas.microsoft.com/office/powerpoint/2018/8/main">
  <p188:cm id="{E2AF2E68-EA23-420C-9B1C-2B512AA8D11B}" authorId="{4DBF06C3-06A7-47B8-D723-6C8A6BED412D}" created="2023-12-17T23:29:15.934">
    <pc:sldMkLst xmlns:pc="http://schemas.microsoft.com/office/powerpoint/2013/main/command">
      <pc:docMk/>
      <pc:sldMk cId="2678732831" sldId="360"/>
    </pc:sldMkLst>
    <p188:txBody>
      <a:bodyPr/>
      <a:lstStyle/>
      <a:p>
        <a:r>
          <a:rPr lang="nl-NL"/>
          <a:t>Enkel klas 1&amp;2</a:t>
        </a:r>
      </a:p>
    </p188:txBody>
  </p188:cm>
</p188:cmLst>
</file>

<file path=ppt/comments/modernComment_169_44384614.xml><?xml version="1.0" encoding="utf-8"?>
<p188:cmLst xmlns:a="http://schemas.openxmlformats.org/drawingml/2006/main" xmlns:r="http://schemas.openxmlformats.org/officeDocument/2006/relationships" xmlns:p188="http://schemas.microsoft.com/office/powerpoint/2018/8/main">
  <p188:cm id="{B4B6A7E3-FB61-41BA-A271-01EF67C09453}" authorId="{4DBF06C3-06A7-47B8-D723-6C8A6BED412D}" created="2023-12-17T23:29:30.435">
    <pc:sldMkLst xmlns:pc="http://schemas.microsoft.com/office/powerpoint/2013/main/command">
      <pc:docMk/>
      <pc:sldMk cId="1144538644" sldId="361"/>
    </pc:sldMkLst>
    <p188:txBody>
      <a:bodyPr/>
      <a:lstStyle/>
      <a:p>
        <a:r>
          <a:rPr lang="nl-NL"/>
          <a:t>Enkel klas 1&amp;2</a:t>
        </a:r>
      </a:p>
    </p188:txBody>
  </p188:cm>
</p188:cmLst>
</file>

<file path=ppt/comments/modernComment_16A_594E7D73.xml><?xml version="1.0" encoding="utf-8"?>
<p188:cmLst xmlns:a="http://schemas.openxmlformats.org/drawingml/2006/main" xmlns:r="http://schemas.openxmlformats.org/officeDocument/2006/relationships" xmlns:p188="http://schemas.microsoft.com/office/powerpoint/2018/8/main">
  <p188:cm id="{F557CA71-0B68-455A-978B-39CD7A37A7C9}" authorId="{4DBF06C3-06A7-47B8-D723-6C8A6BED412D}" created="2023-12-17T23:29:21.715">
    <pc:sldMkLst xmlns:pc="http://schemas.microsoft.com/office/powerpoint/2013/main/command">
      <pc:docMk/>
      <pc:sldMk cId="1498316147" sldId="362"/>
    </pc:sldMkLst>
    <p188:txBody>
      <a:bodyPr/>
      <a:lstStyle/>
      <a:p>
        <a:r>
          <a:rPr lang="nl-NL"/>
          <a:t>Enkel klas 1&amp;2</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12/19/23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19/12/23</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19/12/23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8/10/relationships/comments" Target="../comments/modernComment_16A_594E7D73.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https://archive.org/web/" TargetMode="External"/><Relationship Id="rId2" Type="http://schemas.microsoft.com/office/2018/10/relationships/comments" Target="../comments/modernComment_169_44384614.xml"/><Relationship Id="rId1" Type="http://schemas.openxmlformats.org/officeDocument/2006/relationships/slideLayout" Target="../slideLayouts/slideLayout12.xml"/><Relationship Id="rId5" Type="http://schemas.openxmlformats.org/officeDocument/2006/relationships/hyperlink" Target="https://peter.baumgartner.name/2021/05/27/wayback-machine/" TargetMode="Externa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qquest.nl/google-search-operators-cheat-sheet/" TargetMode="External"/><Relationship Id="rId1" Type="http://schemas.openxmlformats.org/officeDocument/2006/relationships/slideLayout" Target="../slideLayouts/slideLayout12.xml"/><Relationship Id="rId4" Type="http://schemas.openxmlformats.org/officeDocument/2006/relationships/hyperlink" Target="https://technofaq.org/posts/2020/10/how-to-do-seo-using-google-advanced-search-operato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foto.wuestenigel.com/hintergrundbild-mit-hellen-gelben-kreisen-wunscht-zum-neujahrsanfang-ein-frohes-neues-jahr-2023/" TargetMode="External"/><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nos.nl/artikel/2501153-crompouce-stemwijzer-en-rob-de-nijs-google-deelt-opvallendste-zoektermen-van-2023" TargetMode="External"/><Relationship Id="rId2" Type="http://schemas.openxmlformats.org/officeDocument/2006/relationships/slideLayout" Target="../slideLayouts/slideLayout13.xml"/><Relationship Id="rId1" Type="http://schemas.openxmlformats.org/officeDocument/2006/relationships/video" Target="https://www.youtube.com/embed/CU6if3Z_NIc?feature=oembed" TargetMode="Externa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hyperlink" Target="https://medium.com/the-algorithmic-society/google-search-can-find-anything-except-the-law-350dffdfcd8b" TargetMode="External"/><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technofaq.org/posts/2020/10/how-to-do-seo-using-google-advanced-search-operators/" TargetMode="External"/><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technofaq.org/posts/2020/10/how-to-do-seo-using-google-advanced-search-operators/" TargetMode="External"/><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technofaq.org/posts/2020/10/how-to-do-seo-using-google-advanced-search-operators/" TargetMode="External"/><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technofaq.org/posts/2020/10/how-to-do-seo-using-google-advanced-search-operators/" TargetMode="External"/><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8/10/relationships/comments" Target="../comments/modernComment_168_9FAA381F.xml"/><Relationship Id="rId1" Type="http://schemas.openxmlformats.org/officeDocument/2006/relationships/slideLayout" Target="../slideLayouts/slideLayout12.xml"/><Relationship Id="rId4" Type="http://schemas.openxmlformats.org/officeDocument/2006/relationships/hyperlink" Target="https://technofaq.org/posts/2020/10/how-to-do-seo-using-google-advanced-search-operato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The best of 2023</a:t>
            </a: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51 2023</a:t>
            </a:r>
          </a:p>
        </p:txBody>
      </p:sp>
      <p:pic>
        <p:nvPicPr>
          <p:cNvPr id="7" name="Tijdelijke aanduiding voor afbeelding 6" descr="Voice Search Free Stock Photo - Public Domain Pictures">
            <a:extLst>
              <a:ext uri="{FF2B5EF4-FFF2-40B4-BE49-F238E27FC236}">
                <a16:creationId xmlns:a16="http://schemas.microsoft.com/office/drawing/2014/main" id="{183913CA-3E2B-1E6C-A0D4-37D6D48939CB}"/>
              </a:ext>
            </a:extLst>
          </p:cNvPr>
          <p:cNvPicPr>
            <a:picLocks noGrp="1" noChangeAspect="1"/>
          </p:cNvPicPr>
          <p:nvPr>
            <p:ph type="pic" sz="quarter" idx="13"/>
          </p:nvPr>
        </p:nvPicPr>
        <p:blipFill>
          <a:blip r:embed="rId2"/>
          <a:srcRect l="22310" r="22310"/>
          <a:stretch/>
        </p:blipFill>
        <p:spPr>
          <a:xfrm>
            <a:off x="7287902" y="0"/>
            <a:ext cx="4927209" cy="5639456"/>
          </a:xfrm>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CB378-B38D-1D4F-BB49-FAB8AD289932}"/>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5E31D4A5-70F1-E35D-0D37-2AC80F68B4B9}"/>
              </a:ext>
            </a:extLst>
          </p:cNvPr>
          <p:cNvSpPr txBox="1">
            <a:spLocks/>
          </p:cNvSpPr>
          <p:nvPr/>
        </p:nvSpPr>
        <p:spPr>
          <a:xfrm>
            <a:off x="146826" y="169843"/>
            <a:ext cx="10397570"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6: Google Lens</a:t>
            </a:r>
          </a:p>
        </p:txBody>
      </p:sp>
      <p:sp>
        <p:nvSpPr>
          <p:cNvPr id="8" name="Tekstvak 7">
            <a:extLst>
              <a:ext uri="{FF2B5EF4-FFF2-40B4-BE49-F238E27FC236}">
                <a16:creationId xmlns:a16="http://schemas.microsoft.com/office/drawing/2014/main" id="{5144182A-E43D-CCB0-DBA8-F03B38781DC2}"/>
              </a:ext>
            </a:extLst>
          </p:cNvPr>
          <p:cNvSpPr txBox="1"/>
          <p:nvPr/>
        </p:nvSpPr>
        <p:spPr>
          <a:xfrm>
            <a:off x="146241" y="947487"/>
            <a:ext cx="4892687" cy="53091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500" dirty="0">
                <a:ea typeface="+mn-lt"/>
                <a:cs typeface="+mn-lt"/>
              </a:rPr>
              <a:t>Met Google Lens kun je zoeken met afbeeldingen. Bijvoorbeeld om te zien waar de afbeelding nog meer is gebruikt, om vergelijkbare afbeeldingen te vinden of om erachter te komen wat je op de afbeelding ziet.</a:t>
            </a:r>
          </a:p>
          <a:p>
            <a:endParaRPr lang="nl-NL" sz="1500" dirty="0">
              <a:cs typeface="Poppins"/>
            </a:endParaRPr>
          </a:p>
          <a:p>
            <a:pPr marL="342900" indent="-342900">
              <a:buAutoNum type="arabicPeriod"/>
            </a:pPr>
            <a:r>
              <a:rPr lang="nl-NL" sz="1500" dirty="0">
                <a:cs typeface="Poppins"/>
              </a:rPr>
              <a:t>Zoek op de term: </a:t>
            </a:r>
            <a:r>
              <a:rPr lang="nl-NL" sz="1500" b="1" dirty="0">
                <a:cs typeface="Poppins"/>
              </a:rPr>
              <a:t>Dierenpuzzel Afrika</a:t>
            </a:r>
          </a:p>
          <a:p>
            <a:pPr marL="342900" indent="-342900">
              <a:buAutoNum type="arabicPeriod"/>
            </a:pPr>
            <a:endParaRPr lang="nl-NL" sz="1500" dirty="0">
              <a:cs typeface="Poppins"/>
            </a:endParaRPr>
          </a:p>
          <a:p>
            <a:pPr marL="342900" indent="-342900">
              <a:buAutoNum type="arabicPeriod"/>
            </a:pPr>
            <a:r>
              <a:rPr lang="nl-NL" sz="1500" dirty="0">
                <a:cs typeface="Poppins"/>
              </a:rPr>
              <a:t>Klik op 'Afbeeldingen’.</a:t>
            </a:r>
            <a:endParaRPr lang="nl-NL" dirty="0">
              <a:cs typeface="Poppins"/>
            </a:endParaRPr>
          </a:p>
          <a:p>
            <a:pPr marL="342900" indent="-342900">
              <a:buAutoNum type="arabicPeriod"/>
            </a:pPr>
            <a:endParaRPr lang="nl-NL" sz="1500" dirty="0">
              <a:cs typeface="Poppins"/>
            </a:endParaRPr>
          </a:p>
          <a:p>
            <a:pPr marL="342900" indent="-342900">
              <a:buAutoNum type="arabicPeriod"/>
            </a:pPr>
            <a:r>
              <a:rPr lang="nl-NL" sz="1500" dirty="0">
                <a:cs typeface="Poppins"/>
              </a:rPr>
              <a:t>Klik op een afbeelding met verschillende dieren.</a:t>
            </a:r>
          </a:p>
          <a:p>
            <a:pPr marL="342900" indent="-342900">
              <a:buAutoNum type="arabicPeriod"/>
            </a:pPr>
            <a:endParaRPr lang="nl-NL" sz="1500" dirty="0">
              <a:cs typeface="Poppins"/>
            </a:endParaRPr>
          </a:p>
          <a:p>
            <a:pPr marL="342900" indent="-342900">
              <a:buAutoNum type="arabicPeriod"/>
            </a:pPr>
            <a:r>
              <a:rPr lang="nl-NL" sz="1500" dirty="0">
                <a:cs typeface="Poppins"/>
              </a:rPr>
              <a:t>Klik nu op het witte Google Lens icoontje:</a:t>
            </a:r>
            <a:br>
              <a:rPr lang="nl-NL" sz="1500" dirty="0">
                <a:cs typeface="Poppins"/>
              </a:rPr>
            </a:br>
            <a:r>
              <a:rPr lang="nl-NL" sz="1200" i="1" dirty="0">
                <a:cs typeface="Poppins"/>
              </a:rPr>
              <a:t>Je vindt deze links onderin de afbeelding.</a:t>
            </a:r>
          </a:p>
          <a:p>
            <a:pPr marL="342900" indent="-342900">
              <a:buAutoNum type="arabicPeriod"/>
            </a:pPr>
            <a:endParaRPr lang="nl-NL" sz="1500" i="1" dirty="0">
              <a:cs typeface="Poppins"/>
            </a:endParaRPr>
          </a:p>
          <a:p>
            <a:pPr marL="342900" indent="-342900">
              <a:buAutoNum type="arabicPeriod"/>
            </a:pPr>
            <a:r>
              <a:rPr lang="nl-NL" sz="1500" dirty="0">
                <a:cs typeface="Poppins"/>
              </a:rPr>
              <a:t>Je ziet nu resultaten met dezelfde of vergelijkbare afbeeldingen.</a:t>
            </a:r>
          </a:p>
          <a:p>
            <a:pPr marL="342900" indent="-342900">
              <a:buAutoNum type="arabicPeriod"/>
            </a:pPr>
            <a:endParaRPr lang="nl-NL" sz="1500" dirty="0">
              <a:cs typeface="Poppins"/>
            </a:endParaRPr>
          </a:p>
          <a:p>
            <a:pPr marL="342900" indent="-342900">
              <a:buAutoNum type="arabicPeriod"/>
            </a:pPr>
            <a:r>
              <a:rPr lang="nl-NL" sz="1500" dirty="0">
                <a:cs typeface="Poppins"/>
              </a:rPr>
              <a:t>Pas het formaat van de selectie aan en zoom in op een specifiek dier. Wat zie je nu met de gevonden afbeeldingen gebeuren?</a:t>
            </a:r>
          </a:p>
        </p:txBody>
      </p:sp>
      <p:pic>
        <p:nvPicPr>
          <p:cNvPr id="4" name="Afbeelding 3" descr="Google Lens - Wikipedia">
            <a:extLst>
              <a:ext uri="{FF2B5EF4-FFF2-40B4-BE49-F238E27FC236}">
                <a16:creationId xmlns:a16="http://schemas.microsoft.com/office/drawing/2014/main" id="{7425E749-15B8-9F47-7BB9-6FA9A3177AC9}"/>
              </a:ext>
            </a:extLst>
          </p:cNvPr>
          <p:cNvPicPr>
            <a:picLocks noChangeAspect="1"/>
          </p:cNvPicPr>
          <p:nvPr/>
        </p:nvPicPr>
        <p:blipFill>
          <a:blip r:embed="rId3"/>
          <a:stretch>
            <a:fillRect/>
          </a:stretch>
        </p:blipFill>
        <p:spPr>
          <a:xfrm>
            <a:off x="4498820" y="3763218"/>
            <a:ext cx="454689" cy="458588"/>
          </a:xfrm>
          <a:prstGeom prst="rect">
            <a:avLst/>
          </a:prstGeom>
        </p:spPr>
      </p:pic>
      <p:pic>
        <p:nvPicPr>
          <p:cNvPr id="9" name="Afbeelding 8" descr="Afbeelding met tekst, schermopname, zoogdier&#10;&#10;Automatisch gegenereerde beschrijving">
            <a:extLst>
              <a:ext uri="{FF2B5EF4-FFF2-40B4-BE49-F238E27FC236}">
                <a16:creationId xmlns:a16="http://schemas.microsoft.com/office/drawing/2014/main" id="{182FBC24-18DA-3618-41F1-52C907613177}"/>
              </a:ext>
            </a:extLst>
          </p:cNvPr>
          <p:cNvPicPr>
            <a:picLocks noChangeAspect="1"/>
          </p:cNvPicPr>
          <p:nvPr/>
        </p:nvPicPr>
        <p:blipFill>
          <a:blip r:embed="rId4"/>
          <a:stretch>
            <a:fillRect/>
          </a:stretch>
        </p:blipFill>
        <p:spPr>
          <a:xfrm>
            <a:off x="6444122" y="693144"/>
            <a:ext cx="4045601" cy="4939229"/>
          </a:xfrm>
          <a:prstGeom prst="rect">
            <a:avLst/>
          </a:prstGeom>
        </p:spPr>
      </p:pic>
    </p:spTree>
    <p:extLst>
      <p:ext uri="{BB962C8B-B14F-4D97-AF65-F5344CB8AC3E}">
        <p14:creationId xmlns:p14="http://schemas.microsoft.com/office/powerpoint/2010/main" val="1498316147"/>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FDE42-5DE8-44FE-FCA0-5B837A487BA2}"/>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BC883645-338E-DCCA-5E99-BD31BAB2D9AE}"/>
              </a:ext>
            </a:extLst>
          </p:cNvPr>
          <p:cNvSpPr txBox="1">
            <a:spLocks/>
          </p:cNvSpPr>
          <p:nvPr/>
        </p:nvSpPr>
        <p:spPr>
          <a:xfrm>
            <a:off x="146826" y="169843"/>
            <a:ext cx="10397570"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Bonus: Oude pagina's zoeken</a:t>
            </a:r>
          </a:p>
        </p:txBody>
      </p:sp>
      <p:sp>
        <p:nvSpPr>
          <p:cNvPr id="8" name="Tekstvak 7">
            <a:extLst>
              <a:ext uri="{FF2B5EF4-FFF2-40B4-BE49-F238E27FC236}">
                <a16:creationId xmlns:a16="http://schemas.microsoft.com/office/drawing/2014/main" id="{8D5B3BA0-E8AA-2566-58BD-07093F6CBB40}"/>
              </a:ext>
            </a:extLst>
          </p:cNvPr>
          <p:cNvSpPr txBox="1"/>
          <p:nvPr/>
        </p:nvSpPr>
        <p:spPr>
          <a:xfrm>
            <a:off x="146241" y="947487"/>
            <a:ext cx="4724400"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a:ea typeface="+mn-lt"/>
                <a:cs typeface="+mn-lt"/>
              </a:rPr>
              <a:t>Je kunt ook zoeken naar oudere versies van een website. Dit is erg handig als je weet dat informatie op een website is gewijzigd of als je een specifieke bron wilt bekijken op een bepaalde datum. </a:t>
            </a:r>
            <a:endParaRPr lang="nl-NL" dirty="0">
              <a:ea typeface="+mn-lt"/>
              <a:cs typeface="+mn-lt"/>
            </a:endParaRPr>
          </a:p>
          <a:p>
            <a:endParaRPr lang="nl-NL" sz="1600" dirty="0">
              <a:ea typeface="+mn-lt"/>
              <a:cs typeface="+mn-lt"/>
            </a:endParaRPr>
          </a:p>
          <a:p>
            <a:r>
              <a:rPr lang="nl-NL" sz="1200" i="1" dirty="0">
                <a:ea typeface="+mn-lt"/>
                <a:cs typeface="+mn-lt"/>
              </a:rPr>
              <a:t>Bijvoorbeeld: Vlak voor Black Friday passen veel bedrijven prijzen naar boven aan. Hierdoor kunnen ze Black Friday aanbiedingen doen die eigenlijk helemaal geen aanbiedingen zijn. Door in de geschiedenis te zoeken kun je zien wat er gewijzigd is.</a:t>
            </a:r>
            <a:endParaRPr lang="nl-NL" sz="1200" i="1" dirty="0"/>
          </a:p>
          <a:p>
            <a:endParaRPr lang="nl-NL" sz="1600" dirty="0">
              <a:ea typeface="+mn-lt"/>
              <a:cs typeface="+mn-lt"/>
            </a:endParaRPr>
          </a:p>
          <a:p>
            <a:pPr marL="342900" indent="-342900">
              <a:buAutoNum type="arabicPeriod"/>
            </a:pPr>
            <a:r>
              <a:rPr lang="nl-NL" sz="1600" dirty="0">
                <a:cs typeface="Poppins"/>
              </a:rPr>
              <a:t>Ga naar de website: </a:t>
            </a:r>
            <a:r>
              <a:rPr lang="nl-NL" sz="1600" dirty="0">
                <a:solidFill>
                  <a:schemeClr val="bg1"/>
                </a:solidFill>
                <a:ea typeface="+mn-lt"/>
                <a:cs typeface="+mn-lt"/>
                <a:hlinkClick r:id="rId3">
                  <a:extLst>
                    <a:ext uri="{A12FA001-AC4F-418D-AE19-62706E023703}">
                      <ahyp:hlinkClr xmlns:ahyp="http://schemas.microsoft.com/office/drawing/2018/hyperlinkcolor" val="tx"/>
                    </a:ext>
                  </a:extLst>
                </a:hlinkClick>
              </a:rPr>
              <a:t>https://archive.org/web/</a:t>
            </a:r>
          </a:p>
          <a:p>
            <a:pPr marL="342900" indent="-342900">
              <a:buAutoNum type="arabicPeriod"/>
            </a:pPr>
            <a:endParaRPr lang="nl-NL" sz="1600" dirty="0">
              <a:cs typeface="Poppins"/>
            </a:endParaRPr>
          </a:p>
          <a:p>
            <a:pPr marL="342900" indent="-342900">
              <a:buAutoNum type="arabicPeriod"/>
            </a:pPr>
            <a:r>
              <a:rPr lang="nl-NL" sz="1600" dirty="0">
                <a:cs typeface="Poppins"/>
              </a:rPr>
              <a:t>Typ in de zoekbalk de website van jouw school (vergeet .nl of .com niet!).</a:t>
            </a:r>
          </a:p>
          <a:p>
            <a:pPr marL="342900" indent="-342900">
              <a:buAutoNum type="arabicPeriod"/>
            </a:pPr>
            <a:endParaRPr lang="nl-NL" sz="1600" dirty="0">
              <a:cs typeface="Poppins"/>
            </a:endParaRPr>
          </a:p>
          <a:p>
            <a:pPr marL="342900" indent="-342900">
              <a:buAutoNum type="arabicPeriod"/>
            </a:pPr>
            <a:r>
              <a:rPr lang="nl-NL" sz="1600" dirty="0">
                <a:cs typeface="Poppins"/>
              </a:rPr>
              <a:t>Navigeer naar de oudste versie van jouw schoolwebsite.</a:t>
            </a:r>
          </a:p>
        </p:txBody>
      </p:sp>
      <p:pic>
        <p:nvPicPr>
          <p:cNvPr id="5" name="Tijdelijke aanduiding voor afbeelding 4">
            <a:extLst>
              <a:ext uri="{FF2B5EF4-FFF2-40B4-BE49-F238E27FC236}">
                <a16:creationId xmlns:a16="http://schemas.microsoft.com/office/drawing/2014/main" id="{6FE543B4-C8D8-CE06-A6B3-2F8874735261}"/>
              </a:ext>
            </a:extLst>
          </p:cNvPr>
          <p:cNvPicPr>
            <a:picLocks noGrp="1" noChangeAspect="1"/>
          </p:cNvPicPr>
          <p:nvPr>
            <p:ph type="pic" sz="quarter" idx="12"/>
          </p:nvPr>
        </p:nvPicPr>
        <p:blipFill rotWithShape="1">
          <a:blip r:embed="rId4">
            <a:extLst>
              <a:ext uri="{837473B0-CC2E-450A-ABE3-18F120FF3D39}">
                <a1611:picAttrSrcUrl xmlns:a1611="http://schemas.microsoft.com/office/drawing/2016/11/main" r:id="rId5"/>
              </a:ext>
            </a:extLst>
          </a:blip>
          <a:srcRect l="5555" r="5555"/>
          <a:stretch/>
        </p:blipFill>
        <p:spPr>
          <a:xfrm>
            <a:off x="5692552" y="946485"/>
            <a:ext cx="6500413" cy="4451563"/>
          </a:xfrm>
        </p:spPr>
      </p:pic>
      <p:sp>
        <p:nvSpPr>
          <p:cNvPr id="2" name="Tekstvak 1">
            <a:extLst>
              <a:ext uri="{FF2B5EF4-FFF2-40B4-BE49-F238E27FC236}">
                <a16:creationId xmlns:a16="http://schemas.microsoft.com/office/drawing/2014/main" id="{D033B7EB-020D-27C4-1912-1823C36E5664}"/>
              </a:ext>
            </a:extLst>
          </p:cNvPr>
          <p:cNvSpPr txBox="1"/>
          <p:nvPr/>
        </p:nvSpPr>
        <p:spPr>
          <a:xfrm>
            <a:off x="5692775" y="5403850"/>
            <a:ext cx="6499225" cy="317500"/>
          </a:xfrm>
          <a:prstGeom prst="rect">
            <a:avLst/>
          </a:prstGeom>
        </p:spPr>
        <p:txBody>
          <a:bodyPr>
            <a:normAutofit fontScale="92500" lnSpcReduction="20000"/>
          </a:bodyPr>
          <a:lstStyle/>
          <a:p>
            <a:r>
              <a:rPr lang="en-US"/>
              <a:t>ThePhoto van PhotoAuthor is gelicentieerd onder CCYYSA.</a:t>
            </a:r>
          </a:p>
        </p:txBody>
      </p:sp>
      <p:sp>
        <p:nvSpPr>
          <p:cNvPr id="3" name="Tekstvak 2">
            <a:extLst>
              <a:ext uri="{FF2B5EF4-FFF2-40B4-BE49-F238E27FC236}">
                <a16:creationId xmlns:a16="http://schemas.microsoft.com/office/drawing/2014/main" id="{AF33B5B7-9471-1FE8-47A6-613A10D74D3C}"/>
              </a:ext>
            </a:extLst>
          </p:cNvPr>
          <p:cNvSpPr txBox="1"/>
          <p:nvPr/>
        </p:nvSpPr>
        <p:spPr>
          <a:xfrm>
            <a:off x="5692775" y="5397500"/>
            <a:ext cx="6500813" cy="317500"/>
          </a:xfrm>
          <a:prstGeom prst="rect">
            <a:avLst/>
          </a:prstGeom>
        </p:spPr>
        <p:txBody>
          <a:bodyPr>
            <a:normAutofit fontScale="92500" lnSpcReduction="20000"/>
          </a:bodyPr>
          <a:lstStyle/>
          <a:p>
            <a:r>
              <a:rPr lang="en-US"/>
              <a:t>ThePhoto van PhotoAuthor is gelicentieerd onder CCYYSA.</a:t>
            </a:r>
          </a:p>
        </p:txBody>
      </p:sp>
      <p:sp>
        <p:nvSpPr>
          <p:cNvPr id="7" name="Tekstvak 6">
            <a:extLst>
              <a:ext uri="{FF2B5EF4-FFF2-40B4-BE49-F238E27FC236}">
                <a16:creationId xmlns:a16="http://schemas.microsoft.com/office/drawing/2014/main" id="{175D49DA-E712-B043-558C-27E41ACCFCFF}"/>
              </a:ext>
            </a:extLst>
          </p:cNvPr>
          <p:cNvSpPr txBox="1"/>
          <p:nvPr/>
        </p:nvSpPr>
        <p:spPr>
          <a:xfrm>
            <a:off x="5692775" y="5397500"/>
            <a:ext cx="6500813" cy="317500"/>
          </a:xfrm>
          <a:prstGeom prst="rect">
            <a:avLst/>
          </a:prstGeom>
        </p:spPr>
        <p:txBody>
          <a:bodyPr>
            <a:normAutofit fontScale="92500" lnSpcReduction="20000"/>
          </a:bodyPr>
          <a:lstStyle/>
          <a:p>
            <a:r>
              <a:rPr lang="en-US"/>
              <a:t>ThePhoto van PhotoAuthor is gelicentieerd onder CCYYSA.</a:t>
            </a:r>
          </a:p>
        </p:txBody>
      </p:sp>
      <p:sp>
        <p:nvSpPr>
          <p:cNvPr id="10" name="Pijl: rechts 9">
            <a:extLst>
              <a:ext uri="{FF2B5EF4-FFF2-40B4-BE49-F238E27FC236}">
                <a16:creationId xmlns:a16="http://schemas.microsoft.com/office/drawing/2014/main" id="{036023C4-1D77-91FB-6D00-98A2032A3176}"/>
              </a:ext>
            </a:extLst>
          </p:cNvPr>
          <p:cNvSpPr/>
          <p:nvPr/>
        </p:nvSpPr>
        <p:spPr>
          <a:xfrm rot="19800000">
            <a:off x="4479153" y="3310637"/>
            <a:ext cx="4025746" cy="486578"/>
          </a:xfrm>
          <a:prstGeom prst="rightArrow">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969BEC3B-A24C-EF6B-A018-5D012A6FC2DE}"/>
              </a:ext>
            </a:extLst>
          </p:cNvPr>
          <p:cNvSpPr/>
          <p:nvPr/>
        </p:nvSpPr>
        <p:spPr>
          <a:xfrm>
            <a:off x="8363638" y="2203372"/>
            <a:ext cx="2901108" cy="275422"/>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44538644"/>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5715402"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TIP: </a:t>
            </a:r>
            <a:r>
              <a:rPr lang="nl-NL" dirty="0">
                <a:ea typeface="+mj-lt"/>
                <a:cs typeface="+mj-lt"/>
              </a:rPr>
              <a:t>Search Operators</a:t>
            </a:r>
            <a:endParaRPr lang="nl-NL" dirty="0">
              <a:cs typeface="Poppins"/>
            </a:endParaRPr>
          </a:p>
        </p:txBody>
      </p:sp>
      <p:sp>
        <p:nvSpPr>
          <p:cNvPr id="8" name="Tekstvak 7">
            <a:extLst>
              <a:ext uri="{FF2B5EF4-FFF2-40B4-BE49-F238E27FC236}">
                <a16:creationId xmlns:a16="http://schemas.microsoft.com/office/drawing/2014/main" id="{3F81264E-ED70-D54E-F9F7-90FE5E369FE9}"/>
              </a:ext>
            </a:extLst>
          </p:cNvPr>
          <p:cNvSpPr txBox="1"/>
          <p:nvPr/>
        </p:nvSpPr>
        <p:spPr>
          <a:xfrm>
            <a:off x="146241" y="947487"/>
            <a:ext cx="4724400"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a:ea typeface="+mn-lt"/>
                <a:cs typeface="+mn-lt"/>
              </a:rPr>
              <a:t>Wil je meer weten over Google Search Operators? </a:t>
            </a:r>
            <a:br>
              <a:rPr lang="nl-NL" sz="1600" dirty="0">
                <a:ea typeface="+mn-lt"/>
                <a:cs typeface="+mn-lt"/>
              </a:rPr>
            </a:br>
            <a:r>
              <a:rPr lang="nl-NL" sz="1600" dirty="0">
                <a:ea typeface="+mn-lt"/>
                <a:cs typeface="+mn-lt"/>
              </a:rPr>
              <a:t>Neem dan een kijkje op de volgende website:</a:t>
            </a:r>
            <a:endParaRPr lang="nl-NL" dirty="0"/>
          </a:p>
          <a:p>
            <a:r>
              <a:rPr lang="nl-NL" sz="1600" dirty="0">
                <a:solidFill>
                  <a:schemeClr val="bg1"/>
                </a:solidFill>
                <a:ea typeface="+mn-lt"/>
                <a:cs typeface="+mn-lt"/>
                <a:hlinkClick r:id="rId2">
                  <a:extLst>
                    <a:ext uri="{A12FA001-AC4F-418D-AE19-62706E023703}">
                      <ahyp:hlinkClr xmlns:ahyp="http://schemas.microsoft.com/office/drawing/2018/hyperlinkcolor" val="tx"/>
                    </a:ext>
                  </a:extLst>
                </a:hlinkClick>
              </a:rPr>
              <a:t>https://www.qquest.nl/google-search-operators-cheat-sheet/</a:t>
            </a:r>
            <a:endParaRPr lang="nl-NL" dirty="0">
              <a:solidFill>
                <a:schemeClr val="bg1"/>
              </a:solidFill>
              <a:ea typeface="+mn-lt"/>
              <a:cs typeface="+mn-lt"/>
            </a:endParaRPr>
          </a:p>
          <a:p>
            <a:endParaRPr lang="nl-NL" sz="1600" dirty="0">
              <a:solidFill>
                <a:schemeClr val="bg1"/>
              </a:solidFill>
              <a:cs typeface="Poppins"/>
            </a:endParaRPr>
          </a:p>
        </p:txBody>
      </p:sp>
      <p:sp>
        <p:nvSpPr>
          <p:cNvPr id="3" name="Tijdelijke aanduiding voor afbeelding 2">
            <a:extLst>
              <a:ext uri="{FF2B5EF4-FFF2-40B4-BE49-F238E27FC236}">
                <a16:creationId xmlns:a16="http://schemas.microsoft.com/office/drawing/2014/main" id="{52F794D2-B15A-D4DC-9A1F-395D0A0BF1F5}"/>
              </a:ext>
            </a:extLst>
          </p:cNvPr>
          <p:cNvSpPr>
            <a:spLocks noGrp="1"/>
          </p:cNvSpPr>
          <p:nvPr>
            <p:ph type="pic" sz="quarter" idx="12"/>
          </p:nvPr>
        </p:nvSpPr>
        <p:spPr/>
        <p:txBody>
          <a:bodyPr/>
          <a:lstStyle/>
          <a:p>
            <a:endParaRPr lang="nl-NL"/>
          </a:p>
        </p:txBody>
      </p:sp>
      <p:pic>
        <p:nvPicPr>
          <p:cNvPr id="7" name="Tijdelijke aanduiding voor afbeelding 4" descr="Afbeelding met tekst, schermopname, Graphics, logo&#10;&#10;Automatisch gegenereerde beschrijving">
            <a:extLst>
              <a:ext uri="{FF2B5EF4-FFF2-40B4-BE49-F238E27FC236}">
                <a16:creationId xmlns:a16="http://schemas.microsoft.com/office/drawing/2014/main" id="{DC29FF58-C8FD-4A9E-D8AD-E7C63F5880B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477" t="517" r="22768" b="-388"/>
          <a:stretch/>
        </p:blipFill>
        <p:spPr>
          <a:xfrm>
            <a:off x="5692552" y="946485"/>
            <a:ext cx="6500413" cy="4451563"/>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1122076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dirty="0"/>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148894" y="417030"/>
            <a:ext cx="11026902" cy="701041"/>
          </a:xfrm>
        </p:spPr>
        <p:txBody>
          <a:bodyPr vert="horz" lIns="91440" tIns="45720" rIns="91440" bIns="45720" rtlCol="0" anchor="t">
            <a:normAutofit/>
          </a:bodyPr>
          <a:lstStyle/>
          <a:p>
            <a:r>
              <a:rPr lang="nl-NL" dirty="0"/>
              <a:t>Burgerschap: </a:t>
            </a:r>
            <a:r>
              <a:rPr lang="nl-NL" dirty="0" err="1"/>
              <a:t>Wrapped</a:t>
            </a:r>
          </a:p>
        </p:txBody>
      </p:sp>
      <p:sp>
        <p:nvSpPr>
          <p:cNvPr id="5" name="Tekstvak 4">
            <a:extLst>
              <a:ext uri="{FF2B5EF4-FFF2-40B4-BE49-F238E27FC236}">
                <a16:creationId xmlns:a16="http://schemas.microsoft.com/office/drawing/2014/main" id="{28536A62-ABB0-AD3F-0BED-EF3EAACAD480}"/>
              </a:ext>
            </a:extLst>
          </p:cNvPr>
          <p:cNvSpPr txBox="1"/>
          <p:nvPr/>
        </p:nvSpPr>
        <p:spPr>
          <a:xfrm>
            <a:off x="148893" y="946006"/>
            <a:ext cx="6952297" cy="4247317"/>
          </a:xfrm>
          <a:prstGeom prst="rect">
            <a:avLst/>
          </a:prstGeom>
          <a:noFill/>
        </p:spPr>
        <p:txBody>
          <a:bodyPr wrap="square" lIns="91440" tIns="45720" rIns="91440" bIns="45720" rtlCol="0" anchor="t">
            <a:spAutoFit/>
          </a:bodyPr>
          <a:lstStyle/>
          <a:p>
            <a:r>
              <a:rPr lang="nl-NL" sz="1500" dirty="0">
                <a:solidFill>
                  <a:schemeClr val="bg1"/>
                </a:solidFill>
                <a:ea typeface="+mn-lt"/>
                <a:cs typeface="+mn-lt"/>
              </a:rPr>
              <a:t>Aan het eind van het jaar publiceren allerlei platforms een jaaroverzicht. Dit kan een persoonlijk overzicht zijn van jouw eigen </a:t>
            </a:r>
            <a:br>
              <a:rPr lang="nl-NL" sz="1500" dirty="0">
                <a:solidFill>
                  <a:schemeClr val="bg1"/>
                </a:solidFill>
                <a:ea typeface="+mn-lt"/>
                <a:cs typeface="+mn-lt"/>
              </a:rPr>
            </a:br>
            <a:r>
              <a:rPr lang="nl-NL" sz="1500" dirty="0">
                <a:solidFill>
                  <a:schemeClr val="bg1"/>
                </a:solidFill>
                <a:ea typeface="+mn-lt"/>
                <a:cs typeface="+mn-lt"/>
              </a:rPr>
              <a:t>activiteiten, maar dit kan ook een overzicht van alle gebruikers zijn. </a:t>
            </a:r>
          </a:p>
          <a:p>
            <a:r>
              <a:rPr lang="nl-NL" sz="1500" dirty="0">
                <a:solidFill>
                  <a:schemeClr val="bg1"/>
                </a:solidFill>
                <a:ea typeface="+mn-lt"/>
                <a:cs typeface="+mn-lt"/>
              </a:rPr>
              <a:t>Deze lijsten worden vaak '</a:t>
            </a:r>
            <a:r>
              <a:rPr lang="nl-NL" sz="1500" dirty="0" err="1">
                <a:solidFill>
                  <a:schemeClr val="bg1"/>
                </a:solidFill>
                <a:ea typeface="+mn-lt"/>
                <a:cs typeface="+mn-lt"/>
              </a:rPr>
              <a:t>Wrapped</a:t>
            </a:r>
            <a:r>
              <a:rPr lang="nl-NL" sz="1500" dirty="0">
                <a:solidFill>
                  <a:schemeClr val="bg1"/>
                </a:solidFill>
                <a:ea typeface="+mn-lt"/>
                <a:cs typeface="+mn-lt"/>
              </a:rPr>
              <a:t>' genoemd. </a:t>
            </a:r>
            <a:endParaRPr lang="en-US" sz="1500" dirty="0">
              <a:solidFill>
                <a:schemeClr val="bg1"/>
              </a:solidFill>
              <a:ea typeface="+mn-lt"/>
              <a:cs typeface="+mn-lt"/>
            </a:endParaRPr>
          </a:p>
          <a:p>
            <a:endParaRPr lang="nl-NL" sz="1500" dirty="0">
              <a:solidFill>
                <a:schemeClr val="bg1"/>
              </a:solidFill>
              <a:ea typeface="+mn-lt"/>
              <a:cs typeface="+mn-lt"/>
            </a:endParaRPr>
          </a:p>
          <a:p>
            <a:r>
              <a:rPr lang="nl-NL" sz="1500" dirty="0">
                <a:solidFill>
                  <a:schemeClr val="bg1"/>
                </a:solidFill>
                <a:ea typeface="+mn-lt"/>
                <a:cs typeface="+mn-lt"/>
              </a:rPr>
              <a:t>De Rabobank is dit jaar begonnen met haar eerste '</a:t>
            </a:r>
            <a:r>
              <a:rPr lang="nl-NL" sz="1500" dirty="0" err="1">
                <a:solidFill>
                  <a:schemeClr val="bg1"/>
                </a:solidFill>
                <a:ea typeface="+mn-lt"/>
                <a:cs typeface="+mn-lt"/>
              </a:rPr>
              <a:t>Wrapped</a:t>
            </a:r>
            <a:r>
              <a:rPr lang="nl-NL" sz="1500" dirty="0">
                <a:solidFill>
                  <a:schemeClr val="bg1"/>
                </a:solidFill>
                <a:ea typeface="+mn-lt"/>
                <a:cs typeface="+mn-lt"/>
              </a:rPr>
              <a:t>' overzicht. De gebruiker krijgt inzicht in de uitgaves van het afgelopen jaar. </a:t>
            </a:r>
            <a:br>
              <a:rPr lang="nl-NL" sz="1500" dirty="0">
                <a:solidFill>
                  <a:schemeClr val="bg1"/>
                </a:solidFill>
                <a:ea typeface="+mn-lt"/>
                <a:cs typeface="+mn-lt"/>
              </a:rPr>
            </a:br>
            <a:r>
              <a:rPr lang="nl-NL" sz="1500" dirty="0">
                <a:solidFill>
                  <a:schemeClr val="bg1"/>
                </a:solidFill>
                <a:ea typeface="+mn-lt"/>
                <a:cs typeface="+mn-lt"/>
              </a:rPr>
              <a:t>Waar gaf jij het meeste geld aan uit?</a:t>
            </a:r>
            <a:endParaRPr lang="en-US" sz="1500" dirty="0">
              <a:solidFill>
                <a:schemeClr val="bg1"/>
              </a:solidFill>
              <a:ea typeface="+mn-lt"/>
              <a:cs typeface="+mn-lt"/>
            </a:endParaRPr>
          </a:p>
          <a:p>
            <a:endParaRPr lang="nl-NL" sz="1500" dirty="0">
              <a:solidFill>
                <a:schemeClr val="bg1"/>
              </a:solidFill>
              <a:ea typeface="+mn-lt"/>
              <a:cs typeface="+mn-lt"/>
            </a:endParaRPr>
          </a:p>
          <a:p>
            <a:r>
              <a:rPr lang="nl-NL" sz="1500" dirty="0">
                <a:solidFill>
                  <a:schemeClr val="bg1"/>
                </a:solidFill>
                <a:ea typeface="+mn-lt"/>
                <a:cs typeface="+mn-lt"/>
              </a:rPr>
              <a:t>Een bekender voorbeeld is de '</a:t>
            </a:r>
            <a:r>
              <a:rPr lang="nl-NL" sz="1500" dirty="0" err="1">
                <a:solidFill>
                  <a:schemeClr val="bg1"/>
                </a:solidFill>
                <a:ea typeface="+mn-lt"/>
                <a:cs typeface="+mn-lt"/>
              </a:rPr>
              <a:t>Wrapped</a:t>
            </a:r>
            <a:r>
              <a:rPr lang="nl-NL" sz="1500" dirty="0">
                <a:solidFill>
                  <a:schemeClr val="bg1"/>
                </a:solidFill>
                <a:ea typeface="+mn-lt"/>
                <a:cs typeface="+mn-lt"/>
              </a:rPr>
              <a:t>' lijst van </a:t>
            </a:r>
            <a:r>
              <a:rPr lang="nl-NL" sz="1500" dirty="0" err="1">
                <a:solidFill>
                  <a:schemeClr val="bg1"/>
                </a:solidFill>
                <a:ea typeface="+mn-lt"/>
                <a:cs typeface="+mn-lt"/>
              </a:rPr>
              <a:t>Spotify</a:t>
            </a:r>
            <a:r>
              <a:rPr lang="nl-NL" sz="1500" dirty="0">
                <a:solidFill>
                  <a:schemeClr val="bg1"/>
                </a:solidFill>
                <a:ea typeface="+mn-lt"/>
                <a:cs typeface="+mn-lt"/>
              </a:rPr>
              <a:t>. Een lijst met de door jou meest geluisterde nummers, artiesten en genres.</a:t>
            </a:r>
            <a:endParaRPr lang="en-US" sz="1500" dirty="0">
              <a:solidFill>
                <a:schemeClr val="bg1"/>
              </a:solidFill>
              <a:ea typeface="+mn-lt"/>
              <a:cs typeface="+mn-lt"/>
            </a:endParaRPr>
          </a:p>
          <a:p>
            <a:endParaRPr lang="nl-NL" sz="1500" dirty="0">
              <a:solidFill>
                <a:schemeClr val="bg1"/>
              </a:solidFill>
              <a:ea typeface="+mn-lt"/>
              <a:cs typeface="+mn-lt"/>
            </a:endParaRPr>
          </a:p>
          <a:p>
            <a:r>
              <a:rPr lang="nl-NL" sz="1500" dirty="0">
                <a:solidFill>
                  <a:schemeClr val="bg1"/>
                </a:solidFill>
                <a:ea typeface="+mn-lt"/>
                <a:cs typeface="+mn-lt"/>
              </a:rPr>
              <a:t>Bespreek klassikaal:</a:t>
            </a:r>
          </a:p>
          <a:p>
            <a:endParaRPr lang="nl-NL" sz="1500" dirty="0">
              <a:solidFill>
                <a:schemeClr val="bg1"/>
              </a:solidFill>
              <a:ea typeface="+mn-lt"/>
              <a:cs typeface="+mn-lt"/>
            </a:endParaRPr>
          </a:p>
          <a:p>
            <a:pPr marL="285750" indent="-285750">
              <a:buFont typeface="Calibri"/>
              <a:buChar char="-"/>
            </a:pPr>
            <a:r>
              <a:rPr lang="nl-NL" sz="1500" b="1" dirty="0">
                <a:solidFill>
                  <a:schemeClr val="bg1"/>
                </a:solidFill>
                <a:ea typeface="+mn-lt"/>
                <a:cs typeface="+mn-lt"/>
              </a:rPr>
              <a:t>Hoe worden deze lijsten gemaakt? En wat vind jij daarvan? </a:t>
            </a:r>
            <a:endParaRPr lang="en-US" sz="1500" b="1" dirty="0">
              <a:solidFill>
                <a:schemeClr val="bg1"/>
              </a:solidFill>
              <a:ea typeface="+mn-lt"/>
              <a:cs typeface="+mn-lt"/>
            </a:endParaRPr>
          </a:p>
          <a:p>
            <a:pPr marL="285750" indent="-285750">
              <a:buFont typeface="Calibri"/>
              <a:buChar char="-"/>
            </a:pPr>
            <a:r>
              <a:rPr lang="nl-NL" sz="1500" b="1" dirty="0">
                <a:solidFill>
                  <a:schemeClr val="bg1"/>
                </a:solidFill>
                <a:ea typeface="+mn-lt"/>
                <a:cs typeface="+mn-lt"/>
              </a:rPr>
              <a:t>Is er een ethisch verschil tussen de verzamelde gegevens van de bank en die van een streamingsdienst? </a:t>
            </a:r>
            <a:endParaRPr lang="en-US" sz="1500" b="1" dirty="0">
              <a:solidFill>
                <a:schemeClr val="bg1"/>
              </a:solidFill>
              <a:ea typeface="+mn-lt"/>
              <a:cs typeface="+mn-lt"/>
            </a:endParaRPr>
          </a:p>
          <a:p>
            <a:pPr marL="285750" indent="-285750">
              <a:buFont typeface="Calibri"/>
              <a:buChar char="-"/>
            </a:pPr>
            <a:r>
              <a:rPr lang="nl-NL" sz="1500" b="1" dirty="0">
                <a:solidFill>
                  <a:schemeClr val="bg1"/>
                </a:solidFill>
                <a:cs typeface="Poppins"/>
              </a:rPr>
              <a:t>Wat voor lijst zou jij interessant vinden of willen hebben?</a:t>
            </a:r>
            <a:endParaRPr lang="en-US" sz="1500" b="1" dirty="0">
              <a:solidFill>
                <a:schemeClr val="bg1"/>
              </a:solidFill>
              <a:cs typeface="Poppins"/>
            </a:endParaRPr>
          </a:p>
        </p:txBody>
      </p:sp>
      <p:pic>
        <p:nvPicPr>
          <p:cNvPr id="4" name="Afbeelding 3">
            <a:extLst>
              <a:ext uri="{FF2B5EF4-FFF2-40B4-BE49-F238E27FC236}">
                <a16:creationId xmlns:a16="http://schemas.microsoft.com/office/drawing/2014/main" id="{355D6826-A6AC-AA12-ABFC-F1F55CF72DD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199843" y="1280959"/>
            <a:ext cx="4504980" cy="3207159"/>
          </a:xfrm>
          <a:prstGeom prst="rect">
            <a:avLst/>
          </a:prstGeom>
        </p:spPr>
      </p:pic>
      <p:sp>
        <p:nvSpPr>
          <p:cNvPr id="3" name="Tekstvak 2">
            <a:extLst>
              <a:ext uri="{FF2B5EF4-FFF2-40B4-BE49-F238E27FC236}">
                <a16:creationId xmlns:a16="http://schemas.microsoft.com/office/drawing/2014/main" id="{AD7DC013-DAD7-8300-990D-0F7489A5F738}"/>
              </a:ext>
            </a:extLst>
          </p:cNvPr>
          <p:cNvSpPr txBox="1"/>
          <p:nvPr/>
        </p:nvSpPr>
        <p:spPr>
          <a:xfrm>
            <a:off x="7199313" y="4487863"/>
            <a:ext cx="4505325" cy="317500"/>
          </a:xfrm>
          <a:prstGeom prst="rect">
            <a:avLst/>
          </a:prstGeom>
        </p:spPr>
        <p:txBody>
          <a:bodyPr>
            <a:normAutofit fontScale="62500" lnSpcReduction="20000"/>
          </a:bodyPr>
          <a:lstStyle/>
          <a:p>
            <a:r>
              <a:rPr lang="en-US"/>
              <a:t>ThePhoto van PhotoAuthor is gelicentieerd onder CCYYSA.</a:t>
            </a:r>
          </a:p>
        </p:txBody>
      </p:sp>
    </p:spTree>
    <p:extLst>
      <p:ext uri="{BB962C8B-B14F-4D97-AF65-F5344CB8AC3E}">
        <p14:creationId xmlns:p14="http://schemas.microsoft.com/office/powerpoint/2010/main" val="2660734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5909310"/>
          </a:xfrm>
          <a:prstGeom prst="rect">
            <a:avLst/>
          </a:prstGeom>
          <a:noFill/>
        </p:spPr>
        <p:txBody>
          <a:bodyPr wrap="square" lIns="91440" tIns="45720" rIns="91440" bIns="45720" rtlCol="0" anchor="t">
            <a:spAutoFit/>
          </a:bodyPr>
          <a:lstStyle/>
          <a:p>
            <a:r>
              <a:rPr lang="nl-NL" sz="1400" dirty="0">
                <a:solidFill>
                  <a:srgbClr val="000000"/>
                </a:solidFill>
                <a:ea typeface="+mn-lt"/>
                <a:cs typeface="+mn-lt"/>
              </a:rPr>
              <a:t>Hey </a:t>
            </a:r>
            <a:r>
              <a:rPr lang="nl-NL" sz="1400" dirty="0" err="1">
                <a:solidFill>
                  <a:srgbClr val="000000"/>
                </a:solidFill>
                <a:ea typeface="+mn-lt"/>
                <a:cs typeface="+mn-lt"/>
              </a:rPr>
              <a:t>hey</a:t>
            </a:r>
            <a:r>
              <a:rPr lang="nl-NL" sz="1400" dirty="0">
                <a:solidFill>
                  <a:srgbClr val="000000"/>
                </a:solidFill>
                <a:ea typeface="+mn-lt"/>
                <a:cs typeface="+mn-lt"/>
              </a:rPr>
              <a:t>,</a:t>
            </a:r>
            <a:endParaRPr lang="nl-NL" dirty="0">
              <a:solidFill>
                <a:srgbClr val="3F5060"/>
              </a:solidFill>
              <a:ea typeface="+mn-lt"/>
              <a:cs typeface="+mn-lt"/>
            </a:endParaRPr>
          </a:p>
          <a:p>
            <a:endParaRPr lang="nl-NL" sz="1400" dirty="0">
              <a:solidFill>
                <a:srgbClr val="000000"/>
              </a:solidFill>
              <a:cs typeface="Poppins"/>
            </a:endParaRPr>
          </a:p>
          <a:p>
            <a:r>
              <a:rPr lang="nl-NL" sz="1400" dirty="0">
                <a:solidFill>
                  <a:srgbClr val="000000"/>
                </a:solidFill>
                <a:cs typeface="Poppins"/>
              </a:rPr>
              <a:t>Ik kreeg van de week een mailtje dat ik een </a:t>
            </a:r>
            <a:r>
              <a:rPr lang="nl-NL" sz="1400" dirty="0" err="1">
                <a:solidFill>
                  <a:srgbClr val="000000"/>
                </a:solidFill>
                <a:cs typeface="Poppins"/>
              </a:rPr>
              <a:t>playlist</a:t>
            </a:r>
            <a:r>
              <a:rPr lang="nl-NL" sz="1400" dirty="0">
                <a:solidFill>
                  <a:srgbClr val="000000"/>
                </a:solidFill>
                <a:cs typeface="Poppins"/>
              </a:rPr>
              <a:t> met mijn meest geluisterde liedjes van 2023 kan beluisteren op </a:t>
            </a:r>
            <a:r>
              <a:rPr lang="nl-NL" sz="1400" dirty="0" err="1">
                <a:solidFill>
                  <a:srgbClr val="000000"/>
                </a:solidFill>
                <a:cs typeface="Poppins"/>
              </a:rPr>
              <a:t>Spotify</a:t>
            </a:r>
            <a:r>
              <a:rPr lang="nl-NL" sz="1400" dirty="0">
                <a:solidFill>
                  <a:srgbClr val="000000"/>
                </a:solidFill>
                <a:cs typeface="Poppins"/>
              </a:rPr>
              <a:t>. Een paar liedjes was ik alweer helemaal vergeten, die heb ik in januari en februari veel gedraaid, maar daarna niet meer. Sommige liedjes zijn wel favoriet gebleven. Ik kon bijvoorbeeld zien wanneer ik het met jullie over Taylor Swift heb gehad. Zij staat zelfs in mijn top 5 beluisterde artiesten van dit jaar!</a:t>
            </a:r>
          </a:p>
          <a:p>
            <a:endParaRPr lang="nl-NL" sz="1400" dirty="0">
              <a:solidFill>
                <a:srgbClr val="000000"/>
              </a:solidFill>
              <a:cs typeface="Poppins"/>
            </a:endParaRPr>
          </a:p>
          <a:p>
            <a:r>
              <a:rPr lang="nl-NL" sz="1400" dirty="0">
                <a:solidFill>
                  <a:srgbClr val="000000"/>
                </a:solidFill>
                <a:cs typeface="Poppins"/>
              </a:rPr>
              <a:t>Sowieso krijg ik nu allerlei lijstjes om mijn oren met ‘The best of 2023’. Ik hou wel van zulke lijstjes. Het zorgt ervoor dat je een beetje terugblikt op het afgelopen jaar. </a:t>
            </a:r>
          </a:p>
          <a:p>
            <a:endParaRPr lang="nl-NL" sz="1400" dirty="0">
              <a:solidFill>
                <a:srgbClr val="000000"/>
              </a:solidFill>
              <a:cs typeface="Poppins"/>
            </a:endParaRPr>
          </a:p>
          <a:p>
            <a:r>
              <a:rPr lang="nl-NL" sz="1400" dirty="0">
                <a:solidFill>
                  <a:srgbClr val="000000"/>
                </a:solidFill>
                <a:cs typeface="Poppins"/>
              </a:rPr>
              <a:t>Ook zag ik een lijst met de opvallendste Google-zoektermen van 2023. Daar stond bijvoorbeeld de </a:t>
            </a:r>
            <a:r>
              <a:rPr lang="nl-NL" sz="1400" dirty="0" err="1">
                <a:solidFill>
                  <a:srgbClr val="000000"/>
                </a:solidFill>
                <a:cs typeface="Poppins"/>
              </a:rPr>
              <a:t>crompouce</a:t>
            </a:r>
            <a:r>
              <a:rPr lang="nl-NL" sz="1400" dirty="0">
                <a:solidFill>
                  <a:srgbClr val="000000"/>
                </a:solidFill>
                <a:cs typeface="Poppins"/>
              </a:rPr>
              <a:t> in. Ik kan mij voorstellen dat Google dat woord in 2022 nog amper kende en nu wordt er dagelijks duizenden keren naar gezocht (echt wel een aanrader die </a:t>
            </a:r>
            <a:r>
              <a:rPr lang="nl-NL" sz="1400" dirty="0" err="1">
                <a:solidFill>
                  <a:srgbClr val="000000"/>
                </a:solidFill>
                <a:cs typeface="Poppins"/>
              </a:rPr>
              <a:t>crompouce</a:t>
            </a:r>
            <a:r>
              <a:rPr lang="nl-NL" sz="1400" dirty="0">
                <a:solidFill>
                  <a:srgbClr val="000000"/>
                </a:solidFill>
                <a:cs typeface="Poppins"/>
              </a:rPr>
              <a:t> hoor!). </a:t>
            </a:r>
          </a:p>
          <a:p>
            <a:endParaRPr lang="nl-NL" sz="1400" dirty="0">
              <a:solidFill>
                <a:srgbClr val="000000"/>
              </a:solidFill>
              <a:cs typeface="Poppins"/>
            </a:endParaRPr>
          </a:p>
          <a:p>
            <a:r>
              <a:rPr lang="nl-NL" sz="1400" dirty="0">
                <a:solidFill>
                  <a:srgbClr val="000000"/>
                </a:solidFill>
                <a:cs typeface="Poppins"/>
              </a:rPr>
              <a:t>Ik zag ook veel namen van beroemdheden voorbij komen. Blijkbaar doen vooral overleden beroemdheden het goed op Google. Dat snap ik ook wel. Als ik op het nieuws hoor dat iemand overleden is, ben ik ook vaak benieuwd wie dat eigenlijk ook alweer was. Dan zoek ik die persoon ook vaak even op Google op. </a:t>
            </a:r>
          </a:p>
          <a:p>
            <a:endParaRPr lang="nl-NL" sz="1400" dirty="0">
              <a:solidFill>
                <a:srgbClr val="000000"/>
              </a:solidFill>
              <a:cs typeface="Poppins"/>
            </a:endParaRPr>
          </a:p>
          <a:p>
            <a:r>
              <a:rPr lang="nl-NL" sz="1400" dirty="0">
                <a:solidFill>
                  <a:srgbClr val="000000"/>
                </a:solidFill>
                <a:cs typeface="Poppins"/>
              </a:rPr>
              <a:t>Soms kan ik ook een beetje verdwalen in Google. Dan vind ik echt totaal niet waar ik naar zocht. Ik frustreer me dan wel altijd een beetje. Google is toch zogenaamd zo slim? Waarom weet hij dan niet wat ik bedoel?! Hebben jullie dit ook weleens? Ik ga eens googelen of er Google tips zijn! ;)</a:t>
            </a:r>
          </a:p>
          <a:p>
            <a:endParaRPr lang="nl-NL" sz="1400" dirty="0">
              <a:solidFill>
                <a:srgbClr val="000000"/>
              </a:solidFill>
              <a:cs typeface="Poppins"/>
            </a:endParaRPr>
          </a:p>
          <a:p>
            <a:r>
              <a:rPr lang="nl-NL" sz="1400" dirty="0">
                <a:solidFill>
                  <a:srgbClr val="000000"/>
                </a:solidFill>
                <a:cs typeface="Poppins"/>
              </a:rPr>
              <a:t>Liefs, Melle</a:t>
            </a: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2">
            <a:extLst>
              <a:ext uri="{FF2B5EF4-FFF2-40B4-BE49-F238E27FC236}">
                <a16:creationId xmlns:a16="http://schemas.microsoft.com/office/drawing/2014/main" id="{D86D1EB1-18DC-E4A4-0886-7FE1945681A2}"/>
              </a:ext>
            </a:extLst>
          </p:cNvPr>
          <p:cNvSpPr txBox="1">
            <a:spLocks/>
          </p:cNvSpPr>
          <p:nvPr/>
        </p:nvSpPr>
        <p:spPr>
          <a:xfrm>
            <a:off x="145795" y="4969240"/>
            <a:ext cx="5306491" cy="1027674"/>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2000" b="0" kern="1200">
                <a:solidFill>
                  <a:schemeClr val="accent3"/>
                </a:solidFill>
                <a:latin typeface="+mn-lt"/>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nl-NL" sz="1200" b="1" i="1" dirty="0">
                <a:solidFill>
                  <a:srgbClr val="000000"/>
                </a:solidFill>
              </a:rPr>
              <a:t>Bron:</a:t>
            </a:r>
            <a:r>
              <a:rPr lang="nl-NL" sz="1200" b="1" i="1" dirty="0">
                <a:solidFill>
                  <a:srgbClr val="000000"/>
                </a:solidFill>
                <a:ea typeface="+mn-lt"/>
                <a:cs typeface="+mn-lt"/>
              </a:rPr>
              <a:t> nos.nl</a:t>
            </a:r>
          </a:p>
          <a:p>
            <a:pPr>
              <a:spcBef>
                <a:spcPts val="0"/>
              </a:spcBef>
            </a:pPr>
            <a:r>
              <a:rPr lang="nl-NL" sz="1200" dirty="0">
                <a:solidFill>
                  <a:srgbClr val="000000"/>
                </a:solidFill>
                <a:ea typeface="+mn-lt"/>
                <a:cs typeface="+mn-lt"/>
                <a:hlinkClick r:id="rId3"/>
              </a:rPr>
              <a:t>https://nos.nl/artikel/2501153-crompouce-stemwijzer-en-rob-de-nijs-google-deelt-opvallendste-zoektermen-van-2023</a:t>
            </a:r>
            <a:r>
              <a:rPr lang="nl-NL" sz="1200" dirty="0">
                <a:solidFill>
                  <a:srgbClr val="000000"/>
                </a:solidFill>
                <a:ea typeface="+mn-lt"/>
                <a:cs typeface="+mn-lt"/>
              </a:rPr>
              <a:t> </a:t>
            </a:r>
            <a:endParaRPr lang="nl-NL" dirty="0"/>
          </a:p>
        </p:txBody>
      </p:sp>
      <p:sp>
        <p:nvSpPr>
          <p:cNvPr id="10" name="Tijdelijke aanduiding voor tekst 1">
            <a:extLst>
              <a:ext uri="{FF2B5EF4-FFF2-40B4-BE49-F238E27FC236}">
                <a16:creationId xmlns:a16="http://schemas.microsoft.com/office/drawing/2014/main" id="{3FACECBE-083F-A3C8-04F8-65C52DE97B8E}"/>
              </a:ext>
            </a:extLst>
          </p:cNvPr>
          <p:cNvSpPr txBox="1">
            <a:spLocks/>
          </p:cNvSpPr>
          <p:nvPr/>
        </p:nvSpPr>
        <p:spPr>
          <a:xfrm rot="1020000">
            <a:off x="10556351" y="996048"/>
            <a:ext cx="1499390" cy="464438"/>
          </a:xfrm>
          <a:prstGeom prst="rect">
            <a:avLst/>
          </a:prstGeom>
        </p:spPr>
        <p:txBody>
          <a:bodyPr vert="horz" lIns="91440" tIns="45720" rIns="91440" bIns="45720" rtlCol="0" anchor="t">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BEKIJK!</a:t>
            </a:r>
          </a:p>
        </p:txBody>
      </p:sp>
      <p:sp>
        <p:nvSpPr>
          <p:cNvPr id="12" name="Tijdelijke aanduiding voor tekst 1">
            <a:extLst>
              <a:ext uri="{FF2B5EF4-FFF2-40B4-BE49-F238E27FC236}">
                <a16:creationId xmlns:a16="http://schemas.microsoft.com/office/drawing/2014/main" id="{07C27750-9ACF-33DA-5A33-C43E708652E6}"/>
              </a:ext>
            </a:extLst>
          </p:cNvPr>
          <p:cNvSpPr txBox="1">
            <a:spLocks/>
          </p:cNvSpPr>
          <p:nvPr/>
        </p:nvSpPr>
        <p:spPr>
          <a:xfrm rot="900000">
            <a:off x="10252264" y="1310323"/>
            <a:ext cx="1784278" cy="45066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000" b="0" dirty="0"/>
              <a:t>Pointer: Hoe werkt een zoekmachine?</a:t>
            </a:r>
            <a:endParaRPr lang="nl-NL" sz="1000" b="0" dirty="0">
              <a:cs typeface="Poppins"/>
            </a:endParaRPr>
          </a:p>
        </p:txBody>
      </p:sp>
      <p:cxnSp>
        <p:nvCxnSpPr>
          <p:cNvPr id="15" name="Rechte verbindingslijn met pijl 14">
            <a:extLst>
              <a:ext uri="{FF2B5EF4-FFF2-40B4-BE49-F238E27FC236}">
                <a16:creationId xmlns:a16="http://schemas.microsoft.com/office/drawing/2014/main" id="{73FC158C-3E04-C3F6-6CCA-709F443826BF}"/>
              </a:ext>
            </a:extLst>
          </p:cNvPr>
          <p:cNvCxnSpPr/>
          <p:nvPr/>
        </p:nvCxnSpPr>
        <p:spPr>
          <a:xfrm flipH="1">
            <a:off x="10850924" y="1540755"/>
            <a:ext cx="150564" cy="4966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146826" y="169843"/>
            <a:ext cx="10372437" cy="95680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a:t>
            </a:r>
            <a:r>
              <a:rPr lang="nl-NL" dirty="0" err="1">
                <a:solidFill>
                  <a:schemeClr val="accent1"/>
                </a:solidFill>
                <a:ea typeface="+mj-lt"/>
                <a:cs typeface="+mj-lt"/>
              </a:rPr>
              <a:t>Crompouce</a:t>
            </a:r>
            <a:r>
              <a:rPr lang="nl-NL" dirty="0">
                <a:solidFill>
                  <a:schemeClr val="accent1"/>
                </a:solidFill>
                <a:ea typeface="+mj-lt"/>
                <a:cs typeface="+mj-lt"/>
              </a:rPr>
              <a:t>, stemwijzer en Rob de Nijs: Google deelt opvallendste zoektermen van 2023</a:t>
            </a:r>
            <a:endParaRPr lang="nl-NL" dirty="0">
              <a:solidFill>
                <a:schemeClr val="accent1"/>
              </a:solidFill>
              <a:cs typeface="Poppins"/>
            </a:endParaRPr>
          </a:p>
        </p:txBody>
      </p:sp>
      <p:pic>
        <p:nvPicPr>
          <p:cNvPr id="2" name="Onlinemedia 1" title="Hoe werkt een zoekmachine? | Het Klokhuis van Vroeger">
            <a:hlinkClick r:id="" action="ppaction://media"/>
            <a:extLst>
              <a:ext uri="{FF2B5EF4-FFF2-40B4-BE49-F238E27FC236}">
                <a16:creationId xmlns:a16="http://schemas.microsoft.com/office/drawing/2014/main" id="{38C7986C-79F1-E92C-F882-C0815BF58316}"/>
              </a:ext>
            </a:extLst>
          </p:cNvPr>
          <p:cNvPicPr>
            <a:picLocks noRot="1" noChangeAspect="1"/>
          </p:cNvPicPr>
          <p:nvPr>
            <a:videoFile r:link="rId1"/>
          </p:nvPr>
        </p:nvPicPr>
        <p:blipFill>
          <a:blip r:embed="rId4"/>
          <a:stretch>
            <a:fillRect/>
          </a:stretch>
        </p:blipFill>
        <p:spPr>
          <a:xfrm>
            <a:off x="6650471" y="2456585"/>
            <a:ext cx="4985904" cy="3108324"/>
          </a:xfrm>
          <a:prstGeom prst="rect">
            <a:avLst/>
          </a:prstGeom>
        </p:spPr>
      </p:pic>
      <p:sp>
        <p:nvSpPr>
          <p:cNvPr id="3" name="Tekstvak 2">
            <a:extLst>
              <a:ext uri="{FF2B5EF4-FFF2-40B4-BE49-F238E27FC236}">
                <a16:creationId xmlns:a16="http://schemas.microsoft.com/office/drawing/2014/main" id="{DF4A14DC-2919-F291-177F-255FDB2F9AB0}"/>
              </a:ext>
            </a:extLst>
          </p:cNvPr>
          <p:cNvSpPr txBox="1"/>
          <p:nvPr/>
        </p:nvSpPr>
        <p:spPr>
          <a:xfrm>
            <a:off x="209549" y="1266824"/>
            <a:ext cx="5931847"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cs typeface="Poppins"/>
              </a:rPr>
              <a:t>Het nieuwe jaar is in aantocht en vaak blikken we dan eerst terug op het oude jaar. Wat is er in 2023 allemaal gebeurd?</a:t>
            </a:r>
          </a:p>
          <a:p>
            <a:endParaRPr lang="nl-NL" sz="1400" dirty="0">
              <a:cs typeface="Poppins"/>
            </a:endParaRPr>
          </a:p>
          <a:p>
            <a:r>
              <a:rPr lang="nl-NL" sz="1400" dirty="0">
                <a:cs typeface="Poppins"/>
              </a:rPr>
              <a:t>Eén van de manieren waarop je dat goed kunt zien, is om te kijken naar de meest gegoogelde woorden van 2023.</a:t>
            </a:r>
            <a:r>
              <a:rPr lang="nl-NL" dirty="0">
                <a:cs typeface="Poppins"/>
              </a:rPr>
              <a:t> </a:t>
            </a:r>
          </a:p>
          <a:p>
            <a:endParaRPr lang="nl-NL" dirty="0">
              <a:cs typeface="Poppins"/>
            </a:endParaRPr>
          </a:p>
          <a:p>
            <a:r>
              <a:rPr lang="nl-NL" sz="1400" dirty="0">
                <a:cs typeface="Poppins"/>
              </a:rPr>
              <a:t>Een zoekmachine gebruiken we allemaal, vaak ook meerdere keren per dag. Toch gaat het ook weleens mis en krijg je uit Google niet het resultaat waar je naar op zoek was.</a:t>
            </a:r>
          </a:p>
          <a:p>
            <a:endParaRPr lang="nl-NL" sz="1400" dirty="0">
              <a:cs typeface="Poppins"/>
            </a:endParaRPr>
          </a:p>
          <a:p>
            <a:r>
              <a:rPr lang="nl-NL" sz="1400" b="1" dirty="0">
                <a:cs typeface="Poppins"/>
              </a:rPr>
              <a:t>Herken je dit? </a:t>
            </a:r>
            <a:br>
              <a:rPr lang="nl-NL" sz="1400" b="1" dirty="0">
                <a:cs typeface="Poppins"/>
              </a:rPr>
            </a:br>
            <a:br>
              <a:rPr lang="nl-NL" sz="1400" b="1" dirty="0">
                <a:cs typeface="Poppins"/>
              </a:rPr>
            </a:br>
            <a:r>
              <a:rPr lang="nl-NL" sz="1400" b="1" dirty="0">
                <a:cs typeface="Poppins"/>
              </a:rPr>
              <a:t>Is dit jou ook weleens gebeurd? </a:t>
            </a:r>
            <a:br>
              <a:rPr lang="nl-NL" sz="1400" b="1" dirty="0">
                <a:cs typeface="Poppins"/>
              </a:rPr>
            </a:br>
            <a:br>
              <a:rPr lang="nl-NL" sz="1400" b="1" dirty="0">
                <a:cs typeface="Poppins"/>
              </a:rPr>
            </a:br>
            <a:r>
              <a:rPr lang="nl-NL" sz="1400" b="1" dirty="0">
                <a:cs typeface="Poppins"/>
              </a:rPr>
              <a:t>Kun je nog herinneren wat er toen misging?</a:t>
            </a:r>
            <a:endParaRPr lang="nl-NL" sz="1400" dirty="0">
              <a:cs typeface="Poppins"/>
            </a:endParaRPr>
          </a:p>
        </p:txBody>
      </p:sp>
    </p:spTree>
    <p:extLst>
      <p:ext uri="{BB962C8B-B14F-4D97-AF65-F5344CB8AC3E}">
        <p14:creationId xmlns:p14="http://schemas.microsoft.com/office/powerpoint/2010/main" val="27136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5715402"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1: </a:t>
            </a:r>
            <a:r>
              <a:rPr lang="nl-NL" dirty="0">
                <a:ea typeface="+mj-lt"/>
                <a:cs typeface="+mj-lt"/>
              </a:rPr>
              <a:t>Zoekmachines</a:t>
            </a:r>
            <a:endParaRPr lang="nl-NL" dirty="0">
              <a:cs typeface="Poppins"/>
            </a:endParaRPr>
          </a:p>
        </p:txBody>
      </p:sp>
      <p:pic>
        <p:nvPicPr>
          <p:cNvPr id="4" name="Tijdelijke aanduiding voor afbeelding 3" descr="Afbeelding met tekst, computer, persoon, overdekt&#10;&#10;Automatisch gegenereerde beschrijving">
            <a:extLst>
              <a:ext uri="{FF2B5EF4-FFF2-40B4-BE49-F238E27FC236}">
                <a16:creationId xmlns:a16="http://schemas.microsoft.com/office/drawing/2014/main" id="{42FC4306-88E5-A873-8A37-742F9B295EF8}"/>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l="1288" r="1288"/>
          <a:stretch/>
        </p:blipFill>
        <p:spPr>
          <a:xfrm>
            <a:off x="5678781" y="942239"/>
            <a:ext cx="6517809" cy="4457327"/>
          </a:xfrm>
        </p:spPr>
      </p:pic>
      <p:sp>
        <p:nvSpPr>
          <p:cNvPr id="3" name="Tekstvak 2">
            <a:extLst>
              <a:ext uri="{FF2B5EF4-FFF2-40B4-BE49-F238E27FC236}">
                <a16:creationId xmlns:a16="http://schemas.microsoft.com/office/drawing/2014/main" id="{41E0FFA6-5B36-893B-B335-DB514D7F8324}"/>
              </a:ext>
            </a:extLst>
          </p:cNvPr>
          <p:cNvSpPr txBox="1"/>
          <p:nvPr/>
        </p:nvSpPr>
        <p:spPr>
          <a:xfrm>
            <a:off x="146241" y="947487"/>
            <a:ext cx="5036544"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a:ea typeface="+mn-lt"/>
                <a:cs typeface="+mn-lt"/>
              </a:rPr>
              <a:t>Eerst even opwarmen… </a:t>
            </a:r>
          </a:p>
          <a:p>
            <a:br>
              <a:rPr lang="nl-NL" sz="1600" dirty="0">
                <a:ea typeface="+mn-lt"/>
                <a:cs typeface="+mn-lt"/>
              </a:rPr>
            </a:br>
            <a:r>
              <a:rPr lang="nl-NL" sz="1600" dirty="0">
                <a:ea typeface="+mn-lt"/>
                <a:cs typeface="+mn-lt"/>
              </a:rPr>
              <a:t>Google kennen we allemaal wel, maar welke zoekmachines zijn er eigenlijk nog meer?</a:t>
            </a:r>
            <a:endParaRPr lang="en-US" sz="1600" dirty="0">
              <a:ea typeface="+mn-lt"/>
              <a:cs typeface="+mn-lt"/>
            </a:endParaRPr>
          </a:p>
          <a:p>
            <a:endParaRPr lang="nl-NL" sz="1600" dirty="0">
              <a:ea typeface="+mn-lt"/>
              <a:cs typeface="+mn-lt"/>
            </a:endParaRPr>
          </a:p>
          <a:p>
            <a:r>
              <a:rPr lang="nl-NL" sz="1600" dirty="0">
                <a:ea typeface="+mn-lt"/>
                <a:cs typeface="+mn-lt"/>
              </a:rPr>
              <a:t>Ga online op zoek naar zoekmachines.</a:t>
            </a:r>
          </a:p>
          <a:p>
            <a:endParaRPr lang="nl-NL" sz="1600" dirty="0">
              <a:ea typeface="+mn-lt"/>
              <a:cs typeface="+mn-lt"/>
            </a:endParaRPr>
          </a:p>
          <a:p>
            <a:r>
              <a:rPr lang="nl-NL" sz="1600" dirty="0">
                <a:ea typeface="+mn-lt"/>
                <a:cs typeface="+mn-lt"/>
              </a:rPr>
              <a:t>Maak een lijst met minimaal 5 verschillende </a:t>
            </a:r>
            <a:br>
              <a:rPr lang="nl-NL" sz="1600" dirty="0">
                <a:ea typeface="+mn-lt"/>
                <a:cs typeface="+mn-lt"/>
              </a:rPr>
            </a:br>
            <a:r>
              <a:rPr lang="nl-NL" sz="1600" dirty="0">
                <a:ea typeface="+mn-lt"/>
                <a:cs typeface="+mn-lt"/>
              </a:rPr>
              <a:t>zoekmachines die je hebt gevonden.</a:t>
            </a:r>
            <a:endParaRPr lang="en-US" sz="1600" dirty="0">
              <a:ea typeface="+mn-lt"/>
              <a:cs typeface="+mn-lt"/>
            </a:endParaRPr>
          </a:p>
          <a:p>
            <a:endParaRPr lang="nl-NL" sz="1600" dirty="0">
              <a:ea typeface="+mn-lt"/>
              <a:cs typeface="+mn-lt"/>
            </a:endParaRPr>
          </a:p>
          <a:p>
            <a:r>
              <a:rPr lang="nl-NL" sz="1600" dirty="0">
                <a:ea typeface="+mn-lt"/>
                <a:cs typeface="+mn-lt"/>
              </a:rPr>
              <a:t>Waren deze allemaal al bekend voor je?</a:t>
            </a:r>
            <a:endParaRPr lang="en-US" sz="1600" dirty="0">
              <a:ea typeface="+mn-lt"/>
              <a:cs typeface="+mn-lt"/>
            </a:endParaRPr>
          </a:p>
        </p:txBody>
      </p:sp>
      <p:sp>
        <p:nvSpPr>
          <p:cNvPr id="5" name="Tekstvak 4">
            <a:extLst>
              <a:ext uri="{FF2B5EF4-FFF2-40B4-BE49-F238E27FC236}">
                <a16:creationId xmlns:a16="http://schemas.microsoft.com/office/drawing/2014/main" id="{BF50FE1C-2CD4-4828-5DCD-3CF4FF82D39B}"/>
              </a:ext>
            </a:extLst>
          </p:cNvPr>
          <p:cNvSpPr txBox="1"/>
          <p:nvPr/>
        </p:nvSpPr>
        <p:spPr>
          <a:xfrm>
            <a:off x="5678488" y="5399088"/>
            <a:ext cx="6518275" cy="317500"/>
          </a:xfrm>
          <a:prstGeom prst="rect">
            <a:avLst/>
          </a:prstGeom>
        </p:spPr>
        <p:txBody>
          <a:bodyPr>
            <a:normAutofit fontScale="92500" lnSpcReduction="20000"/>
          </a:bodyPr>
          <a:lstStyle/>
          <a:p>
            <a:r>
              <a:rPr lang="en-US"/>
              <a:t>ThePhoto van PhotoAuthor is gelicentieerd onder CCYYSA.</a:t>
            </a:r>
          </a:p>
        </p:txBody>
      </p:sp>
      <p:sp>
        <p:nvSpPr>
          <p:cNvPr id="9" name="Tekstvak 8">
            <a:extLst>
              <a:ext uri="{FF2B5EF4-FFF2-40B4-BE49-F238E27FC236}">
                <a16:creationId xmlns:a16="http://schemas.microsoft.com/office/drawing/2014/main" id="{74C7ED29-3E8B-CF34-90B7-2A06795032A6}"/>
              </a:ext>
            </a:extLst>
          </p:cNvPr>
          <p:cNvSpPr txBox="1"/>
          <p:nvPr/>
        </p:nvSpPr>
        <p:spPr>
          <a:xfrm>
            <a:off x="5678488" y="5399088"/>
            <a:ext cx="6518275" cy="317500"/>
          </a:xfrm>
          <a:prstGeom prst="rect">
            <a:avLst/>
          </a:prstGeom>
        </p:spPr>
        <p:txBody>
          <a:bodyPr>
            <a:normAutofit fontScale="92500" lnSpcReduction="20000"/>
          </a:bodyPr>
          <a:lstStyle/>
          <a:p>
            <a:r>
              <a:rPr lang="en-US"/>
              <a:t>ThePhoto van PhotoAuthor is gelicentieerd onder CCYYSA.</a:t>
            </a:r>
          </a:p>
        </p:txBody>
      </p:sp>
    </p:spTree>
    <p:extLst>
      <p:ext uri="{BB962C8B-B14F-4D97-AF65-F5344CB8AC3E}">
        <p14:creationId xmlns:p14="http://schemas.microsoft.com/office/powerpoint/2010/main" val="3926902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6FFBF-41AA-6CC7-2876-F3245F9FA0EA}"/>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049F4CE9-C091-F656-C982-09AFF5700486}"/>
              </a:ext>
            </a:extLst>
          </p:cNvPr>
          <p:cNvSpPr txBox="1">
            <a:spLocks/>
          </p:cNvSpPr>
          <p:nvPr/>
        </p:nvSpPr>
        <p:spPr>
          <a:xfrm>
            <a:off x="146826" y="169843"/>
            <a:ext cx="5715402"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2: </a:t>
            </a:r>
            <a:r>
              <a:rPr lang="nl-NL" dirty="0">
                <a:ea typeface="+mj-lt"/>
                <a:cs typeface="+mj-lt"/>
              </a:rPr>
              <a:t>Search Operators</a:t>
            </a:r>
            <a:endParaRPr lang="nl-NL" dirty="0">
              <a:cs typeface="Poppins"/>
            </a:endParaRPr>
          </a:p>
        </p:txBody>
      </p:sp>
      <p:sp>
        <p:nvSpPr>
          <p:cNvPr id="8" name="Tekstvak 7">
            <a:extLst>
              <a:ext uri="{FF2B5EF4-FFF2-40B4-BE49-F238E27FC236}">
                <a16:creationId xmlns:a16="http://schemas.microsoft.com/office/drawing/2014/main" id="{4221189A-CADE-65E2-4724-CF3F01FE9623}"/>
              </a:ext>
            </a:extLst>
          </p:cNvPr>
          <p:cNvSpPr txBox="1"/>
          <p:nvPr/>
        </p:nvSpPr>
        <p:spPr>
          <a:xfrm>
            <a:off x="146241" y="947487"/>
            <a:ext cx="482135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a:ea typeface="+mn-lt"/>
                <a:cs typeface="+mn-lt"/>
              </a:rPr>
              <a:t>Het belangrijkste bij het vinden van de gewenste informatie met zoekmachines is het formuleren van een goede zoekopdracht. Een goede zoekopdracht is kort en omvat vooral sleutelwoorden. Je kunt bijvoorbeeld beter zoeken op 'hoofdpijn’, dan op 'Ik heb pijn in mijn hoofd'. </a:t>
            </a:r>
          </a:p>
          <a:p>
            <a:endParaRPr lang="nl-NL" sz="1600" dirty="0">
              <a:ea typeface="+mn-lt"/>
              <a:cs typeface="+mn-lt"/>
            </a:endParaRPr>
          </a:p>
          <a:p>
            <a:r>
              <a:rPr lang="nl-NL" sz="1600" dirty="0">
                <a:ea typeface="+mn-lt"/>
                <a:cs typeface="+mn-lt"/>
              </a:rPr>
              <a:t>Naast een goede zoekopdracht kun je 'Search Operators' gebruiken om invloed uit te oefenen op de resultaten. Met de volgende mini-opdrachten ontdek je de kracht en werking van enkele Google Search Operators.</a:t>
            </a:r>
          </a:p>
          <a:p>
            <a:endParaRPr lang="nl-NL" sz="1600" dirty="0">
              <a:ea typeface="+mn-lt"/>
              <a:cs typeface="+mn-lt"/>
            </a:endParaRPr>
          </a:p>
          <a:p>
            <a:r>
              <a:rPr lang="nl-NL" sz="1600" dirty="0">
                <a:ea typeface="+mn-lt"/>
                <a:cs typeface="+mn-lt"/>
              </a:rPr>
              <a:t>Voor de volgende opdrachten maak je gebruik van de Google zoekmachine en (indien mogelijk) ook van de Google Chrome browser.</a:t>
            </a:r>
          </a:p>
        </p:txBody>
      </p:sp>
      <p:pic>
        <p:nvPicPr>
          <p:cNvPr id="5" name="Tijdelijke aanduiding voor afbeelding 4">
            <a:extLst>
              <a:ext uri="{FF2B5EF4-FFF2-40B4-BE49-F238E27FC236}">
                <a16:creationId xmlns:a16="http://schemas.microsoft.com/office/drawing/2014/main" id="{F7FBDF2E-45A3-3EAD-0544-776B9BE85007}"/>
              </a:ext>
            </a:extLst>
          </p:cNvPr>
          <p:cNvPicPr>
            <a:picLocks noGrp="1" noChangeAspect="1"/>
          </p:cNvPicPr>
          <p:nvPr>
            <p:ph type="pic" sz="quarter" idx="12"/>
          </p:nvPr>
        </p:nvPicPr>
        <p:blipFill rotWithShape="1">
          <a:blip r:embed="rId2">
            <a:extLst>
              <a:ext uri="{837473B0-CC2E-450A-ABE3-18F120FF3D39}">
                <a1611:picAttrSrcUrl xmlns:a1611="http://schemas.microsoft.com/office/drawing/2016/11/main" r:id="rId3"/>
              </a:ext>
            </a:extLst>
          </a:blip>
          <a:srcRect l="477" t="517" r="22768" b="-388"/>
          <a:stretch/>
        </p:blipFill>
        <p:spPr>
          <a:xfrm>
            <a:off x="5692552" y="946485"/>
            <a:ext cx="6500413" cy="4451563"/>
          </a:xfrm>
        </p:spPr>
      </p:pic>
      <p:sp>
        <p:nvSpPr>
          <p:cNvPr id="2" name="Tekstvak 1">
            <a:extLst>
              <a:ext uri="{FF2B5EF4-FFF2-40B4-BE49-F238E27FC236}">
                <a16:creationId xmlns:a16="http://schemas.microsoft.com/office/drawing/2014/main" id="{519101BB-0F66-D385-B6AD-D520C2037541}"/>
              </a:ext>
            </a:extLst>
          </p:cNvPr>
          <p:cNvSpPr txBox="1"/>
          <p:nvPr/>
        </p:nvSpPr>
        <p:spPr>
          <a:xfrm>
            <a:off x="5692775" y="5403850"/>
            <a:ext cx="6499225" cy="317500"/>
          </a:xfrm>
          <a:prstGeom prst="rect">
            <a:avLst/>
          </a:prstGeom>
        </p:spPr>
        <p:txBody>
          <a:bodyPr>
            <a:normAutofit fontScale="92500" lnSpcReduction="20000"/>
          </a:bodyPr>
          <a:lstStyle/>
          <a:p>
            <a:r>
              <a:rPr lang="en-US"/>
              <a:t>ThePhoto van PhotoAuthor is gelicentieerd onder CCYYSA.</a:t>
            </a:r>
          </a:p>
        </p:txBody>
      </p:sp>
    </p:spTree>
    <p:extLst>
      <p:ext uri="{BB962C8B-B14F-4D97-AF65-F5344CB8AC3E}">
        <p14:creationId xmlns:p14="http://schemas.microsoft.com/office/powerpoint/2010/main" val="2634852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F74E0-98E4-1EE0-99DB-8B28BD3BC782}"/>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43F2DFBA-F124-F0B7-1096-662C006F323F}"/>
              </a:ext>
            </a:extLst>
          </p:cNvPr>
          <p:cNvSpPr txBox="1">
            <a:spLocks/>
          </p:cNvSpPr>
          <p:nvPr/>
        </p:nvSpPr>
        <p:spPr>
          <a:xfrm>
            <a:off x="146826" y="169843"/>
            <a:ext cx="10397570"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3: </a:t>
            </a:r>
            <a:r>
              <a:rPr lang="nl-NL" dirty="0">
                <a:ea typeface="+mj-lt"/>
                <a:cs typeface="+mj-lt"/>
              </a:rPr>
              <a:t>Zoeken binnen een </a:t>
            </a:r>
            <a:br>
              <a:rPr lang="nl-NL" dirty="0">
                <a:ea typeface="+mj-lt"/>
                <a:cs typeface="+mj-lt"/>
              </a:rPr>
            </a:br>
            <a:r>
              <a:rPr lang="nl-NL" dirty="0">
                <a:ea typeface="+mj-lt"/>
                <a:cs typeface="+mj-lt"/>
              </a:rPr>
              <a:t>website</a:t>
            </a:r>
            <a:endParaRPr lang="nl-NL" dirty="0">
              <a:cs typeface="Poppins"/>
            </a:endParaRPr>
          </a:p>
        </p:txBody>
      </p:sp>
      <p:sp>
        <p:nvSpPr>
          <p:cNvPr id="8" name="Tekstvak 7">
            <a:extLst>
              <a:ext uri="{FF2B5EF4-FFF2-40B4-BE49-F238E27FC236}">
                <a16:creationId xmlns:a16="http://schemas.microsoft.com/office/drawing/2014/main" id="{EB664E0B-6A95-A320-EC66-2234E7D24C0D}"/>
              </a:ext>
            </a:extLst>
          </p:cNvPr>
          <p:cNvSpPr txBox="1"/>
          <p:nvPr/>
        </p:nvSpPr>
        <p:spPr>
          <a:xfrm>
            <a:off x="146241" y="947487"/>
            <a:ext cx="4724400"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sz="1400" dirty="0">
              <a:cs typeface="Poppins"/>
            </a:endParaRPr>
          </a:p>
          <a:p>
            <a:r>
              <a:rPr lang="nl-NL" sz="1400" dirty="0">
                <a:cs typeface="Poppins"/>
              </a:rPr>
              <a:t>Met Google kun je informatie zoeken binnen een door jou gekozen website.</a:t>
            </a:r>
          </a:p>
          <a:p>
            <a:endParaRPr lang="nl-NL" sz="1400" dirty="0">
              <a:cs typeface="Poppins"/>
            </a:endParaRPr>
          </a:p>
          <a:p>
            <a:r>
              <a:rPr lang="nl-NL" sz="1400" dirty="0">
                <a:cs typeface="Poppins"/>
              </a:rPr>
              <a:t>Stel, je hebt in het verleden een artikel gelezen op NOS.nl over Amalia. Dan kun je de Search Operator 'site:' gebruiken om enkel binnen die specifieke website te zoeken.</a:t>
            </a:r>
          </a:p>
          <a:p>
            <a:endParaRPr lang="nl-NL" sz="1400" dirty="0">
              <a:cs typeface="Poppins"/>
            </a:endParaRPr>
          </a:p>
          <a:p>
            <a:pPr marL="342900" indent="-342900">
              <a:buAutoNum type="arabicPeriod"/>
            </a:pPr>
            <a:r>
              <a:rPr lang="nl-NL" sz="1400" dirty="0">
                <a:cs typeface="Poppins"/>
              </a:rPr>
              <a:t>Zoek op Google naar de term: </a:t>
            </a:r>
            <a:r>
              <a:rPr lang="nl-NL" sz="1400" b="1" dirty="0">
                <a:cs typeface="Poppins"/>
              </a:rPr>
              <a:t>Prinses Amalia</a:t>
            </a:r>
            <a:endParaRPr lang="nl-NL" sz="1400" dirty="0">
              <a:cs typeface="Poppins"/>
            </a:endParaRPr>
          </a:p>
          <a:p>
            <a:pPr marL="342900" indent="-342900">
              <a:buAutoNum type="arabicPeriod"/>
            </a:pPr>
            <a:endParaRPr lang="nl-NL" sz="1400" dirty="0">
              <a:ea typeface="+mn-lt"/>
              <a:cs typeface="+mn-lt"/>
            </a:endParaRPr>
          </a:p>
          <a:p>
            <a:pPr marL="342900" indent="-342900">
              <a:buAutoNum type="arabicPeriod"/>
            </a:pPr>
            <a:r>
              <a:rPr lang="nl-NL" sz="1400" i="1" dirty="0">
                <a:ea typeface="+mn-lt"/>
                <a:cs typeface="+mn-lt"/>
              </a:rPr>
              <a:t>Je ziet nu resultaten van verschillende websites over prinses Amalia. Om alleen nieuwsberichten te vinden kun je op de kop 'Nieuws' klikken.</a:t>
            </a:r>
            <a:endParaRPr lang="nl-NL" sz="1400" i="1" dirty="0">
              <a:cs typeface="Poppins"/>
            </a:endParaRPr>
          </a:p>
          <a:p>
            <a:pPr marL="342900" indent="-342900">
              <a:buAutoNum type="arabicPeriod"/>
            </a:pPr>
            <a:endParaRPr lang="nl-NL" sz="1400" dirty="0">
              <a:cs typeface="Poppins"/>
            </a:endParaRPr>
          </a:p>
          <a:p>
            <a:pPr marL="342900" indent="-342900">
              <a:buAutoNum type="arabicPeriod"/>
            </a:pPr>
            <a:r>
              <a:rPr lang="nl-NL" sz="1400" dirty="0">
                <a:cs typeface="Poppins"/>
              </a:rPr>
              <a:t>Verander nu je zoekterm in: </a:t>
            </a:r>
            <a:r>
              <a:rPr lang="nl-NL" sz="1400" b="1" dirty="0">
                <a:cs typeface="Poppins"/>
              </a:rPr>
              <a:t>Prinses Amalia </a:t>
            </a:r>
            <a:r>
              <a:rPr lang="nl-NL" sz="1400" b="1" dirty="0" err="1">
                <a:cs typeface="Poppins"/>
              </a:rPr>
              <a:t>site:NOS.nl</a:t>
            </a:r>
            <a:endParaRPr lang="nl-NL" sz="1400" b="1" dirty="0"/>
          </a:p>
          <a:p>
            <a:pPr marL="342900" indent="-342900">
              <a:buAutoNum type="arabicPeriod"/>
            </a:pPr>
            <a:endParaRPr lang="nl-NL" sz="1400" dirty="0">
              <a:cs typeface="Poppins"/>
            </a:endParaRPr>
          </a:p>
          <a:p>
            <a:pPr marL="342900" indent="-342900">
              <a:buAutoNum type="arabicPeriod"/>
            </a:pPr>
            <a:r>
              <a:rPr lang="nl-NL" sz="1400" dirty="0">
                <a:cs typeface="Poppins"/>
              </a:rPr>
              <a:t>Wat valt jou op aan de resultaten die je nu ziet? </a:t>
            </a:r>
            <a:r>
              <a:rPr lang="nl-NL" sz="1400" i="1" dirty="0">
                <a:cs typeface="Poppins"/>
              </a:rPr>
              <a:t>Zie jij nog andere websites?</a:t>
            </a:r>
          </a:p>
        </p:txBody>
      </p:sp>
      <p:pic>
        <p:nvPicPr>
          <p:cNvPr id="5" name="Tijdelijke aanduiding voor afbeelding 4">
            <a:extLst>
              <a:ext uri="{FF2B5EF4-FFF2-40B4-BE49-F238E27FC236}">
                <a16:creationId xmlns:a16="http://schemas.microsoft.com/office/drawing/2014/main" id="{80CE6679-1948-3C18-6012-52CFF2E34011}"/>
              </a:ext>
            </a:extLst>
          </p:cNvPr>
          <p:cNvPicPr>
            <a:picLocks noGrp="1" noChangeAspect="1"/>
          </p:cNvPicPr>
          <p:nvPr>
            <p:ph type="pic" sz="quarter" idx="12"/>
          </p:nvPr>
        </p:nvPicPr>
        <p:blipFill rotWithShape="1">
          <a:blip r:embed="rId2">
            <a:extLst>
              <a:ext uri="{837473B0-CC2E-450A-ABE3-18F120FF3D39}">
                <a1611:picAttrSrcUrl xmlns:a1611="http://schemas.microsoft.com/office/drawing/2016/11/main" r:id="rId3"/>
              </a:ext>
            </a:extLst>
          </a:blip>
          <a:srcRect l="477" t="517" r="22768" b="-388"/>
          <a:stretch/>
        </p:blipFill>
        <p:spPr>
          <a:xfrm>
            <a:off x="5692552" y="946485"/>
            <a:ext cx="6500413" cy="4451563"/>
          </a:xfrm>
        </p:spPr>
      </p:pic>
      <p:sp>
        <p:nvSpPr>
          <p:cNvPr id="2" name="Tekstvak 1">
            <a:extLst>
              <a:ext uri="{FF2B5EF4-FFF2-40B4-BE49-F238E27FC236}">
                <a16:creationId xmlns:a16="http://schemas.microsoft.com/office/drawing/2014/main" id="{E3C17F3F-F05F-3252-0176-1CB53B1D3BCA}"/>
              </a:ext>
            </a:extLst>
          </p:cNvPr>
          <p:cNvSpPr txBox="1"/>
          <p:nvPr/>
        </p:nvSpPr>
        <p:spPr>
          <a:xfrm>
            <a:off x="5692775" y="5403850"/>
            <a:ext cx="6499225" cy="317500"/>
          </a:xfrm>
          <a:prstGeom prst="rect">
            <a:avLst/>
          </a:prstGeom>
        </p:spPr>
        <p:txBody>
          <a:bodyPr>
            <a:normAutofit fontScale="92500" lnSpcReduction="20000"/>
          </a:bodyPr>
          <a:lstStyle/>
          <a:p>
            <a:r>
              <a:rPr lang="en-US"/>
              <a:t>ThePhoto van PhotoAuthor is gelicentieerd onder CCYYSA.</a:t>
            </a:r>
          </a:p>
        </p:txBody>
      </p:sp>
    </p:spTree>
    <p:extLst>
      <p:ext uri="{BB962C8B-B14F-4D97-AF65-F5344CB8AC3E}">
        <p14:creationId xmlns:p14="http://schemas.microsoft.com/office/powerpoint/2010/main" val="704060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4431C-3A4F-75B7-B87B-03CB7A606656}"/>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13D8B28E-89D2-5115-0D0C-0B476C8B4FE1}"/>
              </a:ext>
            </a:extLst>
          </p:cNvPr>
          <p:cNvSpPr txBox="1">
            <a:spLocks/>
          </p:cNvSpPr>
          <p:nvPr/>
        </p:nvSpPr>
        <p:spPr>
          <a:xfrm>
            <a:off x="146826" y="169843"/>
            <a:ext cx="10397570"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4: </a:t>
            </a:r>
            <a:r>
              <a:rPr lang="nl-NL" dirty="0">
                <a:ea typeface="+mj-lt"/>
                <a:cs typeface="+mj-lt"/>
              </a:rPr>
              <a:t>Zoekresultaten </a:t>
            </a:r>
            <a:br>
              <a:rPr lang="nl-NL" dirty="0">
                <a:ea typeface="+mj-lt"/>
                <a:cs typeface="+mj-lt"/>
              </a:rPr>
            </a:br>
            <a:r>
              <a:rPr lang="nl-NL" dirty="0">
                <a:ea typeface="+mj-lt"/>
                <a:cs typeface="+mj-lt"/>
              </a:rPr>
              <a:t>weglaten</a:t>
            </a:r>
            <a:endParaRPr lang="nl-NL" dirty="0">
              <a:cs typeface="Poppins"/>
            </a:endParaRPr>
          </a:p>
        </p:txBody>
      </p:sp>
      <p:sp>
        <p:nvSpPr>
          <p:cNvPr id="8" name="Tekstvak 7">
            <a:extLst>
              <a:ext uri="{FF2B5EF4-FFF2-40B4-BE49-F238E27FC236}">
                <a16:creationId xmlns:a16="http://schemas.microsoft.com/office/drawing/2014/main" id="{900B492E-9EBF-D7D2-D95C-F034A344CEDF}"/>
              </a:ext>
            </a:extLst>
          </p:cNvPr>
          <p:cNvSpPr txBox="1"/>
          <p:nvPr/>
        </p:nvSpPr>
        <p:spPr>
          <a:xfrm>
            <a:off x="146240" y="947487"/>
            <a:ext cx="4873231"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sz="1000" dirty="0">
              <a:ea typeface="+mn-lt"/>
              <a:cs typeface="+mn-lt"/>
            </a:endParaRPr>
          </a:p>
          <a:p>
            <a:r>
              <a:rPr lang="nl-NL" sz="1600" dirty="0">
                <a:ea typeface="+mn-lt"/>
                <a:cs typeface="+mn-lt"/>
              </a:rPr>
              <a:t>Google heeft ook de mogelijkheid om  specifieke zoekresultaten weg te filteren.</a:t>
            </a:r>
          </a:p>
          <a:p>
            <a:endParaRPr lang="nl-NL" sz="1600" dirty="0">
              <a:ea typeface="+mn-lt"/>
              <a:cs typeface="+mn-lt"/>
            </a:endParaRPr>
          </a:p>
          <a:p>
            <a:r>
              <a:rPr lang="nl-NL" sz="1600" dirty="0">
                <a:ea typeface="+mn-lt"/>
                <a:cs typeface="+mn-lt"/>
              </a:rPr>
              <a:t>Bijvoorbeeld als je informatie wilt zoeken over een onderwerp, maar alles al over 1 onderdeel weet. Je kunt dan met behulp van de Search Operator '-' zoekresultaten wegfilteren.</a:t>
            </a:r>
          </a:p>
          <a:p>
            <a:endParaRPr lang="nl-NL" sz="1600" dirty="0">
              <a:cs typeface="Poppins"/>
            </a:endParaRPr>
          </a:p>
          <a:p>
            <a:pPr marL="342900" indent="-342900">
              <a:buAutoNum type="arabicPeriod"/>
            </a:pPr>
            <a:r>
              <a:rPr lang="nl-NL" sz="1600" dirty="0">
                <a:cs typeface="Poppins"/>
              </a:rPr>
              <a:t>Google de term: </a:t>
            </a:r>
            <a:r>
              <a:rPr lang="nl-NL" sz="1600" b="1" dirty="0">
                <a:cs typeface="Poppins"/>
              </a:rPr>
              <a:t>Bekendste </a:t>
            </a:r>
            <a:r>
              <a:rPr lang="nl-NL" sz="1600" b="1" dirty="0" err="1">
                <a:cs typeface="Poppins"/>
              </a:rPr>
              <a:t>Youtuber</a:t>
            </a:r>
            <a:endParaRPr lang="nl-NL" sz="1600" b="1" dirty="0">
              <a:cs typeface="Poppins"/>
            </a:endParaRPr>
          </a:p>
          <a:p>
            <a:pPr marL="342900" indent="-342900">
              <a:buAutoNum type="arabicPeriod"/>
            </a:pPr>
            <a:endParaRPr lang="nl-NL" sz="1600" dirty="0">
              <a:cs typeface="Poppins"/>
            </a:endParaRPr>
          </a:p>
          <a:p>
            <a:pPr marL="342900" indent="-342900">
              <a:buAutoNum type="arabicPeriod"/>
            </a:pPr>
            <a:r>
              <a:rPr lang="nl-NL" sz="1600" dirty="0">
                <a:cs typeface="Poppins"/>
              </a:rPr>
              <a:t>Je ziet nu tussen de resultaten erg vaak </a:t>
            </a:r>
            <a:r>
              <a:rPr lang="nl-NL" sz="1600" dirty="0" err="1">
                <a:cs typeface="Poppins"/>
              </a:rPr>
              <a:t>PewDiePie</a:t>
            </a:r>
            <a:r>
              <a:rPr lang="nl-NL" sz="1600" dirty="0">
                <a:cs typeface="Poppins"/>
              </a:rPr>
              <a:t> en </a:t>
            </a:r>
            <a:r>
              <a:rPr lang="nl-NL" sz="1600" dirty="0" err="1">
                <a:cs typeface="Poppins"/>
              </a:rPr>
              <a:t>MrBeast</a:t>
            </a:r>
            <a:r>
              <a:rPr lang="nl-NL" sz="1600" dirty="0">
                <a:cs typeface="Poppins"/>
              </a:rPr>
              <a:t> staan. </a:t>
            </a:r>
          </a:p>
          <a:p>
            <a:pPr marL="342900" indent="-342900">
              <a:buAutoNum type="arabicPeriod"/>
            </a:pPr>
            <a:endParaRPr lang="nl-NL" sz="1600" dirty="0">
              <a:cs typeface="Poppins"/>
            </a:endParaRPr>
          </a:p>
          <a:p>
            <a:pPr marL="342900" indent="-342900">
              <a:buAutoNum type="arabicPeriod"/>
            </a:pPr>
            <a:r>
              <a:rPr lang="nl-NL" sz="1600" dirty="0">
                <a:cs typeface="Poppins"/>
              </a:rPr>
              <a:t>Verander nu je zoekterm naar:</a:t>
            </a:r>
            <a:br>
              <a:rPr lang="nl-NL" sz="1600" dirty="0">
                <a:cs typeface="Poppins"/>
              </a:rPr>
            </a:br>
            <a:r>
              <a:rPr lang="nl-NL" sz="1600" b="1" dirty="0">
                <a:cs typeface="Poppins"/>
              </a:rPr>
              <a:t>Bekendste </a:t>
            </a:r>
            <a:r>
              <a:rPr lang="nl-NL" sz="1600" b="1" dirty="0" err="1">
                <a:cs typeface="Poppins"/>
              </a:rPr>
              <a:t>Youtuber</a:t>
            </a:r>
            <a:r>
              <a:rPr lang="nl-NL" sz="1600" b="1" dirty="0">
                <a:cs typeface="Poppins"/>
              </a:rPr>
              <a:t> –</a:t>
            </a:r>
            <a:r>
              <a:rPr lang="nl-NL" sz="1600" b="1" dirty="0" err="1">
                <a:cs typeface="Poppins"/>
              </a:rPr>
              <a:t>PewDiePie</a:t>
            </a:r>
            <a:r>
              <a:rPr lang="nl-NL" sz="1600" b="1" dirty="0">
                <a:cs typeface="Poppins"/>
              </a:rPr>
              <a:t> -</a:t>
            </a:r>
            <a:r>
              <a:rPr lang="nl-NL" sz="1600" b="1" dirty="0" err="1">
                <a:cs typeface="Poppins"/>
              </a:rPr>
              <a:t>MrBeast</a:t>
            </a:r>
            <a:endParaRPr lang="nl-NL" sz="1600" b="1" dirty="0">
              <a:cs typeface="Poppins"/>
            </a:endParaRPr>
          </a:p>
          <a:p>
            <a:pPr marL="342900" indent="-342900">
              <a:buAutoNum type="arabicPeriod"/>
            </a:pPr>
            <a:endParaRPr lang="nl-NL" sz="1600" dirty="0">
              <a:cs typeface="Poppins"/>
            </a:endParaRPr>
          </a:p>
          <a:p>
            <a:pPr marL="342900" indent="-342900">
              <a:buAutoNum type="arabicPeriod"/>
            </a:pPr>
            <a:r>
              <a:rPr lang="nl-NL" sz="1600" dirty="0">
                <a:cs typeface="Poppins"/>
              </a:rPr>
              <a:t>Wat valt je nu op aan de zoekresultaten? </a:t>
            </a:r>
            <a:r>
              <a:rPr lang="nl-NL" sz="1600" i="1" dirty="0">
                <a:cs typeface="Poppins"/>
              </a:rPr>
              <a:t>Kun jij nog ergens </a:t>
            </a:r>
            <a:r>
              <a:rPr lang="nl-NL" sz="1600" i="1" dirty="0" err="1">
                <a:cs typeface="Poppins"/>
              </a:rPr>
              <a:t>PewDiePie</a:t>
            </a:r>
            <a:r>
              <a:rPr lang="nl-NL" sz="1600" i="1" dirty="0">
                <a:cs typeface="Poppins"/>
              </a:rPr>
              <a:t> of </a:t>
            </a:r>
            <a:r>
              <a:rPr lang="nl-NL" sz="1600" i="1" dirty="0" err="1">
                <a:cs typeface="Poppins"/>
              </a:rPr>
              <a:t>MrBeast</a:t>
            </a:r>
            <a:r>
              <a:rPr lang="nl-NL" sz="1600" i="1" dirty="0">
                <a:cs typeface="Poppins"/>
              </a:rPr>
              <a:t> terugvinden?</a:t>
            </a:r>
          </a:p>
        </p:txBody>
      </p:sp>
      <p:pic>
        <p:nvPicPr>
          <p:cNvPr id="5" name="Tijdelijke aanduiding voor afbeelding 4">
            <a:extLst>
              <a:ext uri="{FF2B5EF4-FFF2-40B4-BE49-F238E27FC236}">
                <a16:creationId xmlns:a16="http://schemas.microsoft.com/office/drawing/2014/main" id="{AC2F2E06-107F-A319-F86E-139171B909F2}"/>
              </a:ext>
            </a:extLst>
          </p:cNvPr>
          <p:cNvPicPr>
            <a:picLocks noGrp="1" noChangeAspect="1"/>
          </p:cNvPicPr>
          <p:nvPr>
            <p:ph type="pic" sz="quarter" idx="12"/>
          </p:nvPr>
        </p:nvPicPr>
        <p:blipFill rotWithShape="1">
          <a:blip r:embed="rId2">
            <a:extLst>
              <a:ext uri="{837473B0-CC2E-450A-ABE3-18F120FF3D39}">
                <a1611:picAttrSrcUrl xmlns:a1611="http://schemas.microsoft.com/office/drawing/2016/11/main" r:id="rId3"/>
              </a:ext>
            </a:extLst>
          </a:blip>
          <a:srcRect l="477" t="517" r="22768" b="-388"/>
          <a:stretch/>
        </p:blipFill>
        <p:spPr>
          <a:xfrm>
            <a:off x="5692552" y="946485"/>
            <a:ext cx="6500413" cy="4451563"/>
          </a:xfrm>
        </p:spPr>
      </p:pic>
      <p:sp>
        <p:nvSpPr>
          <p:cNvPr id="2" name="Tekstvak 1">
            <a:extLst>
              <a:ext uri="{FF2B5EF4-FFF2-40B4-BE49-F238E27FC236}">
                <a16:creationId xmlns:a16="http://schemas.microsoft.com/office/drawing/2014/main" id="{EDFE25A5-9C22-B3CE-467A-C59FEA9578BA}"/>
              </a:ext>
            </a:extLst>
          </p:cNvPr>
          <p:cNvSpPr txBox="1"/>
          <p:nvPr/>
        </p:nvSpPr>
        <p:spPr>
          <a:xfrm>
            <a:off x="5692775" y="5403850"/>
            <a:ext cx="6499225" cy="317500"/>
          </a:xfrm>
          <a:prstGeom prst="rect">
            <a:avLst/>
          </a:prstGeom>
        </p:spPr>
        <p:txBody>
          <a:bodyPr>
            <a:normAutofit fontScale="92500" lnSpcReduction="20000"/>
          </a:bodyPr>
          <a:lstStyle/>
          <a:p>
            <a:r>
              <a:rPr lang="en-US"/>
              <a:t>ThePhoto van PhotoAuthor is gelicentieerd onder CCYYSA.</a:t>
            </a:r>
          </a:p>
        </p:txBody>
      </p:sp>
    </p:spTree>
    <p:extLst>
      <p:ext uri="{BB962C8B-B14F-4D97-AF65-F5344CB8AC3E}">
        <p14:creationId xmlns:p14="http://schemas.microsoft.com/office/powerpoint/2010/main" val="973136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9DD8D-F927-971C-E3D5-567936A0CDFE}"/>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00AB3601-AEF1-65FF-E887-37A0D9577D6D}"/>
              </a:ext>
            </a:extLst>
          </p:cNvPr>
          <p:cNvSpPr txBox="1">
            <a:spLocks/>
          </p:cNvSpPr>
          <p:nvPr/>
        </p:nvSpPr>
        <p:spPr>
          <a:xfrm>
            <a:off x="146826" y="169843"/>
            <a:ext cx="10397570"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5: </a:t>
            </a:r>
            <a:r>
              <a:rPr lang="nl-NL" dirty="0">
                <a:ea typeface="+mj-lt"/>
                <a:cs typeface="+mj-lt"/>
              </a:rPr>
              <a:t>Exact zoeken</a:t>
            </a:r>
            <a:endParaRPr lang="nl-NL" dirty="0">
              <a:cs typeface="Poppins"/>
            </a:endParaRPr>
          </a:p>
        </p:txBody>
      </p:sp>
      <p:sp>
        <p:nvSpPr>
          <p:cNvPr id="8" name="Tekstvak 7">
            <a:extLst>
              <a:ext uri="{FF2B5EF4-FFF2-40B4-BE49-F238E27FC236}">
                <a16:creationId xmlns:a16="http://schemas.microsoft.com/office/drawing/2014/main" id="{5DCE26CF-2B2C-F848-534D-1DA7FDD4C546}"/>
              </a:ext>
            </a:extLst>
          </p:cNvPr>
          <p:cNvSpPr txBox="1"/>
          <p:nvPr/>
        </p:nvSpPr>
        <p:spPr>
          <a:xfrm>
            <a:off x="146241" y="947487"/>
            <a:ext cx="5054906"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a:ea typeface="+mn-lt"/>
                <a:cs typeface="+mn-lt"/>
              </a:rPr>
              <a:t>Met Google kun je ook exact zoeken. Dit is vooral handig wanneer je resultaten wilt krijgen met exact de termen die jij hebt opgegeven. Bijvoorbeeld 2 woorden die achter elkaar moeten staan of een langere zoekopdracht. </a:t>
            </a:r>
            <a:br>
              <a:rPr lang="nl-NL" sz="1600" dirty="0">
                <a:ea typeface="+mn-lt"/>
                <a:cs typeface="+mn-lt"/>
              </a:rPr>
            </a:br>
            <a:r>
              <a:rPr lang="nl-NL" sz="1600" dirty="0">
                <a:ea typeface="+mn-lt"/>
                <a:cs typeface="+mn-lt"/>
              </a:rPr>
              <a:t>Dit doe je door de zoekopdracht (of een deel daarvan) tussen "aanhalingstekens" te zetten.</a:t>
            </a:r>
          </a:p>
          <a:p>
            <a:endParaRPr lang="nl-NL" sz="1600" dirty="0">
              <a:cs typeface="Poppins"/>
            </a:endParaRPr>
          </a:p>
          <a:p>
            <a:pPr marL="342900" indent="-342900">
              <a:buAutoNum type="arabicPeriod"/>
            </a:pPr>
            <a:r>
              <a:rPr lang="nl-NL" sz="1600" dirty="0">
                <a:cs typeface="Poppins"/>
              </a:rPr>
              <a:t>Zoek op de term: </a:t>
            </a:r>
            <a:br>
              <a:rPr lang="nl-NL" sz="1600" dirty="0">
                <a:cs typeface="Poppins"/>
              </a:rPr>
            </a:br>
            <a:r>
              <a:rPr lang="nl-NL" sz="1600" b="1" dirty="0">
                <a:cs typeface="Poppins"/>
              </a:rPr>
              <a:t>Een oude koe uit de sloot halen</a:t>
            </a:r>
          </a:p>
          <a:p>
            <a:pPr marL="342900" indent="-342900">
              <a:buAutoNum type="arabicPeriod"/>
            </a:pPr>
            <a:endParaRPr lang="nl-NL" sz="1600" b="1" dirty="0">
              <a:cs typeface="Poppins"/>
            </a:endParaRPr>
          </a:p>
          <a:p>
            <a:pPr marL="342900" indent="-342900">
              <a:buAutoNum type="arabicPeriod"/>
            </a:pPr>
            <a:r>
              <a:rPr lang="nl-NL" sz="1600" dirty="0">
                <a:cs typeface="Poppins"/>
              </a:rPr>
              <a:t>Je ziet nu allemaal resultaten met het bekende gezegde 'Oude koeien uit de sloot halen'. Een klein verschil </a:t>
            </a:r>
            <a:r>
              <a:rPr lang="nl-NL" sz="1200" i="1" dirty="0">
                <a:cs typeface="Poppins"/>
              </a:rPr>
              <a:t>(koe/koeien)</a:t>
            </a:r>
            <a:r>
              <a:rPr lang="nl-NL" sz="1600" dirty="0">
                <a:cs typeface="Poppins"/>
              </a:rPr>
              <a:t>, maar toch is de tekst anders.</a:t>
            </a:r>
          </a:p>
          <a:p>
            <a:pPr marL="342900" indent="-342900">
              <a:buAutoNum type="arabicPeriod"/>
            </a:pPr>
            <a:endParaRPr lang="nl-NL" sz="1600" dirty="0">
              <a:cs typeface="Poppins"/>
            </a:endParaRPr>
          </a:p>
          <a:p>
            <a:pPr marL="342900" indent="-342900">
              <a:buAutoNum type="arabicPeriod"/>
            </a:pPr>
            <a:r>
              <a:rPr lang="nl-NL" sz="1600" dirty="0">
                <a:cs typeface="Poppins"/>
              </a:rPr>
              <a:t>Verander nu je zoekterm naar:</a:t>
            </a:r>
            <a:br>
              <a:rPr lang="nl-NL" sz="1600" dirty="0">
                <a:cs typeface="Poppins"/>
              </a:rPr>
            </a:br>
            <a:r>
              <a:rPr lang="nl-NL" sz="1600" b="1" dirty="0">
                <a:cs typeface="Poppins"/>
              </a:rPr>
              <a:t>"Een oude koe uit de sloot halen"</a:t>
            </a:r>
          </a:p>
          <a:p>
            <a:pPr marL="342900" indent="-342900">
              <a:buAutoNum type="arabicPeriod"/>
            </a:pPr>
            <a:endParaRPr lang="nl-NL" sz="1600" dirty="0">
              <a:cs typeface="Poppins"/>
            </a:endParaRPr>
          </a:p>
          <a:p>
            <a:pPr marL="342900" indent="-342900">
              <a:buAutoNum type="arabicPeriod"/>
            </a:pPr>
            <a:r>
              <a:rPr lang="nl-NL" sz="1600" dirty="0">
                <a:cs typeface="Poppins"/>
              </a:rPr>
              <a:t>Wat valt jou op aan de resultaten?</a:t>
            </a:r>
          </a:p>
        </p:txBody>
      </p:sp>
      <p:pic>
        <p:nvPicPr>
          <p:cNvPr id="5" name="Tijdelijke aanduiding voor afbeelding 4">
            <a:extLst>
              <a:ext uri="{FF2B5EF4-FFF2-40B4-BE49-F238E27FC236}">
                <a16:creationId xmlns:a16="http://schemas.microsoft.com/office/drawing/2014/main" id="{5C7A7B3D-91BD-B35C-168D-5C9CDFF88A0B}"/>
              </a:ext>
            </a:extLst>
          </p:cNvPr>
          <p:cNvPicPr>
            <a:picLocks noGrp="1" noChangeAspect="1"/>
          </p:cNvPicPr>
          <p:nvPr>
            <p:ph type="pic" sz="quarter" idx="12"/>
          </p:nvPr>
        </p:nvPicPr>
        <p:blipFill rotWithShape="1">
          <a:blip r:embed="rId2">
            <a:extLst>
              <a:ext uri="{837473B0-CC2E-450A-ABE3-18F120FF3D39}">
                <a1611:picAttrSrcUrl xmlns:a1611="http://schemas.microsoft.com/office/drawing/2016/11/main" r:id="rId3"/>
              </a:ext>
            </a:extLst>
          </a:blip>
          <a:srcRect l="477" t="517" r="22768" b="-388"/>
          <a:stretch/>
        </p:blipFill>
        <p:spPr>
          <a:xfrm>
            <a:off x="5692552" y="946485"/>
            <a:ext cx="6500413" cy="4451563"/>
          </a:xfrm>
        </p:spPr>
      </p:pic>
      <p:sp>
        <p:nvSpPr>
          <p:cNvPr id="2" name="Tekstvak 1">
            <a:extLst>
              <a:ext uri="{FF2B5EF4-FFF2-40B4-BE49-F238E27FC236}">
                <a16:creationId xmlns:a16="http://schemas.microsoft.com/office/drawing/2014/main" id="{10B337C4-538D-A2D4-3E8E-4CDF77D46EF7}"/>
              </a:ext>
            </a:extLst>
          </p:cNvPr>
          <p:cNvSpPr txBox="1"/>
          <p:nvPr/>
        </p:nvSpPr>
        <p:spPr>
          <a:xfrm>
            <a:off x="5692775" y="5403850"/>
            <a:ext cx="6499225" cy="317500"/>
          </a:xfrm>
          <a:prstGeom prst="rect">
            <a:avLst/>
          </a:prstGeom>
        </p:spPr>
        <p:txBody>
          <a:bodyPr>
            <a:normAutofit fontScale="92500" lnSpcReduction="20000"/>
          </a:bodyPr>
          <a:lstStyle/>
          <a:p>
            <a:r>
              <a:rPr lang="en-US"/>
              <a:t>ThePhoto van PhotoAuthor is gelicentieerd onder CCYYSA.</a:t>
            </a:r>
          </a:p>
        </p:txBody>
      </p:sp>
    </p:spTree>
    <p:extLst>
      <p:ext uri="{BB962C8B-B14F-4D97-AF65-F5344CB8AC3E}">
        <p14:creationId xmlns:p14="http://schemas.microsoft.com/office/powerpoint/2010/main" val="3049001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4DE01-8F9E-5612-EB2B-19B264752CB7}"/>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E74BC79E-AE94-4B45-0119-204E46CB5C95}"/>
              </a:ext>
            </a:extLst>
          </p:cNvPr>
          <p:cNvSpPr txBox="1">
            <a:spLocks/>
          </p:cNvSpPr>
          <p:nvPr/>
        </p:nvSpPr>
        <p:spPr>
          <a:xfrm>
            <a:off x="146826" y="169843"/>
            <a:ext cx="10397570"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5: Bestandstypes </a:t>
            </a:r>
            <a:br>
              <a:rPr lang="nl-NL" dirty="0">
                <a:cs typeface="Poppins"/>
              </a:rPr>
            </a:br>
            <a:r>
              <a:rPr lang="nl-NL" dirty="0">
                <a:cs typeface="Poppins"/>
              </a:rPr>
              <a:t>zoeken</a:t>
            </a:r>
          </a:p>
        </p:txBody>
      </p:sp>
      <p:sp>
        <p:nvSpPr>
          <p:cNvPr id="8" name="Tekstvak 7">
            <a:extLst>
              <a:ext uri="{FF2B5EF4-FFF2-40B4-BE49-F238E27FC236}">
                <a16:creationId xmlns:a16="http://schemas.microsoft.com/office/drawing/2014/main" id="{ABCB219F-44DD-2152-6C81-9BB5355150BB}"/>
              </a:ext>
            </a:extLst>
          </p:cNvPr>
          <p:cNvSpPr txBox="1"/>
          <p:nvPr/>
        </p:nvSpPr>
        <p:spPr>
          <a:xfrm>
            <a:off x="146240" y="947487"/>
            <a:ext cx="4951053"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nl-NL" sz="1600" dirty="0">
                <a:ea typeface="+mn-lt"/>
                <a:cs typeface="+mn-lt"/>
              </a:rPr>
            </a:br>
            <a:r>
              <a:rPr lang="nl-NL" sz="1600" dirty="0">
                <a:ea typeface="+mn-lt"/>
                <a:cs typeface="+mn-lt"/>
              </a:rPr>
              <a:t>Je kunt met Google ook zoeken op specifieke bestandstypes. Dit kan enorm handig zijn wanneer je voor een werkstuk of onderzoek documenten wilt gebruiken.</a:t>
            </a:r>
          </a:p>
          <a:p>
            <a:endParaRPr lang="nl-NL" sz="1600" dirty="0">
              <a:ea typeface="+mn-lt"/>
              <a:cs typeface="+mn-lt"/>
            </a:endParaRPr>
          </a:p>
          <a:p>
            <a:pPr marL="342900" indent="-342900">
              <a:buAutoNum type="arabicPeriod"/>
            </a:pPr>
            <a:r>
              <a:rPr lang="nl-NL" sz="1600" dirty="0">
                <a:ea typeface="+mn-lt"/>
                <a:cs typeface="+mn-lt"/>
              </a:rPr>
              <a:t>Zoek op de term: </a:t>
            </a:r>
            <a:r>
              <a:rPr lang="nl-NL" sz="1600" b="1" dirty="0">
                <a:ea typeface="+mn-lt"/>
                <a:cs typeface="+mn-lt"/>
              </a:rPr>
              <a:t>Aardvarken</a:t>
            </a:r>
          </a:p>
          <a:p>
            <a:pPr marL="342900" indent="-342900">
              <a:buAutoNum type="arabicPeriod"/>
            </a:pPr>
            <a:endParaRPr lang="nl-NL" sz="1600" dirty="0">
              <a:ea typeface="+mn-lt"/>
              <a:cs typeface="+mn-lt"/>
            </a:endParaRPr>
          </a:p>
          <a:p>
            <a:pPr marL="342900" indent="-342900">
              <a:buAutoNum type="arabicPeriod"/>
            </a:pPr>
            <a:r>
              <a:rPr lang="nl-NL" sz="1600" dirty="0">
                <a:ea typeface="+mn-lt"/>
                <a:cs typeface="+mn-lt"/>
              </a:rPr>
              <a:t>Je ziet nu allemaal websites met informatie over aardvarkens. </a:t>
            </a:r>
          </a:p>
          <a:p>
            <a:pPr marL="342900" indent="-342900">
              <a:buAutoNum type="arabicPeriod"/>
            </a:pPr>
            <a:endParaRPr lang="nl-NL" sz="1600" dirty="0">
              <a:ea typeface="+mn-lt"/>
              <a:cs typeface="+mn-lt"/>
            </a:endParaRPr>
          </a:p>
          <a:p>
            <a:pPr marL="342900" indent="-342900">
              <a:buAutoNum type="arabicPeriod"/>
            </a:pPr>
            <a:r>
              <a:rPr lang="nl-NL" sz="1600" dirty="0">
                <a:ea typeface="+mn-lt"/>
                <a:cs typeface="+mn-lt"/>
              </a:rPr>
              <a:t>Verander nu je zoekterm naar:</a:t>
            </a:r>
            <a:br>
              <a:rPr lang="nl-NL" sz="1600" dirty="0">
                <a:ea typeface="+mn-lt"/>
                <a:cs typeface="+mn-lt"/>
              </a:rPr>
            </a:br>
            <a:r>
              <a:rPr lang="nl-NL" sz="1600" b="1" dirty="0">
                <a:ea typeface="+mn-lt"/>
                <a:cs typeface="+mn-lt"/>
              </a:rPr>
              <a:t>Aardvarken </a:t>
            </a:r>
            <a:r>
              <a:rPr lang="nl-NL" sz="1600" b="1" dirty="0" err="1">
                <a:ea typeface="+mn-lt"/>
                <a:cs typeface="+mn-lt"/>
              </a:rPr>
              <a:t>filetype:doc</a:t>
            </a:r>
            <a:endParaRPr lang="nl-NL" sz="1600" b="1" dirty="0">
              <a:ea typeface="+mn-lt"/>
              <a:cs typeface="+mn-lt"/>
            </a:endParaRPr>
          </a:p>
          <a:p>
            <a:pPr marL="342900" indent="-342900">
              <a:buAutoNum type="arabicPeriod"/>
            </a:pPr>
            <a:endParaRPr lang="nl-NL" sz="1600" dirty="0">
              <a:ea typeface="+mn-lt"/>
              <a:cs typeface="+mn-lt"/>
            </a:endParaRPr>
          </a:p>
          <a:p>
            <a:pPr marL="342900" indent="-342900">
              <a:buAutoNum type="arabicPeriod"/>
            </a:pPr>
            <a:r>
              <a:rPr lang="nl-NL" sz="1600" dirty="0">
                <a:ea typeface="+mn-lt"/>
                <a:cs typeface="+mn-lt"/>
              </a:rPr>
              <a:t>Wat valt je op aan de zoekresultaten?</a:t>
            </a:r>
          </a:p>
          <a:p>
            <a:pPr marL="342900" indent="-342900">
              <a:buAutoNum type="arabicPeriod"/>
            </a:pPr>
            <a:endParaRPr lang="nl-NL" sz="1600" dirty="0">
              <a:ea typeface="+mn-lt"/>
              <a:cs typeface="+mn-lt"/>
            </a:endParaRPr>
          </a:p>
          <a:p>
            <a:pPr marL="342900" indent="-342900">
              <a:buAutoNum type="arabicPeriod"/>
            </a:pPr>
            <a:r>
              <a:rPr lang="nl-NL" sz="1600" dirty="0">
                <a:ea typeface="+mn-lt"/>
                <a:cs typeface="+mn-lt"/>
              </a:rPr>
              <a:t>Wat gebeurt er als je de zoekterm aanpast naar: </a:t>
            </a:r>
            <a:r>
              <a:rPr lang="nl-NL" sz="1600" b="1" dirty="0">
                <a:ea typeface="+mn-lt"/>
                <a:cs typeface="+mn-lt"/>
              </a:rPr>
              <a:t>Varken </a:t>
            </a:r>
            <a:r>
              <a:rPr lang="nl-NL" sz="1600" b="1" dirty="0" err="1">
                <a:ea typeface="+mn-lt"/>
                <a:cs typeface="+mn-lt"/>
              </a:rPr>
              <a:t>filetype:ppt</a:t>
            </a:r>
            <a:endParaRPr lang="nl-NL" sz="1600" b="1" dirty="0">
              <a:ea typeface="+mn-lt"/>
              <a:cs typeface="+mn-lt"/>
            </a:endParaRPr>
          </a:p>
          <a:p>
            <a:pPr marL="342900" indent="-342900">
              <a:buAutoNum type="arabicPeriod"/>
            </a:pPr>
            <a:endParaRPr lang="nl-NL" sz="1600" b="1" dirty="0">
              <a:ea typeface="+mn-lt"/>
              <a:cs typeface="+mn-lt"/>
            </a:endParaRPr>
          </a:p>
          <a:p>
            <a:pPr marL="342900" indent="-342900">
              <a:buAutoNum type="arabicPeriod"/>
            </a:pPr>
            <a:r>
              <a:rPr lang="nl-NL" sz="1600" dirty="0">
                <a:ea typeface="+mn-lt"/>
                <a:cs typeface="+mn-lt"/>
              </a:rPr>
              <a:t>Welk bestandstype heb je nu opgezocht?</a:t>
            </a:r>
          </a:p>
        </p:txBody>
      </p:sp>
      <p:pic>
        <p:nvPicPr>
          <p:cNvPr id="5" name="Tijdelijke aanduiding voor afbeelding 4">
            <a:extLst>
              <a:ext uri="{FF2B5EF4-FFF2-40B4-BE49-F238E27FC236}">
                <a16:creationId xmlns:a16="http://schemas.microsoft.com/office/drawing/2014/main" id="{DAA99CE2-5C48-F010-BF7B-772CA2B87743}"/>
              </a:ext>
            </a:extLst>
          </p:cNvPr>
          <p:cNvPicPr>
            <a:picLocks noGrp="1" noChangeAspect="1"/>
          </p:cNvPicPr>
          <p:nvPr>
            <p:ph type="pic" sz="quarter" idx="12"/>
          </p:nvPr>
        </p:nvPicPr>
        <p:blipFill rotWithShape="1">
          <a:blip r:embed="rId3">
            <a:extLst>
              <a:ext uri="{837473B0-CC2E-450A-ABE3-18F120FF3D39}">
                <a1611:picAttrSrcUrl xmlns:a1611="http://schemas.microsoft.com/office/drawing/2016/11/main" r:id="rId4"/>
              </a:ext>
            </a:extLst>
          </a:blip>
          <a:srcRect l="477" t="517" r="22768" b="-388"/>
          <a:stretch/>
        </p:blipFill>
        <p:spPr>
          <a:xfrm>
            <a:off x="5692552" y="946485"/>
            <a:ext cx="6500413" cy="4451563"/>
          </a:xfrm>
        </p:spPr>
      </p:pic>
      <p:sp>
        <p:nvSpPr>
          <p:cNvPr id="2" name="Tekstvak 1">
            <a:extLst>
              <a:ext uri="{FF2B5EF4-FFF2-40B4-BE49-F238E27FC236}">
                <a16:creationId xmlns:a16="http://schemas.microsoft.com/office/drawing/2014/main" id="{4BD3210B-61EA-E73C-3C77-240A70FE2EA3}"/>
              </a:ext>
            </a:extLst>
          </p:cNvPr>
          <p:cNvSpPr txBox="1"/>
          <p:nvPr/>
        </p:nvSpPr>
        <p:spPr>
          <a:xfrm>
            <a:off x="5692775" y="5403850"/>
            <a:ext cx="6499225" cy="317500"/>
          </a:xfrm>
          <a:prstGeom prst="rect">
            <a:avLst/>
          </a:prstGeom>
        </p:spPr>
        <p:txBody>
          <a:bodyPr>
            <a:normAutofit fontScale="92500" lnSpcReduction="20000"/>
          </a:bodyPr>
          <a:lstStyle/>
          <a:p>
            <a:r>
              <a:rPr lang="en-US"/>
              <a:t>ThePhoto van PhotoAuthor is gelicentieerd onder CCYYSA.</a:t>
            </a:r>
          </a:p>
        </p:txBody>
      </p:sp>
    </p:spTree>
    <p:extLst>
      <p:ext uri="{BB962C8B-B14F-4D97-AF65-F5344CB8AC3E}">
        <p14:creationId xmlns:p14="http://schemas.microsoft.com/office/powerpoint/2010/main" val="2678732831"/>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2.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Kantoorthema</Template>
  <TotalTime>40</TotalTime>
  <Words>1596</Words>
  <Application>Microsoft Macintosh PowerPoint</Application>
  <PresentationFormat>Breedbeeld</PresentationFormat>
  <Paragraphs>146</Paragraphs>
  <Slides>14</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Poppins</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885</cp:revision>
  <dcterms:created xsi:type="dcterms:W3CDTF">2022-01-30T11:55:21Z</dcterms:created>
  <dcterms:modified xsi:type="dcterms:W3CDTF">2023-12-19T08:40:57Z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