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68" r:id="rId5"/>
    <p:sldId id="336" r:id="rId6"/>
    <p:sldId id="337" r:id="rId7"/>
    <p:sldId id="347" r:id="rId8"/>
    <p:sldId id="331" r:id="rId9"/>
    <p:sldId id="345" r:id="rId10"/>
    <p:sldId id="348" r:id="rId11"/>
    <p:sldId id="349" r:id="rId12"/>
    <p:sldId id="280" r:id="rId13"/>
    <p:sldId id="335"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Poppins" pitchFamily="2" charset="77"/>
      <p:regular r:id="rId20"/>
      <p:bold r:id="rId21"/>
      <p:italic r:id="rId22"/>
      <p:boldItalic r:id="rId23"/>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0"/>
  </p:normalViewPr>
  <p:slideViewPr>
    <p:cSldViewPr snapToGrid="0">
      <p:cViewPr varScale="1">
        <p:scale>
          <a:sx n="102" d="100"/>
          <a:sy n="102" d="100"/>
        </p:scale>
        <p:origin x="9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04/12/23</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04/12/23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u.nl/304616/video/deze-mensachtige-robots-gaan-de-chinese-massaproductie-in.html"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video" Target="https://www.youtube.com/embed/wlkCQXHEgjA?feature=oembed" TargetMode="External"/><Relationship Id="rId7" Type="http://schemas.openxmlformats.org/officeDocument/2006/relationships/image" Target="../media/image16.jpeg"/><Relationship Id="rId2" Type="http://schemas.openxmlformats.org/officeDocument/2006/relationships/video" Target="https://www.youtube.com/embed/OF9kALXnfxY?start=13&amp;feature=oembed" TargetMode="External"/><Relationship Id="rId1" Type="http://schemas.openxmlformats.org/officeDocument/2006/relationships/video" Target="https://www.youtube.com/embed/jwu9SX3YPSk?feature=oembed" TargetMode="Externa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technofaq.org/posts/2019/06/what-the-future-holds-for-industrial-robots/" TargetMode="External"/><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hyperlink" Target="https://creativecommons.org/licenses/by-nc-nd/3.0/" TargetMode="External"/><Relationship Id="rId4" Type="http://schemas.openxmlformats.org/officeDocument/2006/relationships/hyperlink" Target="https://felolira.deviantart.com/art/Megaman-Blueprint-16543688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players.brightcove.net/5802244968001/cNelEMvviU_default/index.html?videoId=6274609303001" TargetMode="External"/><Relationship Id="rId2" Type="http://schemas.openxmlformats.org/officeDocument/2006/relationships/hyperlink" Target="https://www.tinkercad.com/" TargetMode="Externa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Zijn robots de toekomst?</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a:t>Mediabegrip week 49 2023</a:t>
            </a:r>
          </a:p>
        </p:txBody>
      </p:sp>
      <p:pic>
        <p:nvPicPr>
          <p:cNvPr id="6" name="Tijdelijke aanduiding voor afbeelding 5" descr="Afbeelding met automaton, robot, Mecha&#10;&#10;Automatisch gegenereerde beschrijving">
            <a:extLst>
              <a:ext uri="{FF2B5EF4-FFF2-40B4-BE49-F238E27FC236}">
                <a16:creationId xmlns:a16="http://schemas.microsoft.com/office/drawing/2014/main" id="{96D0FB83-C243-10D7-EA85-5DCFFEA7C496}"/>
              </a:ext>
            </a:extLst>
          </p:cNvPr>
          <p:cNvPicPr>
            <a:picLocks noGrp="1" noChangeAspect="1"/>
          </p:cNvPicPr>
          <p:nvPr>
            <p:ph type="pic" sz="quarter" idx="13"/>
          </p:nvPr>
        </p:nvPicPr>
        <p:blipFill>
          <a:blip r:embed="rId2"/>
          <a:srcRect l="10661" r="10661"/>
          <a:stretch/>
        </p:blipFill>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00846" y="208094"/>
            <a:ext cx="11026902" cy="701041"/>
          </a:xfrm>
        </p:spPr>
        <p:txBody>
          <a:bodyPr/>
          <a:lstStyle/>
          <a:p>
            <a:r>
              <a:rPr lang="nl-NL"/>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00846" y="909135"/>
            <a:ext cx="6739256" cy="3785652"/>
          </a:xfrm>
          <a:prstGeom prst="rect">
            <a:avLst/>
          </a:prstGeom>
          <a:noFill/>
        </p:spPr>
        <p:txBody>
          <a:bodyPr wrap="square" lIns="91440" tIns="45720" rIns="91440" bIns="45720" rtlCol="0" anchor="t">
            <a:spAutoFit/>
          </a:bodyPr>
          <a:lstStyle/>
          <a:p>
            <a:r>
              <a:rPr lang="nl-NL" sz="1600" dirty="0">
                <a:solidFill>
                  <a:schemeClr val="bg1"/>
                </a:solidFill>
                <a:cs typeface="Poppins"/>
              </a:rPr>
              <a:t>Welke impact zal robotica hebben op ons leven in de toekomst?</a:t>
            </a:r>
          </a:p>
          <a:p>
            <a:endParaRPr lang="nl-NL" sz="1600" dirty="0">
              <a:solidFill>
                <a:schemeClr val="bg1"/>
              </a:solidFill>
              <a:cs typeface="Poppins"/>
            </a:endParaRPr>
          </a:p>
          <a:p>
            <a:r>
              <a:rPr lang="nl-NL" sz="1600" dirty="0">
                <a:solidFill>
                  <a:schemeClr val="bg1"/>
                </a:solidFill>
                <a:cs typeface="Poppins"/>
              </a:rPr>
              <a:t>Je hebt ontdekt dat de mogelijkheden voor robotica eindeloos zijn. Zullen zij al ons werk overnemen? Of zijn wij belangrijker dan robots?</a:t>
            </a:r>
          </a:p>
          <a:p>
            <a:endParaRPr lang="nl-NL" sz="1600" dirty="0">
              <a:solidFill>
                <a:schemeClr val="bg1"/>
              </a:solidFill>
              <a:cs typeface="Poppins"/>
            </a:endParaRPr>
          </a:p>
          <a:p>
            <a:r>
              <a:rPr lang="nl-NL" sz="1600" dirty="0">
                <a:solidFill>
                  <a:schemeClr val="bg1"/>
                </a:solidFill>
                <a:cs typeface="Poppins"/>
              </a:rPr>
              <a:t>Wat zou jij willen, vooral robots laten werken of moet dit beperkt worden? </a:t>
            </a:r>
            <a:br>
              <a:rPr lang="nl-NL" sz="1600" dirty="0">
                <a:solidFill>
                  <a:schemeClr val="bg1"/>
                </a:solidFill>
                <a:cs typeface="Poppins"/>
              </a:rPr>
            </a:br>
            <a:endParaRPr lang="nl-NL" sz="1600" dirty="0">
              <a:solidFill>
                <a:schemeClr val="bg1"/>
              </a:solidFill>
              <a:cs typeface="Poppins"/>
            </a:endParaRPr>
          </a:p>
          <a:p>
            <a:r>
              <a:rPr lang="nl-NL" sz="1600" dirty="0">
                <a:solidFill>
                  <a:schemeClr val="bg1"/>
                </a:solidFill>
                <a:cs typeface="Poppins"/>
              </a:rPr>
              <a:t>Hoe zou de wereld eruit zien als robots al het werk gaan doen? </a:t>
            </a:r>
            <a:br>
              <a:rPr lang="nl-NL" sz="1600" dirty="0">
                <a:solidFill>
                  <a:schemeClr val="bg1"/>
                </a:solidFill>
                <a:cs typeface="Poppins"/>
              </a:rPr>
            </a:br>
            <a:endParaRPr lang="nl-NL" sz="1600" dirty="0">
              <a:solidFill>
                <a:schemeClr val="bg1"/>
              </a:solidFill>
              <a:cs typeface="Poppins"/>
            </a:endParaRPr>
          </a:p>
          <a:p>
            <a:r>
              <a:rPr lang="nl-NL" sz="1600" dirty="0">
                <a:solidFill>
                  <a:schemeClr val="bg1"/>
                </a:solidFill>
                <a:cs typeface="Poppins"/>
              </a:rPr>
              <a:t>Wat gaan mensen dan doen en hoe komen wij aan ons geld?</a:t>
            </a:r>
          </a:p>
          <a:p>
            <a:endParaRPr lang="nl-NL" sz="1600" dirty="0">
              <a:solidFill>
                <a:schemeClr val="bg1"/>
              </a:solidFill>
              <a:cs typeface="Poppins"/>
            </a:endParaRPr>
          </a:p>
          <a:p>
            <a:r>
              <a:rPr lang="nl-NL" sz="1600" dirty="0">
                <a:solidFill>
                  <a:schemeClr val="bg1"/>
                </a:solidFill>
                <a:cs typeface="Poppins"/>
              </a:rPr>
              <a:t>Bespreek onderling hoe jullie de toekomst van robotica voor jullie zien.</a:t>
            </a:r>
          </a:p>
        </p:txBody>
      </p:sp>
      <p:pic>
        <p:nvPicPr>
          <p:cNvPr id="3" name="Afbeelding 2" descr="Royalty Free Robot Stock Photos | rawpixel">
            <a:extLst>
              <a:ext uri="{FF2B5EF4-FFF2-40B4-BE49-F238E27FC236}">
                <a16:creationId xmlns:a16="http://schemas.microsoft.com/office/drawing/2014/main" id="{2DDF572E-7DAD-C0D1-970D-FC8332A78720}"/>
              </a:ext>
            </a:extLst>
          </p:cNvPr>
          <p:cNvPicPr>
            <a:picLocks noChangeAspect="1"/>
          </p:cNvPicPr>
          <p:nvPr/>
        </p:nvPicPr>
        <p:blipFill>
          <a:blip r:embed="rId2"/>
          <a:stretch>
            <a:fillRect/>
          </a:stretch>
        </p:blipFill>
        <p:spPr>
          <a:xfrm>
            <a:off x="7216692" y="1507018"/>
            <a:ext cx="4491299" cy="2986713"/>
          </a:xfrm>
          <a:prstGeom prst="rect">
            <a:avLst/>
          </a:prstGeom>
        </p:spPr>
      </p:pic>
    </p:spTree>
    <p:extLst>
      <p:ext uri="{BB962C8B-B14F-4D97-AF65-F5344CB8AC3E}">
        <p14:creationId xmlns:p14="http://schemas.microsoft.com/office/powerpoint/2010/main" val="2660734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600" y="312736"/>
            <a:ext cx="8384366" cy="4616648"/>
          </a:xfrm>
          <a:prstGeom prst="rect">
            <a:avLst/>
          </a:prstGeom>
          <a:noFill/>
        </p:spPr>
        <p:txBody>
          <a:bodyPr wrap="square" lIns="91440" tIns="45720" rIns="91440" bIns="45720" rtlCol="0" anchor="t">
            <a:spAutoFit/>
          </a:bodyPr>
          <a:lstStyle/>
          <a:p>
            <a:r>
              <a:rPr lang="nl-NL" sz="1400" dirty="0">
                <a:solidFill>
                  <a:srgbClr val="000000"/>
                </a:solidFill>
                <a:ea typeface="+mn-lt"/>
                <a:cs typeface="+mn-lt"/>
              </a:rPr>
              <a:t>Hi!</a:t>
            </a:r>
          </a:p>
          <a:p>
            <a:endParaRPr lang="nl-NL" sz="1400" dirty="0">
              <a:solidFill>
                <a:srgbClr val="000000"/>
              </a:solidFill>
              <a:ea typeface="+mn-lt"/>
              <a:cs typeface="+mn-lt"/>
            </a:endParaRPr>
          </a:p>
          <a:p>
            <a:r>
              <a:rPr lang="nl-NL" sz="1400" dirty="0">
                <a:solidFill>
                  <a:srgbClr val="000000"/>
                </a:solidFill>
                <a:ea typeface="+mn-lt"/>
                <a:cs typeface="+mn-lt"/>
              </a:rPr>
              <a:t>Wauw, ik heb gisteren iets gezien! Een robot die echt supervloeiend bewoog. Net zoals een mens eigenlijk wel. Het was bizar om te zien. Zou dit dan de toekomst zijn?</a:t>
            </a:r>
          </a:p>
          <a:p>
            <a:endParaRPr lang="nl-NL" sz="1400" dirty="0">
              <a:solidFill>
                <a:srgbClr val="000000"/>
              </a:solidFill>
              <a:ea typeface="+mn-lt"/>
              <a:cs typeface="+mn-lt"/>
            </a:endParaRPr>
          </a:p>
          <a:p>
            <a:r>
              <a:rPr lang="nl-NL" sz="1400" dirty="0">
                <a:solidFill>
                  <a:srgbClr val="000000"/>
                </a:solidFill>
                <a:ea typeface="+mn-lt"/>
                <a:cs typeface="+mn-lt"/>
              </a:rPr>
              <a:t>Ik vraag me echt wel af wat robots allemaal kunnen overnemen. Er zijn natuurlijk al heel veel banen die vroeger door mensen gedaan werden, maar nu door een robot. Stel je voor dat je vroeger bijvoorbeeld de hele dag dopjes op tandpastatubes moest draaien. Het is echt superhandig dat we daar nu fabrieken met robots voor hebben. </a:t>
            </a:r>
          </a:p>
          <a:p>
            <a:endParaRPr lang="nl-NL" sz="1400" dirty="0">
              <a:solidFill>
                <a:srgbClr val="000000"/>
              </a:solidFill>
              <a:ea typeface="+mn-lt"/>
              <a:cs typeface="+mn-lt"/>
            </a:endParaRPr>
          </a:p>
          <a:p>
            <a:r>
              <a:rPr lang="nl-NL" sz="1400" dirty="0">
                <a:solidFill>
                  <a:srgbClr val="000000"/>
                </a:solidFill>
                <a:ea typeface="+mn-lt"/>
                <a:cs typeface="+mn-lt"/>
              </a:rPr>
              <a:t>Sommige auto's schijnen ook al zelf te kunnen rijden. Zouden we binnenkort gewoon een film kunnen kijken achter het stuur, omdat de auto zelf al het werk doet? </a:t>
            </a:r>
            <a:br>
              <a:rPr lang="nl-NL" sz="1400" dirty="0">
                <a:solidFill>
                  <a:srgbClr val="000000"/>
                </a:solidFill>
                <a:ea typeface="+mn-lt"/>
                <a:cs typeface="+mn-lt"/>
              </a:rPr>
            </a:br>
            <a:r>
              <a:rPr lang="nl-NL" sz="1400" dirty="0">
                <a:solidFill>
                  <a:srgbClr val="000000"/>
                </a:solidFill>
                <a:ea typeface="+mn-lt"/>
                <a:cs typeface="+mn-lt"/>
              </a:rPr>
              <a:t>Klinkt wel spannend, maar wie weet...</a:t>
            </a:r>
          </a:p>
          <a:p>
            <a:endParaRPr lang="nl-NL" sz="1400" dirty="0">
              <a:solidFill>
                <a:srgbClr val="000000"/>
              </a:solidFill>
              <a:ea typeface="+mn-lt"/>
              <a:cs typeface="+mn-lt"/>
            </a:endParaRPr>
          </a:p>
          <a:p>
            <a:r>
              <a:rPr lang="nl-NL" sz="1400" dirty="0">
                <a:solidFill>
                  <a:srgbClr val="000000"/>
                </a:solidFill>
                <a:ea typeface="+mn-lt"/>
                <a:cs typeface="+mn-lt"/>
              </a:rPr>
              <a:t>Wat denken jullie? Welke banen verdwijnen er in de toekomst, omdat ze worden overgenomen door robots? Leven we straks in een wereld waar alles automatisch gaat? Hoe zou jij dat vinden?</a:t>
            </a:r>
          </a:p>
          <a:p>
            <a:endParaRPr lang="nl-NL" sz="1400" dirty="0">
              <a:solidFill>
                <a:srgbClr val="000000"/>
              </a:solidFill>
              <a:ea typeface="+mn-lt"/>
              <a:cs typeface="+mn-lt"/>
            </a:endParaRPr>
          </a:p>
          <a:p>
            <a:r>
              <a:rPr lang="nl-NL" sz="1400" dirty="0">
                <a:solidFill>
                  <a:srgbClr val="000000"/>
                </a:solidFill>
                <a:ea typeface="+mn-lt"/>
                <a:cs typeface="+mn-lt"/>
              </a:rPr>
              <a:t>Ben benieuwd!</a:t>
            </a:r>
          </a:p>
          <a:p>
            <a:endParaRPr lang="nl-NL" sz="1400" dirty="0">
              <a:solidFill>
                <a:srgbClr val="000000"/>
              </a:solidFill>
              <a:ea typeface="+mn-lt"/>
              <a:cs typeface="+mn-lt"/>
            </a:endParaRPr>
          </a:p>
          <a:p>
            <a:r>
              <a:rPr lang="nl-NL" sz="1400" dirty="0">
                <a:solidFill>
                  <a:srgbClr val="000000"/>
                </a:solidFill>
                <a:ea typeface="+mn-lt"/>
                <a:cs typeface="+mn-lt"/>
              </a:rPr>
              <a:t>Liefs, Melle</a:t>
            </a:r>
            <a:endParaRPr lang="nl-NL" sz="1400" dirty="0">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923007"/>
          </a:xfrm>
        </p:spPr>
        <p:txBody>
          <a:bodyPr anchor="t"/>
          <a:lstStyle/>
          <a:p>
            <a:r>
              <a:rPr lang="nl-NL" sz="2800" dirty="0"/>
              <a:t>Nu in </a:t>
            </a:r>
            <a:r>
              <a:rPr lang="nl-NL" dirty="0"/>
              <a:t>de</a:t>
            </a:r>
            <a:r>
              <a:rPr lang="nl-NL" sz="2800" dirty="0"/>
              <a:t> media:</a:t>
            </a:r>
            <a:r>
              <a:rPr lang="nl-NL" dirty="0"/>
              <a:t> Deze mensachtige robots gaan de massaproductie in</a:t>
            </a:r>
            <a:endParaRPr lang="nl-NL" sz="2800" dirty="0">
              <a:cs typeface="Poppins"/>
            </a:endParaRPr>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134578"/>
            <a:ext cx="5223331" cy="3746505"/>
          </a:xfrm>
        </p:spPr>
        <p:txBody>
          <a:bodyPr vert="horz" lIns="91440" tIns="45720" rIns="91440" bIns="45720" rtlCol="0" anchor="t">
            <a:noAutofit/>
          </a:bodyPr>
          <a:lstStyle/>
          <a:p>
            <a:pPr>
              <a:spcBef>
                <a:spcPts val="0"/>
              </a:spcBef>
            </a:pPr>
            <a:endParaRPr lang="nl-NL" sz="1200" dirty="0">
              <a:solidFill>
                <a:srgbClr val="1E1F20"/>
              </a:solidFill>
              <a:cs typeface="Poppins"/>
            </a:endParaRPr>
          </a:p>
          <a:p>
            <a:pPr>
              <a:spcBef>
                <a:spcPts val="0"/>
              </a:spcBef>
            </a:pPr>
            <a:r>
              <a:rPr lang="nl-NL" sz="1200" dirty="0">
                <a:solidFill>
                  <a:srgbClr val="1E1F20"/>
                </a:solidFill>
                <a:cs typeface="Poppins"/>
              </a:rPr>
              <a:t>In dit filmpje zie je mensachtige robots die nu volop geproduceerd gaan worden in Shanghai.</a:t>
            </a:r>
          </a:p>
          <a:p>
            <a:pPr>
              <a:spcBef>
                <a:spcPts val="0"/>
              </a:spcBef>
            </a:pPr>
            <a:endParaRPr lang="nl-NL" sz="1200" dirty="0">
              <a:solidFill>
                <a:srgbClr val="1E1F20"/>
              </a:solidFill>
              <a:cs typeface="Poppins"/>
            </a:endParaRPr>
          </a:p>
          <a:p>
            <a:pPr>
              <a:spcBef>
                <a:spcPts val="0"/>
              </a:spcBef>
            </a:pPr>
            <a:r>
              <a:rPr lang="nl-NL" sz="1200" dirty="0">
                <a:solidFill>
                  <a:srgbClr val="1E1F20"/>
                </a:solidFill>
                <a:cs typeface="Poppins"/>
              </a:rPr>
              <a:t>Deze robot lijkt op een menselijk skelet, maar is wel degelijk een robot.</a:t>
            </a:r>
          </a:p>
          <a:p>
            <a:pPr>
              <a:spcBef>
                <a:spcPts val="0"/>
              </a:spcBef>
            </a:pPr>
            <a:endParaRPr lang="nl-NL" sz="1200" dirty="0">
              <a:solidFill>
                <a:srgbClr val="1E1F20"/>
              </a:solidFill>
              <a:cs typeface="Poppins"/>
            </a:endParaRPr>
          </a:p>
          <a:p>
            <a:pPr>
              <a:spcBef>
                <a:spcPts val="0"/>
              </a:spcBef>
            </a:pPr>
            <a:r>
              <a:rPr lang="nl-NL" sz="1200" dirty="0">
                <a:solidFill>
                  <a:srgbClr val="000000"/>
                </a:solidFill>
                <a:ea typeface="+mn-lt"/>
                <a:cs typeface="+mn-lt"/>
              </a:rPr>
              <a:t>Wat denken jullie? Welke banen verdwijnen er in de toekomst, omdat ze worden overgenomen door robots? </a:t>
            </a:r>
          </a:p>
          <a:p>
            <a:pPr>
              <a:spcBef>
                <a:spcPts val="0"/>
              </a:spcBef>
            </a:pPr>
            <a:endParaRPr lang="nl-NL" sz="1200" dirty="0">
              <a:solidFill>
                <a:srgbClr val="000000"/>
              </a:solidFill>
              <a:ea typeface="+mn-lt"/>
              <a:cs typeface="+mn-lt"/>
            </a:endParaRPr>
          </a:p>
          <a:p>
            <a:pPr>
              <a:spcBef>
                <a:spcPts val="0"/>
              </a:spcBef>
            </a:pPr>
            <a:r>
              <a:rPr lang="nl-NL" sz="1200" dirty="0">
                <a:solidFill>
                  <a:srgbClr val="000000"/>
                </a:solidFill>
                <a:ea typeface="+mn-lt"/>
                <a:cs typeface="+mn-lt"/>
              </a:rPr>
              <a:t>Leven we straks in een wereld waar alles automatisch gaat? </a:t>
            </a:r>
          </a:p>
          <a:p>
            <a:pPr>
              <a:spcBef>
                <a:spcPts val="0"/>
              </a:spcBef>
            </a:pPr>
            <a:endParaRPr lang="nl-NL" sz="1200" dirty="0">
              <a:solidFill>
                <a:srgbClr val="000000"/>
              </a:solidFill>
              <a:ea typeface="+mn-lt"/>
              <a:cs typeface="+mn-lt"/>
            </a:endParaRPr>
          </a:p>
          <a:p>
            <a:pPr>
              <a:spcBef>
                <a:spcPts val="0"/>
              </a:spcBef>
            </a:pPr>
            <a:r>
              <a:rPr lang="nl-NL" sz="1200" dirty="0">
                <a:solidFill>
                  <a:srgbClr val="000000"/>
                </a:solidFill>
                <a:ea typeface="+mn-lt"/>
                <a:cs typeface="+mn-lt"/>
              </a:rPr>
              <a:t>Hoe zou jij dat vinden?</a:t>
            </a:r>
          </a:p>
          <a:p>
            <a:pPr>
              <a:spcBef>
                <a:spcPts val="0"/>
              </a:spcBef>
            </a:pPr>
            <a:endParaRPr lang="nl-NL" sz="1200" dirty="0">
              <a:solidFill>
                <a:srgbClr val="222222"/>
              </a:solidFill>
              <a:cs typeface="Poppins"/>
            </a:endParaRPr>
          </a:p>
        </p:txBody>
      </p:sp>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591060" y="4996782"/>
            <a:ext cx="5297311" cy="1027674"/>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a:solidFill>
                  <a:srgbClr val="000000"/>
                </a:solidFill>
              </a:rPr>
              <a:t>Bron:</a:t>
            </a:r>
            <a:r>
              <a:rPr lang="nl-NL" sz="1200" b="1" i="1">
                <a:solidFill>
                  <a:srgbClr val="000000"/>
                </a:solidFill>
                <a:ea typeface="+mn-lt"/>
                <a:cs typeface="+mn-lt"/>
              </a:rPr>
              <a:t> nu.nl </a:t>
            </a:r>
          </a:p>
          <a:p>
            <a:pPr>
              <a:spcBef>
                <a:spcPts val="0"/>
              </a:spcBef>
            </a:pPr>
            <a:r>
              <a:rPr lang="nl-NL" sz="1200">
                <a:solidFill>
                  <a:srgbClr val="000000"/>
                </a:solidFill>
                <a:ea typeface="+mn-lt"/>
                <a:cs typeface="+mn-lt"/>
                <a:hlinkClick r:id="rId2"/>
              </a:rPr>
              <a:t>https://www.nu.nl/304616/video/deze-mensachtige-robots-gaan-de-chinese-massaproductie-in.html</a:t>
            </a:r>
            <a:r>
              <a:rPr lang="nl-NL" sz="1200">
                <a:solidFill>
                  <a:srgbClr val="000000"/>
                </a:solidFill>
                <a:ea typeface="+mn-lt"/>
                <a:cs typeface="+mn-lt"/>
              </a:rPr>
              <a:t> </a:t>
            </a:r>
            <a:endParaRPr lang="nl-NL"/>
          </a:p>
        </p:txBody>
      </p:sp>
      <p:sp>
        <p:nvSpPr>
          <p:cNvPr id="10" name="Tijdelijke aanduiding voor tekst 1">
            <a:extLst>
              <a:ext uri="{FF2B5EF4-FFF2-40B4-BE49-F238E27FC236}">
                <a16:creationId xmlns:a16="http://schemas.microsoft.com/office/drawing/2014/main" id="{3FACECBE-083F-A3C8-04F8-65C52DE97B8E}"/>
              </a:ext>
            </a:extLst>
          </p:cNvPr>
          <p:cNvSpPr txBox="1">
            <a:spLocks/>
          </p:cNvSpPr>
          <p:nvPr/>
        </p:nvSpPr>
        <p:spPr>
          <a:xfrm rot="1020000">
            <a:off x="10556351" y="996048"/>
            <a:ext cx="1499390" cy="464438"/>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BEKIJK!</a:t>
            </a:r>
          </a:p>
        </p:txBody>
      </p:sp>
      <p:sp>
        <p:nvSpPr>
          <p:cNvPr id="12" name="Tijdelijke aanduiding voor tekst 1">
            <a:extLst>
              <a:ext uri="{FF2B5EF4-FFF2-40B4-BE49-F238E27FC236}">
                <a16:creationId xmlns:a16="http://schemas.microsoft.com/office/drawing/2014/main" id="{07C27750-9ACF-33DA-5A33-C43E708652E6}"/>
              </a:ext>
            </a:extLst>
          </p:cNvPr>
          <p:cNvSpPr txBox="1">
            <a:spLocks/>
          </p:cNvSpPr>
          <p:nvPr/>
        </p:nvSpPr>
        <p:spPr>
          <a:xfrm rot="900000">
            <a:off x="10252264" y="1310323"/>
            <a:ext cx="1784278" cy="450668"/>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000" b="0"/>
              <a:t>Pointer: Mensachtige robots in Chinese massaproductie</a:t>
            </a:r>
            <a:endParaRPr lang="nl-NL" sz="1000" b="0">
              <a:cs typeface="Poppins"/>
            </a:endParaRPr>
          </a:p>
        </p:txBody>
      </p:sp>
      <p:cxnSp>
        <p:nvCxnSpPr>
          <p:cNvPr id="15" name="Rechte verbindingslijn met pijl 14">
            <a:extLst>
              <a:ext uri="{FF2B5EF4-FFF2-40B4-BE49-F238E27FC236}">
                <a16:creationId xmlns:a16="http://schemas.microsoft.com/office/drawing/2014/main" id="{73FC158C-3E04-C3F6-6CCA-709F443826BF}"/>
              </a:ext>
            </a:extLst>
          </p:cNvPr>
          <p:cNvCxnSpPr/>
          <p:nvPr/>
        </p:nvCxnSpPr>
        <p:spPr>
          <a:xfrm flipH="1">
            <a:off x="10850924" y="1540755"/>
            <a:ext cx="150564" cy="4966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 name="Afbeelding 3" descr="Afbeelding met tekst, schermopname, zadel&#10;&#10;Automatisch gegenereerde beschrijving">
            <a:extLst>
              <a:ext uri="{FF2B5EF4-FFF2-40B4-BE49-F238E27FC236}">
                <a16:creationId xmlns:a16="http://schemas.microsoft.com/office/drawing/2014/main" id="{B3E9FFE0-F50A-8904-CAE5-2A07739F154B}"/>
              </a:ext>
            </a:extLst>
          </p:cNvPr>
          <p:cNvPicPr>
            <a:picLocks noChangeAspect="1"/>
          </p:cNvPicPr>
          <p:nvPr/>
        </p:nvPicPr>
        <p:blipFill>
          <a:blip r:embed="rId3"/>
          <a:stretch>
            <a:fillRect/>
          </a:stretch>
        </p:blipFill>
        <p:spPr>
          <a:xfrm>
            <a:off x="6643171" y="2592242"/>
            <a:ext cx="5286260" cy="2508960"/>
          </a:xfrm>
          <a:prstGeom prst="rect">
            <a:avLst/>
          </a:prstGeom>
        </p:spPr>
      </p:pic>
      <p:sp>
        <p:nvSpPr>
          <p:cNvPr id="5" name="Tekstvak 1">
            <a:extLst>
              <a:ext uri="{FF2B5EF4-FFF2-40B4-BE49-F238E27FC236}">
                <a16:creationId xmlns:a16="http://schemas.microsoft.com/office/drawing/2014/main" id="{1698320A-AB1B-0DF4-AB8A-94B7EE7DA072}"/>
              </a:ext>
            </a:extLst>
          </p:cNvPr>
          <p:cNvSpPr txBox="1"/>
          <p:nvPr/>
        </p:nvSpPr>
        <p:spPr>
          <a:xfrm>
            <a:off x="6753054" y="5345237"/>
            <a:ext cx="4955279" cy="442674"/>
          </a:xfrm>
          <a:prstGeom prst="roundRect">
            <a:avLst/>
          </a:prstGeom>
          <a:solidFill>
            <a:schemeClr val="bg2">
              <a:lumMod val="50000"/>
            </a:schemeClr>
          </a:solidFill>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2000" b="1" dirty="0">
                <a:solidFill>
                  <a:schemeClr val="bg1"/>
                </a:solidFill>
                <a:cs typeface="Poppins"/>
                <a:hlinkClick r:id="rId2">
                  <a:extLst>
                    <a:ext uri="{A12FA001-AC4F-418D-AE19-62706E023703}">
                      <ahyp:hlinkClr xmlns:ahyp="http://schemas.microsoft.com/office/drawing/2018/hyperlinkcolor" val="tx"/>
                    </a:ext>
                  </a:extLst>
                </a:hlinkClick>
              </a:rPr>
              <a:t>KLIK HIER OM DE VIDEO TE BEKIJKEN</a:t>
            </a:r>
            <a:endParaRPr lang="nl-NL" sz="2000" b="1">
              <a:solidFill>
                <a:schemeClr val="bg1"/>
              </a:solidFill>
              <a:cs typeface="Poppins"/>
            </a:endParaRPr>
          </a:p>
        </p:txBody>
      </p:sp>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3A4202CF-14B7-9AD7-C788-E79051E0EA8F}"/>
              </a:ext>
            </a:extLst>
          </p:cNvPr>
          <p:cNvSpPr txBox="1">
            <a:spLocks/>
          </p:cNvSpPr>
          <p:nvPr/>
        </p:nvSpPr>
        <p:spPr>
          <a:xfrm>
            <a:off x="146826" y="87217"/>
            <a:ext cx="7551546"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r>
              <a:rPr lang="nl-NL" dirty="0"/>
              <a:t>Verdieping: De toekomst van robotica</a:t>
            </a:r>
            <a:endParaRPr lang="nl-NL" dirty="0">
              <a:cs typeface="Poppins"/>
            </a:endParaRPr>
          </a:p>
        </p:txBody>
      </p:sp>
      <p:sp>
        <p:nvSpPr>
          <p:cNvPr id="10" name="Tekstvak 9">
            <a:extLst>
              <a:ext uri="{FF2B5EF4-FFF2-40B4-BE49-F238E27FC236}">
                <a16:creationId xmlns:a16="http://schemas.microsoft.com/office/drawing/2014/main" id="{33BC59A9-867F-8EA2-A7D9-8A06CFC6FCCE}"/>
              </a:ext>
            </a:extLst>
          </p:cNvPr>
          <p:cNvSpPr txBox="1"/>
          <p:nvPr/>
        </p:nvSpPr>
        <p:spPr>
          <a:xfrm>
            <a:off x="324255" y="949793"/>
            <a:ext cx="9961124" cy="1323439"/>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cs typeface="Arial"/>
              </a:rPr>
              <a:t>Tegenwoordig zijn er erg veel bedrijven die gebruik maken van robotica (robots). Dit doen ze bijvoorbeeld </a:t>
            </a:r>
            <a:r>
              <a:rPr lang="nl-NL" sz="1600">
                <a:cs typeface="Arial"/>
              </a:rPr>
              <a:t>omdat het </a:t>
            </a:r>
            <a:r>
              <a:rPr lang="nl-NL" sz="1600" dirty="0">
                <a:cs typeface="Arial"/>
              </a:rPr>
              <a:t>werk sneller gedaan wordt, het een probleem oplost of het werk onveilig is voor mensen. </a:t>
            </a:r>
            <a:endParaRPr lang="nl-NL" dirty="0"/>
          </a:p>
          <a:p>
            <a:endParaRPr lang="nl-NL" sz="1600" dirty="0">
              <a:cs typeface="Arial"/>
            </a:endParaRPr>
          </a:p>
          <a:p>
            <a:r>
              <a:rPr lang="nl-NL" sz="1600" dirty="0">
                <a:cs typeface="Arial"/>
              </a:rPr>
              <a:t>Bekijk één of meer van onderstaande video's.</a:t>
            </a:r>
            <a:endParaRPr lang="nl-NL" dirty="0"/>
          </a:p>
        </p:txBody>
      </p:sp>
      <p:pic>
        <p:nvPicPr>
          <p:cNvPr id="11" name="Onlinemedia 10" title="Watch an army of robots efficiently sorting hundreds of parcels per hour">
            <a:hlinkClick r:id="" action="ppaction://media"/>
            <a:extLst>
              <a:ext uri="{FF2B5EF4-FFF2-40B4-BE49-F238E27FC236}">
                <a16:creationId xmlns:a16="http://schemas.microsoft.com/office/drawing/2014/main" id="{C66E43B6-4EEA-99A0-5CAB-4FA9015487BE}"/>
              </a:ext>
            </a:extLst>
          </p:cNvPr>
          <p:cNvPicPr>
            <a:picLocks noRot="1" noChangeAspect="1"/>
          </p:cNvPicPr>
          <p:nvPr>
            <a:videoFile r:link="rId1"/>
          </p:nvPr>
        </p:nvPicPr>
        <p:blipFill>
          <a:blip r:embed="rId5"/>
          <a:stretch>
            <a:fillRect/>
          </a:stretch>
        </p:blipFill>
        <p:spPr>
          <a:xfrm>
            <a:off x="442701" y="2737690"/>
            <a:ext cx="3504572" cy="1979366"/>
          </a:xfrm>
          <a:prstGeom prst="rect">
            <a:avLst/>
          </a:prstGeom>
        </p:spPr>
      </p:pic>
      <p:pic>
        <p:nvPicPr>
          <p:cNvPr id="14" name="Onlinemedia 13" title="Electric air taxi flight takes off from NYC heliport">
            <a:hlinkClick r:id="" action="ppaction://media"/>
            <a:extLst>
              <a:ext uri="{FF2B5EF4-FFF2-40B4-BE49-F238E27FC236}">
                <a16:creationId xmlns:a16="http://schemas.microsoft.com/office/drawing/2014/main" id="{A50C3E2D-7807-C3B6-8C54-CDE101299F43}"/>
              </a:ext>
            </a:extLst>
          </p:cNvPr>
          <p:cNvPicPr>
            <a:picLocks noRot="1" noChangeAspect="1"/>
          </p:cNvPicPr>
          <p:nvPr>
            <a:videoFile r:link="rId2"/>
          </p:nvPr>
        </p:nvPicPr>
        <p:blipFill>
          <a:blip r:embed="rId6"/>
          <a:stretch>
            <a:fillRect/>
          </a:stretch>
        </p:blipFill>
        <p:spPr>
          <a:xfrm>
            <a:off x="4330737" y="2737689"/>
            <a:ext cx="3513752" cy="1979366"/>
          </a:xfrm>
          <a:prstGeom prst="rect">
            <a:avLst/>
          </a:prstGeom>
        </p:spPr>
      </p:pic>
      <p:sp>
        <p:nvSpPr>
          <p:cNvPr id="15" name="Tekstvak 14">
            <a:extLst>
              <a:ext uri="{FF2B5EF4-FFF2-40B4-BE49-F238E27FC236}">
                <a16:creationId xmlns:a16="http://schemas.microsoft.com/office/drawing/2014/main" id="{5FDC790B-BA0C-39A1-2FA8-29D2CA944746}"/>
              </a:ext>
            </a:extLst>
          </p:cNvPr>
          <p:cNvSpPr txBox="1"/>
          <p:nvPr/>
        </p:nvSpPr>
        <p:spPr>
          <a:xfrm>
            <a:off x="440609" y="4773563"/>
            <a:ext cx="3509287" cy="584775"/>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cs typeface="Arial"/>
              </a:rPr>
              <a:t>Robots die pakketjes verzamelen en verspreiden.</a:t>
            </a:r>
            <a:endParaRPr lang="nl-NL" dirty="0"/>
          </a:p>
        </p:txBody>
      </p:sp>
      <p:sp>
        <p:nvSpPr>
          <p:cNvPr id="16" name="Tekstvak 15">
            <a:extLst>
              <a:ext uri="{FF2B5EF4-FFF2-40B4-BE49-F238E27FC236}">
                <a16:creationId xmlns:a16="http://schemas.microsoft.com/office/drawing/2014/main" id="{B747916F-7FC8-E760-C0DF-ECF1BD721A2D}"/>
              </a:ext>
            </a:extLst>
          </p:cNvPr>
          <p:cNvSpPr txBox="1"/>
          <p:nvPr/>
        </p:nvSpPr>
        <p:spPr>
          <a:xfrm>
            <a:off x="4333234" y="4773563"/>
            <a:ext cx="3513879" cy="338554"/>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cs typeface="Arial"/>
              </a:rPr>
              <a:t>Een vliegende robot-taxi.</a:t>
            </a:r>
          </a:p>
        </p:txBody>
      </p:sp>
      <p:sp>
        <p:nvSpPr>
          <p:cNvPr id="17" name="Tekstvak 16">
            <a:extLst>
              <a:ext uri="{FF2B5EF4-FFF2-40B4-BE49-F238E27FC236}">
                <a16:creationId xmlns:a16="http://schemas.microsoft.com/office/drawing/2014/main" id="{D007BF4E-8920-73BE-8A63-D7647B10B45D}"/>
              </a:ext>
            </a:extLst>
          </p:cNvPr>
          <p:cNvSpPr txBox="1"/>
          <p:nvPr/>
        </p:nvSpPr>
        <p:spPr>
          <a:xfrm>
            <a:off x="8212090" y="4773563"/>
            <a:ext cx="3513877" cy="584775"/>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cs typeface="Arial"/>
              </a:rPr>
              <a:t>Veelzijdige robot voor hulpdiensten en de bouw.</a:t>
            </a:r>
            <a:endParaRPr lang="nl-NL" dirty="0"/>
          </a:p>
        </p:txBody>
      </p:sp>
      <p:pic>
        <p:nvPicPr>
          <p:cNvPr id="19" name="Onlinemedia 18" title="Spot Launch">
            <a:hlinkClick r:id="" action="ppaction://media"/>
            <a:extLst>
              <a:ext uri="{FF2B5EF4-FFF2-40B4-BE49-F238E27FC236}">
                <a16:creationId xmlns:a16="http://schemas.microsoft.com/office/drawing/2014/main" id="{E125DE20-F49C-B574-8161-9476A9CF94E7}"/>
              </a:ext>
            </a:extLst>
          </p:cNvPr>
          <p:cNvPicPr>
            <a:picLocks noRot="1" noChangeAspect="1"/>
          </p:cNvPicPr>
          <p:nvPr>
            <a:videoFile r:link="rId3"/>
          </p:nvPr>
        </p:nvPicPr>
        <p:blipFill>
          <a:blip r:embed="rId7"/>
          <a:stretch>
            <a:fillRect/>
          </a:stretch>
        </p:blipFill>
        <p:spPr>
          <a:xfrm>
            <a:off x="8214185" y="2733102"/>
            <a:ext cx="3518341" cy="1983954"/>
          </a:xfrm>
          <a:prstGeom prst="rect">
            <a:avLst/>
          </a:prstGeom>
        </p:spPr>
      </p:pic>
    </p:spTree>
    <p:extLst>
      <p:ext uri="{BB962C8B-B14F-4D97-AF65-F5344CB8AC3E}">
        <p14:creationId xmlns:p14="http://schemas.microsoft.com/office/powerpoint/2010/main" val="261568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6499225"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Waar denk jij dat robotica ingezet gaat worden?</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38554"/>
          </a:xfrm>
          <a:prstGeom prst="rect">
            <a:avLst/>
          </a:prstGeom>
          <a:noFill/>
        </p:spPr>
        <p:txBody>
          <a:bodyPr wrap="square" lIns="91440" tIns="45720" rIns="91440" bIns="45720" rtlCol="0" anchor="t">
            <a:spAutoFit/>
          </a:bodyPr>
          <a:lstStyle/>
          <a:p>
            <a:endParaRPr lang="nl-NL" sz="1600">
              <a:latin typeface="Poppins"/>
              <a:cs typeface="Arial"/>
            </a:endParaRPr>
          </a:p>
        </p:txBody>
      </p:sp>
      <p:pic>
        <p:nvPicPr>
          <p:cNvPr id="7" name="Tijdelijke aanduiding voor afbeelding 6">
            <a:extLst>
              <a:ext uri="{FF2B5EF4-FFF2-40B4-BE49-F238E27FC236}">
                <a16:creationId xmlns:a16="http://schemas.microsoft.com/office/drawing/2014/main" id="{7368DB7D-3F71-F1B5-23AF-C870AC953693}"/>
              </a:ext>
            </a:extLst>
          </p:cNvPr>
          <p:cNvPicPr>
            <a:picLocks noGrp="1" noChangeAspect="1"/>
          </p:cNvPicPr>
          <p:nvPr>
            <p:ph type="pic" sz="quarter" idx="12"/>
          </p:nvPr>
        </p:nvPicPr>
        <p:blipFill rotWithShape="1">
          <a:blip r:embed="rId2">
            <a:extLst>
              <a:ext uri="{837473B0-CC2E-450A-ABE3-18F120FF3D39}">
                <a1611:picAttrSrcUrl xmlns:a1611="http://schemas.microsoft.com/office/drawing/2016/11/main" r:id="rId3"/>
              </a:ext>
            </a:extLst>
          </a:blip>
          <a:srcRect l="3023" t="-412" r="14651" b="412"/>
          <a:stretch/>
        </p:blipFill>
        <p:spPr>
          <a:xfrm>
            <a:off x="5692552" y="946485"/>
            <a:ext cx="6500371" cy="4457331"/>
          </a:xfrm>
        </p:spPr>
      </p:pic>
      <p:sp>
        <p:nvSpPr>
          <p:cNvPr id="3" name="Tekstvak 2">
            <a:extLst>
              <a:ext uri="{FF2B5EF4-FFF2-40B4-BE49-F238E27FC236}">
                <a16:creationId xmlns:a16="http://schemas.microsoft.com/office/drawing/2014/main" id="{4E58272D-78F6-E7BB-FE9E-B4045A2416C2}"/>
              </a:ext>
            </a:extLst>
          </p:cNvPr>
          <p:cNvSpPr txBox="1"/>
          <p:nvPr/>
        </p:nvSpPr>
        <p:spPr>
          <a:xfrm>
            <a:off x="146827" y="1115046"/>
            <a:ext cx="4840492" cy="4031873"/>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cs typeface="Arial"/>
              </a:rPr>
              <a:t>Je hebt zojuist enkele toepassingen gezien van robotica zoals deze vandaag de dag ingezet wordt.</a:t>
            </a:r>
          </a:p>
          <a:p>
            <a:endParaRPr lang="nl-NL" sz="1600" dirty="0">
              <a:cs typeface="Arial"/>
            </a:endParaRPr>
          </a:p>
          <a:p>
            <a:r>
              <a:rPr lang="nl-NL" sz="1600" dirty="0">
                <a:cs typeface="Arial"/>
              </a:rPr>
              <a:t>Waar denk jij dat robotica in de toekomst voor ingezet kan worden? </a:t>
            </a:r>
            <a:br>
              <a:rPr lang="nl-NL" sz="1600" dirty="0">
                <a:cs typeface="Arial"/>
              </a:rPr>
            </a:br>
            <a:br>
              <a:rPr lang="nl-NL" sz="1600" dirty="0">
                <a:cs typeface="Arial"/>
              </a:rPr>
            </a:br>
            <a:r>
              <a:rPr lang="nl-NL" sz="1600" dirty="0">
                <a:cs typeface="Arial"/>
              </a:rPr>
              <a:t>Bedenk wat een robot kan doen inde volgende vakgebieden:</a:t>
            </a:r>
          </a:p>
          <a:p>
            <a:pPr marL="285750" indent="-285750">
              <a:buFont typeface="Calibri"/>
              <a:buChar char="-"/>
            </a:pPr>
            <a:r>
              <a:rPr lang="nl-NL" sz="1600" dirty="0">
                <a:cs typeface="Arial"/>
              </a:rPr>
              <a:t>Zorg</a:t>
            </a:r>
          </a:p>
          <a:p>
            <a:pPr marL="285750" indent="-285750">
              <a:buFont typeface="Calibri"/>
              <a:buChar char="-"/>
            </a:pPr>
            <a:r>
              <a:rPr lang="nl-NL" sz="1600" dirty="0">
                <a:cs typeface="Arial"/>
              </a:rPr>
              <a:t>Bouw</a:t>
            </a:r>
          </a:p>
          <a:p>
            <a:pPr marL="285750" indent="-285750">
              <a:buFont typeface="Calibri"/>
              <a:buChar char="-"/>
            </a:pPr>
            <a:r>
              <a:rPr lang="nl-NL" sz="1600" dirty="0">
                <a:cs typeface="Arial"/>
              </a:rPr>
              <a:t>Hulpdiensten</a:t>
            </a:r>
          </a:p>
          <a:p>
            <a:pPr marL="285750" indent="-285750">
              <a:buFont typeface="Calibri"/>
              <a:buChar char="-"/>
            </a:pPr>
            <a:r>
              <a:rPr lang="nl-NL" sz="1600" dirty="0">
                <a:cs typeface="Arial"/>
              </a:rPr>
              <a:t>Thuis</a:t>
            </a:r>
          </a:p>
          <a:p>
            <a:pPr marL="285750" indent="-285750">
              <a:buFont typeface="Calibri"/>
              <a:buChar char="-"/>
            </a:pPr>
            <a:r>
              <a:rPr lang="nl-NL" sz="1600" dirty="0">
                <a:cs typeface="Arial"/>
              </a:rPr>
              <a:t>Horeca</a:t>
            </a:r>
          </a:p>
          <a:p>
            <a:pPr marL="285750" indent="-285750">
              <a:buFont typeface="Calibri"/>
              <a:buChar char="-"/>
            </a:pPr>
            <a:r>
              <a:rPr lang="nl-NL" sz="1600" dirty="0">
                <a:cs typeface="Arial"/>
              </a:rPr>
              <a:t>Onderwijs</a:t>
            </a:r>
          </a:p>
          <a:p>
            <a:pPr marL="285750" indent="-285750">
              <a:buFont typeface="Calibri"/>
              <a:buChar char="-"/>
            </a:pPr>
            <a:r>
              <a:rPr lang="nl-NL" sz="1600" dirty="0">
                <a:cs typeface="Arial"/>
              </a:rPr>
              <a:t>…?</a:t>
            </a:r>
          </a:p>
        </p:txBody>
      </p:sp>
      <p:sp>
        <p:nvSpPr>
          <p:cNvPr id="2" name="Tekstvak 1">
            <a:extLst>
              <a:ext uri="{FF2B5EF4-FFF2-40B4-BE49-F238E27FC236}">
                <a16:creationId xmlns:a16="http://schemas.microsoft.com/office/drawing/2014/main" id="{032767EF-837C-0BAE-F5D5-2627B8032655}"/>
              </a:ext>
            </a:extLst>
          </p:cNvPr>
          <p:cNvSpPr txBox="1"/>
          <p:nvPr/>
        </p:nvSpPr>
        <p:spPr>
          <a:xfrm>
            <a:off x="5692775" y="5403850"/>
            <a:ext cx="6499225" cy="317500"/>
          </a:xfrm>
          <a:prstGeom prst="rect">
            <a:avLst/>
          </a:prstGeom>
        </p:spPr>
        <p:txBody>
          <a:bodyPr>
            <a:normAutofit fontScale="77500" lnSpcReduction="20000"/>
          </a:bodyPr>
          <a:lstStyle/>
          <a:p>
            <a:r>
              <a:rPr lang="en-US">
                <a:hlinkClick r:id="rId3"/>
              </a:rPr>
              <a:t>Deze foto</a:t>
            </a:r>
            <a:r>
              <a:rPr lang="en-US"/>
              <a:t> van Onbekende auteur is gelicentieerd onder </a:t>
            </a:r>
            <a:r>
              <a:rPr lang="en-US">
                <a:hlinkClick r:id="rId4"/>
              </a:rPr>
              <a:t>CC BY-SA-NC</a:t>
            </a:r>
            <a:r>
              <a:rPr lang="en-US"/>
              <a:t>.</a:t>
            </a:r>
          </a:p>
        </p:txBody>
      </p:sp>
    </p:spTree>
    <p:extLst>
      <p:ext uri="{BB962C8B-B14F-4D97-AF65-F5344CB8AC3E}">
        <p14:creationId xmlns:p14="http://schemas.microsoft.com/office/powerpoint/2010/main" val="392690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5" y="0"/>
            <a:ext cx="7207285" cy="125058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Bedenk en ontwerp jouw eigen robotica oplossing</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38554"/>
          </a:xfrm>
          <a:prstGeom prst="rect">
            <a:avLst/>
          </a:prstGeom>
          <a:noFill/>
        </p:spPr>
        <p:txBody>
          <a:bodyPr wrap="square" lIns="91440" tIns="45720" rIns="91440" bIns="45720" rtlCol="0" anchor="t">
            <a:spAutoFit/>
          </a:bodyPr>
          <a:lstStyle/>
          <a:p>
            <a:endParaRPr lang="nl-NL" sz="1600">
              <a:latin typeface="Poppins"/>
              <a:cs typeface="Arial"/>
            </a:endParaRPr>
          </a:p>
        </p:txBody>
      </p:sp>
      <p:sp>
        <p:nvSpPr>
          <p:cNvPr id="2" name="Tekstvak 1">
            <a:extLst>
              <a:ext uri="{FF2B5EF4-FFF2-40B4-BE49-F238E27FC236}">
                <a16:creationId xmlns:a16="http://schemas.microsoft.com/office/drawing/2014/main" id="{852CF449-0736-1233-1E59-06FCE09A1E37}"/>
              </a:ext>
            </a:extLst>
          </p:cNvPr>
          <p:cNvSpPr txBox="1"/>
          <p:nvPr/>
        </p:nvSpPr>
        <p:spPr>
          <a:xfrm>
            <a:off x="146827" y="1115046"/>
            <a:ext cx="4840492" cy="3046988"/>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cs typeface="Arial"/>
              </a:rPr>
              <a:t>Jij gaat nu zelf aan de slag met het bedenken van jouw eigen robotica oplossing. </a:t>
            </a:r>
            <a:br>
              <a:rPr lang="nl-NL" sz="1600" dirty="0">
                <a:cs typeface="Arial"/>
              </a:rPr>
            </a:br>
            <a:br>
              <a:rPr lang="nl-NL" sz="1600" dirty="0">
                <a:cs typeface="Arial"/>
              </a:rPr>
            </a:br>
            <a:r>
              <a:rPr lang="nl-NL" sz="1600" dirty="0">
                <a:cs typeface="Arial"/>
              </a:rPr>
              <a:t>Waarvoor zou jij een robot ontwerpen en wat zou deze moeten kunnen?</a:t>
            </a:r>
          </a:p>
          <a:p>
            <a:endParaRPr lang="nl-NL" sz="1600" dirty="0">
              <a:cs typeface="Arial"/>
            </a:endParaRPr>
          </a:p>
          <a:p>
            <a:r>
              <a:rPr lang="nl-NL" sz="1600" dirty="0">
                <a:cs typeface="Arial"/>
              </a:rPr>
              <a:t>Je mag zo creatief zijn als jij wilt. De robot mag vliegen, lopen, rijden of welke andere vorm jij bedenkt.</a:t>
            </a:r>
          </a:p>
          <a:p>
            <a:endParaRPr lang="nl-NL" sz="1600" dirty="0">
              <a:cs typeface="Arial"/>
            </a:endParaRPr>
          </a:p>
          <a:p>
            <a:r>
              <a:rPr lang="nl-NL" sz="1600" dirty="0">
                <a:cs typeface="Arial"/>
              </a:rPr>
              <a:t>Gebruik voor het ontwerpen van jouw robot het werkblad dat je op de volgende dia ziet.</a:t>
            </a:r>
          </a:p>
        </p:txBody>
      </p:sp>
      <p:pic>
        <p:nvPicPr>
          <p:cNvPr id="3" name="Tijdelijke aanduiding voor afbeelding 2" descr="Afbeelding met tekst, schermopname&#10;&#10;Automatisch gegenereerde beschrijving">
            <a:extLst>
              <a:ext uri="{FF2B5EF4-FFF2-40B4-BE49-F238E27FC236}">
                <a16:creationId xmlns:a16="http://schemas.microsoft.com/office/drawing/2014/main" id="{C337C827-B1F8-238F-F273-89A3C45EA9C5}"/>
              </a:ext>
            </a:extLst>
          </p:cNvPr>
          <p:cNvPicPr>
            <a:picLocks noGrp="1" noChangeAspect="1"/>
          </p:cNvPicPr>
          <p:nvPr>
            <p:ph type="pic" sz="quarter" idx="12"/>
          </p:nvPr>
        </p:nvPicPr>
        <p:blipFill>
          <a:blip r:embed="rId2"/>
          <a:srcRect t="25746" b="25746"/>
          <a:stretch/>
        </p:blipFill>
        <p:spPr/>
      </p:pic>
      <p:pic>
        <p:nvPicPr>
          <p:cNvPr id="9" name="Tijdelijke aanduiding voor afbeelding 6">
            <a:extLst>
              <a:ext uri="{FF2B5EF4-FFF2-40B4-BE49-F238E27FC236}">
                <a16:creationId xmlns:a16="http://schemas.microsoft.com/office/drawing/2014/main" id="{2B143DF1-242D-7588-3522-DBECEFAE28B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7430" b="27430"/>
          <a:stretch/>
        </p:blipFill>
        <p:spPr>
          <a:xfrm>
            <a:off x="5692552" y="946485"/>
            <a:ext cx="6508293" cy="4458162"/>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
        <p:nvSpPr>
          <p:cNvPr id="11" name="Tekstvak 10">
            <a:extLst>
              <a:ext uri="{FF2B5EF4-FFF2-40B4-BE49-F238E27FC236}">
                <a16:creationId xmlns:a16="http://schemas.microsoft.com/office/drawing/2014/main" id="{94927DBC-6AD9-C17E-E8C0-CA1A765F533E}"/>
              </a:ext>
            </a:extLst>
          </p:cNvPr>
          <p:cNvSpPr txBox="1"/>
          <p:nvPr/>
        </p:nvSpPr>
        <p:spPr>
          <a:xfrm>
            <a:off x="5692775" y="5405438"/>
            <a:ext cx="6508750" cy="317500"/>
          </a:xfrm>
          <a:prstGeom prst="rect">
            <a:avLst/>
          </a:prstGeom>
        </p:spPr>
        <p:txBody>
          <a:bodyPr>
            <a:normAutofit fontScale="77500" lnSpcReduction="20000"/>
          </a:bodyPr>
          <a:lstStyle/>
          <a:p>
            <a:r>
              <a:rPr lang="en-US">
                <a:hlinkClick r:id="rId4"/>
              </a:rPr>
              <a:t>Deze foto</a:t>
            </a:r>
            <a:r>
              <a:rPr lang="en-US"/>
              <a:t> van Onbekende auteur is gelicentieerd onder </a:t>
            </a:r>
            <a:r>
              <a:rPr lang="en-US">
                <a:hlinkClick r:id="rId5"/>
              </a:rPr>
              <a:t>CC BY-NC-ND</a:t>
            </a:r>
            <a:r>
              <a:rPr lang="en-US"/>
              <a:t>.</a:t>
            </a:r>
          </a:p>
        </p:txBody>
      </p:sp>
    </p:spTree>
    <p:extLst>
      <p:ext uri="{BB962C8B-B14F-4D97-AF65-F5344CB8AC3E}">
        <p14:creationId xmlns:p14="http://schemas.microsoft.com/office/powerpoint/2010/main" val="600376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3A4202CF-14B7-9AD7-C788-E79051E0EA8F}"/>
              </a:ext>
            </a:extLst>
          </p:cNvPr>
          <p:cNvSpPr txBox="1">
            <a:spLocks/>
          </p:cNvSpPr>
          <p:nvPr/>
        </p:nvSpPr>
        <p:spPr>
          <a:xfrm>
            <a:off x="146826" y="87217"/>
            <a:ext cx="7551546"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Werkbladen: </a:t>
            </a:r>
            <a:endParaRPr lang="nl-NL" dirty="0">
              <a:cs typeface="Poppins"/>
            </a:endParaRPr>
          </a:p>
        </p:txBody>
      </p:sp>
      <p:pic>
        <p:nvPicPr>
          <p:cNvPr id="2" name="Afbeelding 1" descr="Afbeelding met tekst, schermopname&#10;&#10;Automatisch gegenereerde beschrijving">
            <a:extLst>
              <a:ext uri="{FF2B5EF4-FFF2-40B4-BE49-F238E27FC236}">
                <a16:creationId xmlns:a16="http://schemas.microsoft.com/office/drawing/2014/main" id="{F6AE1587-67C4-9A81-EC8D-F5567897BDD4}"/>
              </a:ext>
            </a:extLst>
          </p:cNvPr>
          <p:cNvPicPr>
            <a:picLocks noChangeAspect="1"/>
          </p:cNvPicPr>
          <p:nvPr/>
        </p:nvPicPr>
        <p:blipFill>
          <a:blip r:embed="rId2"/>
          <a:stretch>
            <a:fillRect/>
          </a:stretch>
        </p:blipFill>
        <p:spPr>
          <a:xfrm>
            <a:off x="2630345" y="843709"/>
            <a:ext cx="3167214" cy="4477438"/>
          </a:xfrm>
          <a:prstGeom prst="rect">
            <a:avLst/>
          </a:prstGeom>
        </p:spPr>
      </p:pic>
      <p:pic>
        <p:nvPicPr>
          <p:cNvPr id="3" name="Afbeelding 2" descr="Afbeelding met tekst, schermopname, tekenfilm&#10;&#10;Automatisch gegenereerde beschrijving">
            <a:extLst>
              <a:ext uri="{FF2B5EF4-FFF2-40B4-BE49-F238E27FC236}">
                <a16:creationId xmlns:a16="http://schemas.microsoft.com/office/drawing/2014/main" id="{7F362792-E11D-C7F2-324B-44BAD2420A74}"/>
              </a:ext>
            </a:extLst>
          </p:cNvPr>
          <p:cNvPicPr>
            <a:picLocks noChangeAspect="1"/>
          </p:cNvPicPr>
          <p:nvPr/>
        </p:nvPicPr>
        <p:blipFill>
          <a:blip r:embed="rId3"/>
          <a:stretch>
            <a:fillRect/>
          </a:stretch>
        </p:blipFill>
        <p:spPr>
          <a:xfrm>
            <a:off x="6366899" y="843709"/>
            <a:ext cx="3167214" cy="4477438"/>
          </a:xfrm>
          <a:prstGeom prst="rect">
            <a:avLst/>
          </a:prstGeom>
        </p:spPr>
      </p:pic>
    </p:spTree>
    <p:extLst>
      <p:ext uri="{BB962C8B-B14F-4D97-AF65-F5344CB8AC3E}">
        <p14:creationId xmlns:p14="http://schemas.microsoft.com/office/powerpoint/2010/main" val="3708601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3A4202CF-14B7-9AD7-C788-E79051E0EA8F}"/>
              </a:ext>
            </a:extLst>
          </p:cNvPr>
          <p:cNvSpPr txBox="1">
            <a:spLocks/>
          </p:cNvSpPr>
          <p:nvPr/>
        </p:nvSpPr>
        <p:spPr>
          <a:xfrm>
            <a:off x="146826" y="87217"/>
            <a:ext cx="7551546"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Extra opdracht: Maak je robot in 3D</a:t>
            </a:r>
            <a:endParaRPr lang="nl-NL" dirty="0">
              <a:cs typeface="Poppins"/>
            </a:endParaRPr>
          </a:p>
        </p:txBody>
      </p:sp>
      <p:sp>
        <p:nvSpPr>
          <p:cNvPr id="10" name="Tekstvak 9">
            <a:extLst>
              <a:ext uri="{FF2B5EF4-FFF2-40B4-BE49-F238E27FC236}">
                <a16:creationId xmlns:a16="http://schemas.microsoft.com/office/drawing/2014/main" id="{33BC59A9-867F-8EA2-A7D9-8A06CFC6FCCE}"/>
              </a:ext>
            </a:extLst>
          </p:cNvPr>
          <p:cNvSpPr txBox="1"/>
          <p:nvPr/>
        </p:nvSpPr>
        <p:spPr>
          <a:xfrm>
            <a:off x="146827" y="949793"/>
            <a:ext cx="9133360" cy="584775"/>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cs typeface="Arial"/>
              </a:rPr>
              <a:t>Vind je het maken van jouw eigen robot erg leuk? Ontwerp deze dan in </a:t>
            </a:r>
            <a:r>
              <a:rPr lang="nl-NL" sz="1600" dirty="0">
                <a:solidFill>
                  <a:schemeClr val="bg1"/>
                </a:solidFill>
                <a:cs typeface="Arial"/>
                <a:hlinkClick r:id="rId2">
                  <a:extLst>
                    <a:ext uri="{A12FA001-AC4F-418D-AE19-62706E023703}">
                      <ahyp:hlinkClr xmlns:ahyp="http://schemas.microsoft.com/office/drawing/2018/hyperlinkcolor" val="tx"/>
                    </a:ext>
                  </a:extLst>
                </a:hlinkClick>
              </a:rPr>
              <a:t>Tinkercad</a:t>
            </a:r>
            <a:r>
              <a:rPr lang="nl-NL" sz="1600" dirty="0">
                <a:cs typeface="Arial"/>
              </a:rPr>
              <a:t>.</a:t>
            </a:r>
            <a:endParaRPr lang="nl-NL" dirty="0">
              <a:cs typeface="Poppins"/>
            </a:endParaRPr>
          </a:p>
          <a:p>
            <a:r>
              <a:rPr lang="nl-NL" sz="1600" dirty="0">
                <a:solidFill>
                  <a:schemeClr val="bg1"/>
                </a:solidFill>
                <a:cs typeface="Arial"/>
                <a:hlinkClick r:id="rId3">
                  <a:extLst>
                    <a:ext uri="{A12FA001-AC4F-418D-AE19-62706E023703}">
                      <ahyp:hlinkClr xmlns:ahyp="http://schemas.microsoft.com/office/drawing/2018/hyperlinkcolor" val="tx"/>
                    </a:ext>
                  </a:extLst>
                </a:hlinkClick>
              </a:rPr>
              <a:t>Bekijk deze korte video om een voorbeeld te zien.</a:t>
            </a:r>
          </a:p>
        </p:txBody>
      </p:sp>
      <p:pic>
        <p:nvPicPr>
          <p:cNvPr id="2" name="Afbeelding 1" descr="Afbeelding met tekst, schermopname, tekenfilm&#10;&#10;Automatisch gegenereerde beschrijving">
            <a:extLst>
              <a:ext uri="{FF2B5EF4-FFF2-40B4-BE49-F238E27FC236}">
                <a16:creationId xmlns:a16="http://schemas.microsoft.com/office/drawing/2014/main" id="{BE5EABF4-122D-FAC5-7485-17CD5ABB62B0}"/>
              </a:ext>
            </a:extLst>
          </p:cNvPr>
          <p:cNvPicPr>
            <a:picLocks noChangeAspect="1"/>
          </p:cNvPicPr>
          <p:nvPr/>
        </p:nvPicPr>
        <p:blipFill>
          <a:blip r:embed="rId4"/>
          <a:stretch>
            <a:fillRect/>
          </a:stretch>
        </p:blipFill>
        <p:spPr>
          <a:xfrm>
            <a:off x="3012195" y="1715764"/>
            <a:ext cx="6167609" cy="3550414"/>
          </a:xfrm>
          <a:prstGeom prst="rect">
            <a:avLst/>
          </a:prstGeom>
        </p:spPr>
      </p:pic>
    </p:spTree>
    <p:extLst>
      <p:ext uri="{BB962C8B-B14F-4D97-AF65-F5344CB8AC3E}">
        <p14:creationId xmlns:p14="http://schemas.microsoft.com/office/powerpoint/2010/main" val="314634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Kantoorthema</Template>
  <TotalTime>30</TotalTime>
  <Words>694</Words>
  <Application>Microsoft Macintosh PowerPoint</Application>
  <PresentationFormat>Breedbeeld</PresentationFormat>
  <Paragraphs>74</Paragraphs>
  <Slides>10</Slides>
  <Notes>0</Notes>
  <HiddenSlides>0</HiddenSlides>
  <MMClips>3</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Poppins</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266</cp:revision>
  <dcterms:created xsi:type="dcterms:W3CDTF">2022-01-30T11:55:21Z</dcterms:created>
  <dcterms:modified xsi:type="dcterms:W3CDTF">2023-12-04T11:35:27Z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