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37" r:id="rId7"/>
    <p:sldId id="331" r:id="rId8"/>
    <p:sldId id="352" r:id="rId9"/>
    <p:sldId id="353" r:id="rId10"/>
    <p:sldId id="354" r:id="rId11"/>
    <p:sldId id="280" r:id="rId12"/>
    <p:sldId id="33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oppins" pitchFamily="2" charset="77"/>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11/12/23</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11/12/23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marketingtribune.nl/media/nieuws/2023/12/magna-ad-spend-forecast-digitale-reclame-domineert/index.xml" TargetMode="External"/><Relationship Id="rId2" Type="http://schemas.openxmlformats.org/officeDocument/2006/relationships/slideLayout" Target="../slideLayouts/slideLayout13.xml"/><Relationship Id="rId1" Type="http://schemas.openxmlformats.org/officeDocument/2006/relationships/video" Target="https://www.youtube.com/embed/XyE5inzZau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deschaalvanm.qualifioapp.com/quiz/1089831_2637/%20DSVM-Publi-Ville-Swiper%20.html"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https://www.youtube.com/embed/Ql8PHX4rbX4?feature=oembed" TargetMode="External"/><Relationship Id="rId1" Type="http://schemas.openxmlformats.org/officeDocument/2006/relationships/video" Target="https://www.youtube.com/embed/nO7lIuVJCGg?feature=oembed"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ideo" Target="https://www.youtube.com/embed/O58GCpfAPqs?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a:cs typeface="Poppins"/>
              </a:rPr>
              <a:t>Overal advertenties</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50 2023</a:t>
            </a:r>
          </a:p>
        </p:txBody>
      </p:sp>
      <p:pic>
        <p:nvPicPr>
          <p:cNvPr id="7" name="Tijdelijke aanduiding voor afbeelding 6">
            <a:extLst>
              <a:ext uri="{FF2B5EF4-FFF2-40B4-BE49-F238E27FC236}">
                <a16:creationId xmlns:a16="http://schemas.microsoft.com/office/drawing/2014/main" id="{183913CA-3E2B-1E6C-A0D4-37D6D48939CB}"/>
              </a:ext>
            </a:extLst>
          </p:cNvPr>
          <p:cNvPicPr>
            <a:picLocks noGrp="1" noChangeAspect="1"/>
          </p:cNvPicPr>
          <p:nvPr>
            <p:ph type="pic" sz="quarter" idx="13"/>
          </p:nvPr>
        </p:nvPicPr>
        <p:blipFill>
          <a:blip r:embed="rId2"/>
          <a:srcRect l="6306" r="6306"/>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262979"/>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Hoi!</a:t>
            </a:r>
          </a:p>
          <a:p>
            <a:endParaRPr lang="nl-NL" sz="1400" dirty="0">
              <a:solidFill>
                <a:srgbClr val="000000"/>
              </a:solidFill>
              <a:ea typeface="+mn-lt"/>
              <a:cs typeface="+mn-lt"/>
            </a:endParaRPr>
          </a:p>
          <a:p>
            <a:r>
              <a:rPr lang="nl-NL" sz="1400" dirty="0">
                <a:solidFill>
                  <a:srgbClr val="000000"/>
                </a:solidFill>
                <a:ea typeface="+mn-lt"/>
                <a:cs typeface="+mn-lt"/>
              </a:rPr>
              <a:t>Hoe gaat het met jullie? Bizar gezicht hè, de robots van vorige week? Ik heb online nog wat research gedaan en heb me behoorlijk zitten verbazen over die menselijke robots.</a:t>
            </a:r>
          </a:p>
          <a:p>
            <a:endParaRPr lang="nl-NL" sz="1400" dirty="0">
              <a:solidFill>
                <a:srgbClr val="000000"/>
              </a:solidFill>
              <a:ea typeface="+mn-lt"/>
              <a:cs typeface="+mn-lt"/>
            </a:endParaRPr>
          </a:p>
          <a:p>
            <a:r>
              <a:rPr lang="nl-NL" sz="1400" dirty="0">
                <a:solidFill>
                  <a:srgbClr val="000000"/>
                </a:solidFill>
                <a:ea typeface="+mn-lt"/>
                <a:cs typeface="+mn-lt"/>
              </a:rPr>
              <a:t>Toen ik verder op internet keek, viel me ook iets anders op. Omdat ik had gezocht naar robots, bleef ik steeds advertenties in beeld krijgen van bedrijven waar ik robots kon kopen. Ik kreeg advertenties van stofzuigerrobots, speelgoedrobots, hulprobots, etc. </a:t>
            </a:r>
            <a:br>
              <a:rPr lang="nl-NL" sz="1400" dirty="0">
                <a:solidFill>
                  <a:srgbClr val="000000"/>
                </a:solidFill>
                <a:ea typeface="+mn-lt"/>
                <a:cs typeface="+mn-lt"/>
              </a:rPr>
            </a:br>
            <a:r>
              <a:rPr lang="nl-NL" sz="1400" dirty="0">
                <a:solidFill>
                  <a:srgbClr val="000000"/>
                </a:solidFill>
                <a:ea typeface="+mn-lt"/>
                <a:cs typeface="+mn-lt"/>
              </a:rPr>
              <a:t>Het hield niet op…</a:t>
            </a:r>
          </a:p>
          <a:p>
            <a:endParaRPr lang="nl-NL" sz="1400" dirty="0">
              <a:solidFill>
                <a:srgbClr val="000000"/>
              </a:solidFill>
              <a:ea typeface="+mn-lt"/>
              <a:cs typeface="+mn-lt"/>
            </a:endParaRPr>
          </a:p>
          <a:p>
            <a:r>
              <a:rPr lang="nl-NL" sz="1400" dirty="0">
                <a:solidFill>
                  <a:srgbClr val="000000"/>
                </a:solidFill>
                <a:ea typeface="+mn-lt"/>
                <a:cs typeface="+mn-lt"/>
              </a:rPr>
              <a:t>Op sommige advertenties heb ik wel even geklikt, ik was toch wel benieuwd naar die producten. Eigenlijk ben ik wel nieuwsgierig hoe dit werkt, want dit gebeurt best wel vaak. Wanneer ik op internet naar iets zoek, dan krijg ik daarna allerlei advertenties daarover.</a:t>
            </a:r>
          </a:p>
          <a:p>
            <a:endParaRPr lang="nl-NL" sz="1400" dirty="0">
              <a:solidFill>
                <a:srgbClr val="000000"/>
              </a:solidFill>
              <a:ea typeface="+mn-lt"/>
              <a:cs typeface="+mn-lt"/>
            </a:endParaRPr>
          </a:p>
          <a:p>
            <a:r>
              <a:rPr lang="nl-NL" sz="1400" dirty="0">
                <a:solidFill>
                  <a:srgbClr val="000000"/>
                </a:solidFill>
                <a:ea typeface="+mn-lt"/>
                <a:cs typeface="+mn-lt"/>
              </a:rPr>
              <a:t>Advertenties zitten volgens mij sowieso wel overal verstopt. Ik was laatst een filmpje van </a:t>
            </a:r>
            <a:r>
              <a:rPr lang="nl-NL" sz="1400" dirty="0" err="1">
                <a:solidFill>
                  <a:srgbClr val="000000"/>
                </a:solidFill>
                <a:ea typeface="+mn-lt"/>
                <a:cs typeface="+mn-lt"/>
              </a:rPr>
              <a:t>StukTV</a:t>
            </a:r>
            <a:r>
              <a:rPr lang="nl-NL" sz="1400" dirty="0">
                <a:solidFill>
                  <a:srgbClr val="000000"/>
                </a:solidFill>
                <a:ea typeface="+mn-lt"/>
                <a:cs typeface="+mn-lt"/>
              </a:rPr>
              <a:t> aan het kijken op YouTube en ook daar zag ik dat er allerlei producten gepromoot worden. Dat zijn volgens mij ook gewoon adverteerders. </a:t>
            </a:r>
          </a:p>
          <a:p>
            <a:endParaRPr lang="nl-NL" sz="1400" dirty="0">
              <a:solidFill>
                <a:srgbClr val="000000"/>
              </a:solidFill>
              <a:ea typeface="+mn-lt"/>
              <a:cs typeface="+mn-lt"/>
            </a:endParaRPr>
          </a:p>
          <a:p>
            <a:r>
              <a:rPr lang="nl-NL" sz="1400" dirty="0">
                <a:solidFill>
                  <a:srgbClr val="000000"/>
                </a:solidFill>
                <a:ea typeface="+mn-lt"/>
                <a:cs typeface="+mn-lt"/>
              </a:rPr>
              <a:t>In sommige spelletjes die ik speel, moet ik ook steeds even wachten omdat er een advertentie voorbij komt. Hartstikke irritant als je graag snel door wilt spelen.</a:t>
            </a:r>
          </a:p>
          <a:p>
            <a:endParaRPr lang="nl-NL" sz="1400" dirty="0">
              <a:solidFill>
                <a:srgbClr val="000000"/>
              </a:solidFill>
              <a:ea typeface="+mn-lt"/>
              <a:cs typeface="+mn-lt"/>
            </a:endParaRPr>
          </a:p>
          <a:p>
            <a:r>
              <a:rPr lang="nl-NL" sz="1400" dirty="0">
                <a:solidFill>
                  <a:srgbClr val="000000"/>
                </a:solidFill>
                <a:ea typeface="+mn-lt"/>
                <a:cs typeface="+mn-lt"/>
              </a:rPr>
              <a:t>Waar komen jullie allemaal advertenties tegen? Wat vinden jullie hiervan?</a:t>
            </a: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145795" y="4969240"/>
            <a:ext cx="530649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a:solidFill>
                  <a:srgbClr val="000000"/>
                </a:solidFill>
              </a:rPr>
              <a:t>Bron:</a:t>
            </a:r>
            <a:r>
              <a:rPr lang="nl-NL" sz="1200" b="1" i="1">
                <a:solidFill>
                  <a:srgbClr val="000000"/>
                </a:solidFill>
                <a:ea typeface="+mn-lt"/>
                <a:cs typeface="+mn-lt"/>
              </a:rPr>
              <a:t> marketingtribune.nl </a:t>
            </a:r>
          </a:p>
          <a:p>
            <a:pPr>
              <a:spcBef>
                <a:spcPts val="0"/>
              </a:spcBef>
            </a:pPr>
            <a:r>
              <a:rPr lang="nl-NL" sz="1200">
                <a:solidFill>
                  <a:srgbClr val="000000"/>
                </a:solidFill>
                <a:ea typeface="+mn-lt"/>
                <a:cs typeface="+mn-lt"/>
                <a:hlinkClick r:id="rId3"/>
              </a:rPr>
              <a:t>https://www.marketingtribune.nl/media/nieuws/2023/12/magna-ad-spend-forecast-digitale-reclame-domineert/index.xml</a:t>
            </a:r>
            <a:r>
              <a:rPr lang="nl-NL" sz="1200">
                <a:solidFill>
                  <a:srgbClr val="000000"/>
                </a:solidFill>
                <a:ea typeface="+mn-lt"/>
                <a:cs typeface="+mn-lt"/>
              </a:rPr>
              <a:t>  </a:t>
            </a:r>
            <a:endParaRPr lang="nl-NL">
              <a:cs typeface="Poppins"/>
            </a:endParaRPr>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a:t>Pointer: Strengere regels voor online reclame</a:t>
            </a:r>
            <a:endParaRPr lang="nl-NL" sz="1000" b="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7" name="Onlinemedia 6" title="Strengere regels voor kinderen die online reclame maken">
            <a:hlinkClick r:id="" action="ppaction://media"/>
            <a:extLst>
              <a:ext uri="{FF2B5EF4-FFF2-40B4-BE49-F238E27FC236}">
                <a16:creationId xmlns:a16="http://schemas.microsoft.com/office/drawing/2014/main" id="{7A692F10-CC9B-0FDF-1658-69DC6735C807}"/>
              </a:ext>
            </a:extLst>
          </p:cNvPr>
          <p:cNvPicPr>
            <a:picLocks noRot="1" noChangeAspect="1"/>
          </p:cNvPicPr>
          <p:nvPr>
            <a:videoFile r:link="rId1"/>
          </p:nvPr>
        </p:nvPicPr>
        <p:blipFill>
          <a:blip r:embed="rId4"/>
          <a:stretch>
            <a:fillRect/>
          </a:stretch>
        </p:blipFill>
        <p:spPr>
          <a:xfrm>
            <a:off x="7165975" y="2847975"/>
            <a:ext cx="3910013" cy="2486025"/>
          </a:xfrm>
          <a:prstGeom prst="rect">
            <a:avLst/>
          </a:prstGeom>
        </p:spPr>
      </p:pic>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146826" y="169843"/>
            <a:ext cx="8781762" cy="95680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Digitale reclame domineert</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146240" y="947487"/>
            <a:ext cx="6008125" cy="252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600" b="1" dirty="0">
                <a:ea typeface="+mn-lt"/>
                <a:cs typeface="+mn-lt"/>
              </a:rPr>
              <a:t>In dit nieuwsartikel lees je hoe het aandeel digitale reclame ontzettend stijgt. In 2024 worden er advertentie- inkomsten verwacht van 6,3 miljard euro!</a:t>
            </a:r>
            <a:r>
              <a:rPr lang="nl-NL" sz="1600" dirty="0">
                <a:ea typeface="+mn-lt"/>
                <a:cs typeface="+mn-lt"/>
              </a:rPr>
              <a:t> </a:t>
            </a:r>
            <a:endParaRPr lang="en-US" sz="1600" dirty="0">
              <a:ea typeface="+mn-lt"/>
              <a:cs typeface="+mn-lt"/>
            </a:endParaRPr>
          </a:p>
          <a:p>
            <a:pPr>
              <a:lnSpc>
                <a:spcPct val="150000"/>
              </a:lnSpc>
              <a:spcBef>
                <a:spcPts val="1000"/>
              </a:spcBef>
            </a:pPr>
            <a:r>
              <a:rPr lang="nl-NL" sz="1600" dirty="0">
                <a:ea typeface="+mn-lt"/>
                <a:cs typeface="+mn-lt"/>
              </a:rPr>
              <a:t>Melle gaf in haar brief aan dat je op heel veel verschillende </a:t>
            </a:r>
            <a:r>
              <a:rPr lang="nl-NL" sz="1600" dirty="0">
                <a:solidFill>
                  <a:srgbClr val="3F5060"/>
                </a:solidFill>
                <a:ea typeface="+mn-lt"/>
                <a:cs typeface="+mn-lt"/>
              </a:rPr>
              <a:t>plekken </a:t>
            </a:r>
            <a:r>
              <a:rPr lang="nl-NL" sz="1600" dirty="0">
                <a:ea typeface="+mn-lt"/>
                <a:cs typeface="+mn-lt"/>
              </a:rPr>
              <a:t>reclames tegenkomt. </a:t>
            </a:r>
            <a:r>
              <a:rPr lang="en-US" sz="1600" dirty="0">
                <a:ea typeface="+mn-lt"/>
                <a:cs typeface="+mn-lt"/>
              </a:rPr>
              <a:t> </a:t>
            </a:r>
          </a:p>
          <a:p>
            <a:pPr>
              <a:lnSpc>
                <a:spcPct val="150000"/>
              </a:lnSpc>
              <a:spcBef>
                <a:spcPts val="1000"/>
              </a:spcBef>
            </a:pPr>
            <a:r>
              <a:rPr lang="nl-NL" sz="1600" i="1" dirty="0">
                <a:ea typeface="+mn-lt"/>
                <a:cs typeface="+mn-lt"/>
              </a:rPr>
              <a:t>Waar komen jullie allemaal online reclames tegen?</a:t>
            </a:r>
            <a:r>
              <a:rPr lang="en-US" sz="1600" dirty="0">
                <a:ea typeface="+mn-lt"/>
                <a:cs typeface="+mn-lt"/>
              </a:rPr>
              <a:t> </a:t>
            </a:r>
            <a:endParaRPr lang="nl-NL" sz="1600" dirty="0">
              <a:ea typeface="+mn-lt"/>
              <a:cs typeface="+mn-lt"/>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629937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Reclame herkennen</a:t>
            </a:r>
            <a:endParaRPr lang="nl-NL" dirty="0">
              <a:cs typeface="Poppins"/>
            </a:endParaRPr>
          </a:p>
        </p:txBody>
      </p:sp>
      <p:sp>
        <p:nvSpPr>
          <p:cNvPr id="8" name="Tekstvak 7">
            <a:extLst>
              <a:ext uri="{FF2B5EF4-FFF2-40B4-BE49-F238E27FC236}">
                <a16:creationId xmlns:a16="http://schemas.microsoft.com/office/drawing/2014/main" id="{3F81264E-ED70-D54E-F9F7-90FE5E369FE9}"/>
              </a:ext>
            </a:extLst>
          </p:cNvPr>
          <p:cNvSpPr txBox="1"/>
          <p:nvPr/>
        </p:nvSpPr>
        <p:spPr>
          <a:xfrm>
            <a:off x="146240" y="947487"/>
            <a:ext cx="484729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Eerst even opwarmen…</a:t>
            </a:r>
            <a:br>
              <a:rPr lang="nl-NL" sz="1600" dirty="0">
                <a:ea typeface="+mn-lt"/>
                <a:cs typeface="+mn-lt"/>
              </a:rPr>
            </a:br>
            <a:br>
              <a:rPr lang="nl-NL" sz="1600" dirty="0">
                <a:ea typeface="+mn-lt"/>
                <a:cs typeface="+mn-lt"/>
              </a:rPr>
            </a:br>
            <a:r>
              <a:rPr lang="nl-NL" sz="1600" dirty="0">
                <a:ea typeface="+mn-lt"/>
                <a:cs typeface="+mn-lt"/>
              </a:rPr>
              <a:t>Herken jij de reclame?</a:t>
            </a:r>
            <a:endParaRPr lang="en-US" sz="1600" dirty="0">
              <a:ea typeface="+mn-lt"/>
              <a:cs typeface="+mn-lt"/>
            </a:endParaRPr>
          </a:p>
          <a:p>
            <a:endParaRPr lang="nl-NL" sz="1600" dirty="0">
              <a:ea typeface="+mn-lt"/>
              <a:cs typeface="+mn-lt"/>
            </a:endParaRPr>
          </a:p>
          <a:p>
            <a:r>
              <a:rPr lang="nl-NL" sz="1600" dirty="0">
                <a:ea typeface="+mn-lt"/>
                <a:cs typeface="+mn-lt"/>
              </a:rPr>
              <a:t>Ga naar </a:t>
            </a:r>
            <a:r>
              <a:rPr lang="nl-NL" sz="1600" dirty="0">
                <a:solidFill>
                  <a:srgbClr val="FFFFFF"/>
                </a:solidFill>
                <a:ea typeface="+mn-lt"/>
                <a:cs typeface="+mn-lt"/>
                <a:hlinkClick r:id="rId2">
                  <a:extLst>
                    <a:ext uri="{A12FA001-AC4F-418D-AE19-62706E023703}">
                      <ahyp:hlinkClr xmlns:ahyp="http://schemas.microsoft.com/office/drawing/2018/hyperlinkcolor" val="tx"/>
                    </a:ext>
                  </a:extLst>
                </a:hlinkClick>
              </a:rPr>
              <a:t>deze link</a:t>
            </a:r>
            <a:r>
              <a:rPr lang="nl-NL" sz="1600" dirty="0">
                <a:solidFill>
                  <a:schemeClr val="bg1"/>
                </a:solidFill>
                <a:ea typeface="+mn-lt"/>
                <a:cs typeface="+mn-lt"/>
              </a:rPr>
              <a:t> </a:t>
            </a:r>
            <a:r>
              <a:rPr lang="nl-NL" sz="1600" dirty="0">
                <a:ea typeface="+mn-lt"/>
                <a:cs typeface="+mn-lt"/>
              </a:rPr>
              <a:t>en speel klassikaal het spel </a:t>
            </a:r>
            <a:r>
              <a:rPr lang="nl-NL" sz="1600" dirty="0">
                <a:solidFill>
                  <a:schemeClr val="bg1"/>
                </a:solidFill>
                <a:ea typeface="+mn-lt"/>
                <a:cs typeface="+mn-lt"/>
              </a:rPr>
              <a:t>'</a:t>
            </a:r>
            <a:r>
              <a:rPr lang="nl-NL" sz="1600" dirty="0" err="1">
                <a:solidFill>
                  <a:schemeClr val="bg1"/>
                </a:solidFill>
                <a:ea typeface="+mn-lt"/>
                <a:cs typeface="+mn-lt"/>
              </a:rPr>
              <a:t>Swiper</a:t>
            </a:r>
            <a:r>
              <a:rPr lang="nl-NL" sz="1600" dirty="0">
                <a:solidFill>
                  <a:schemeClr val="bg1"/>
                </a:solidFill>
                <a:ea typeface="+mn-lt"/>
                <a:cs typeface="+mn-lt"/>
              </a:rPr>
              <a:t>'</a:t>
            </a:r>
            <a:r>
              <a:rPr lang="nl-NL" sz="1600" dirty="0">
                <a:ea typeface="+mn-lt"/>
                <a:cs typeface="+mn-lt"/>
              </a:rPr>
              <a:t>.</a:t>
            </a:r>
            <a:endParaRPr lang="en-US" sz="1600" dirty="0">
              <a:ea typeface="+mn-lt"/>
              <a:cs typeface="+mn-lt"/>
            </a:endParaRPr>
          </a:p>
          <a:p>
            <a:endParaRPr lang="nl-NL" sz="1600" dirty="0">
              <a:ea typeface="+mn-lt"/>
              <a:cs typeface="+mn-lt"/>
            </a:endParaRPr>
          </a:p>
          <a:p>
            <a:r>
              <a:rPr lang="nl-NL" sz="1600" dirty="0">
                <a:ea typeface="+mn-lt"/>
                <a:cs typeface="+mn-lt"/>
              </a:rPr>
              <a:t>Herkenden jullie alle reclames?</a:t>
            </a:r>
            <a:endParaRPr lang="en-US" sz="1600" dirty="0">
              <a:ea typeface="+mn-lt"/>
              <a:cs typeface="+mn-lt"/>
            </a:endParaRPr>
          </a:p>
        </p:txBody>
      </p:sp>
      <p:pic>
        <p:nvPicPr>
          <p:cNvPr id="5" name="Tijdelijke aanduiding voor afbeelding 4" descr="Achtergrond met leeg wit reclamebord in de lucht">
            <a:extLst>
              <a:ext uri="{FF2B5EF4-FFF2-40B4-BE49-F238E27FC236}">
                <a16:creationId xmlns:a16="http://schemas.microsoft.com/office/drawing/2014/main" id="{F6D3839E-39E6-BFFA-E8C8-5F25CF938FDA}"/>
              </a:ext>
            </a:extLst>
          </p:cNvPr>
          <p:cNvPicPr>
            <a:picLocks noGrp="1" noChangeAspect="1"/>
          </p:cNvPicPr>
          <p:nvPr>
            <p:ph type="pic" sz="quarter" idx="12"/>
          </p:nvPr>
        </p:nvPicPr>
        <p:blipFill>
          <a:blip r:embed="rId3"/>
          <a:srcRect l="8996" r="8996"/>
          <a:stretch/>
        </p:blipFill>
        <p:spPr/>
      </p:pic>
    </p:spTree>
    <p:extLst>
      <p:ext uri="{BB962C8B-B14F-4D97-AF65-F5344CB8AC3E}">
        <p14:creationId xmlns:p14="http://schemas.microsoft.com/office/powerpoint/2010/main" val="392690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5864868"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Reclame herkennen</a:t>
            </a:r>
            <a:endParaRPr lang="nl-NL" dirty="0">
              <a:cs typeface="Poppins"/>
            </a:endParaRPr>
          </a:p>
        </p:txBody>
      </p:sp>
      <p:sp>
        <p:nvSpPr>
          <p:cNvPr id="8" name="Tekstvak 7">
            <a:extLst>
              <a:ext uri="{FF2B5EF4-FFF2-40B4-BE49-F238E27FC236}">
                <a16:creationId xmlns:a16="http://schemas.microsoft.com/office/drawing/2014/main" id="{3F81264E-ED70-D54E-F9F7-90FE5E369FE9}"/>
              </a:ext>
            </a:extLst>
          </p:cNvPr>
          <p:cNvSpPr txBox="1"/>
          <p:nvPr/>
        </p:nvSpPr>
        <p:spPr>
          <a:xfrm>
            <a:off x="146241" y="947487"/>
            <a:ext cx="47244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Je hebt zojuist meerdere voorbeelden gezien van reclames die je tegen kunt komen. </a:t>
            </a:r>
            <a:br>
              <a:rPr lang="nl-NL" sz="1600" dirty="0">
                <a:ea typeface="+mn-lt"/>
                <a:cs typeface="+mn-lt"/>
              </a:rPr>
            </a:br>
            <a:br>
              <a:rPr lang="nl-NL" sz="1600" dirty="0">
                <a:ea typeface="+mn-lt"/>
                <a:cs typeface="+mn-lt"/>
              </a:rPr>
            </a:br>
            <a:r>
              <a:rPr lang="nl-NL" sz="1600" dirty="0">
                <a:ea typeface="+mn-lt"/>
                <a:cs typeface="+mn-lt"/>
              </a:rPr>
              <a:t>Bespreek klassikaal:</a:t>
            </a:r>
          </a:p>
          <a:p>
            <a:endParaRPr lang="nl-NL" sz="1600" dirty="0">
              <a:ea typeface="+mn-lt"/>
              <a:cs typeface="+mn-lt"/>
            </a:endParaRPr>
          </a:p>
          <a:p>
            <a:pPr marL="342900" indent="-342900">
              <a:buAutoNum type="arabicPeriod"/>
            </a:pPr>
            <a:r>
              <a:rPr lang="nl-NL" sz="1600" dirty="0">
                <a:latin typeface="Poppins"/>
                <a:ea typeface="+mn-lt"/>
                <a:cs typeface="Arial"/>
              </a:rPr>
              <a:t>Waar kom jij reclame tegen? </a:t>
            </a:r>
            <a:r>
              <a:rPr lang="nl-NL" sz="1600" i="1" dirty="0">
                <a:latin typeface="Poppins"/>
                <a:ea typeface="+mn-lt"/>
                <a:cs typeface="Arial"/>
              </a:rPr>
              <a:t>Geef een voorbeeld (denk ook terug aan de voorbeelden uit het spel '</a:t>
            </a:r>
            <a:r>
              <a:rPr lang="nl-NL" sz="1600" i="1" dirty="0" err="1">
                <a:latin typeface="Poppins"/>
                <a:ea typeface="+mn-lt"/>
                <a:cs typeface="Arial"/>
              </a:rPr>
              <a:t>Swiper</a:t>
            </a:r>
            <a:r>
              <a:rPr lang="nl-NL" sz="1600" i="1" dirty="0">
                <a:latin typeface="Poppins"/>
                <a:ea typeface="+mn-lt"/>
                <a:cs typeface="Arial"/>
              </a:rPr>
              <a:t>').</a:t>
            </a:r>
            <a:endParaRPr lang="en-US" sz="1600" i="1" dirty="0">
              <a:latin typeface="Poppins"/>
              <a:ea typeface="+mn-lt"/>
              <a:cs typeface="Arial"/>
            </a:endParaRPr>
          </a:p>
          <a:p>
            <a:pPr marL="342900" indent="-342900">
              <a:buAutoNum type="arabicPeriod"/>
            </a:pPr>
            <a:endParaRPr lang="nl-NL" sz="1600" dirty="0">
              <a:latin typeface="Poppins"/>
              <a:ea typeface="+mn-lt"/>
              <a:cs typeface="Arial"/>
            </a:endParaRPr>
          </a:p>
          <a:p>
            <a:pPr marL="342900" indent="-342900">
              <a:buAutoNum type="arabicPeriod"/>
            </a:pPr>
            <a:r>
              <a:rPr lang="nl-NL" sz="1600" dirty="0">
                <a:latin typeface="Poppins"/>
                <a:ea typeface="+mn-lt"/>
                <a:cs typeface="Arial"/>
              </a:rPr>
              <a:t>Is er een plek waarvan jij vindt dat je geen reclame tegen mag komen? </a:t>
            </a:r>
            <a:r>
              <a:rPr lang="nl-NL" sz="1600" i="1" dirty="0">
                <a:latin typeface="Poppins"/>
                <a:ea typeface="+mn-lt"/>
                <a:cs typeface="Arial"/>
              </a:rPr>
              <a:t>Waarom vind je dat?</a:t>
            </a:r>
            <a:endParaRPr lang="en-US" sz="1600" i="1" dirty="0">
              <a:latin typeface="Poppins"/>
              <a:ea typeface="+mn-lt"/>
              <a:cs typeface="Arial"/>
            </a:endParaRPr>
          </a:p>
          <a:p>
            <a:pPr marL="342900" indent="-342900">
              <a:buAutoNum type="arabicPeriod"/>
            </a:pPr>
            <a:endParaRPr lang="nl-NL" sz="1600" dirty="0">
              <a:latin typeface="Poppins"/>
              <a:ea typeface="+mn-lt"/>
              <a:cs typeface="Arial"/>
            </a:endParaRPr>
          </a:p>
          <a:p>
            <a:pPr marL="342900" indent="-342900">
              <a:buAutoNum type="arabicPeriod"/>
            </a:pPr>
            <a:r>
              <a:rPr lang="nl-NL" sz="1600" dirty="0">
                <a:latin typeface="Poppins"/>
                <a:ea typeface="+mn-lt"/>
                <a:cs typeface="Arial"/>
              </a:rPr>
              <a:t>Zijn er regels voor reclame? Wat voor regels zouden dat (moeten) zijn?</a:t>
            </a:r>
            <a:endParaRPr lang="en-US" sz="1600" dirty="0">
              <a:latin typeface="Poppins"/>
              <a:ea typeface="+mn-lt"/>
              <a:cs typeface="Arial"/>
            </a:endParaRPr>
          </a:p>
        </p:txBody>
      </p:sp>
      <p:pic>
        <p:nvPicPr>
          <p:cNvPr id="5" name="Tijdelijke aanduiding voor afbeelding 4" descr="Achtergrond met leeg wit reclamebord in de lucht">
            <a:extLst>
              <a:ext uri="{FF2B5EF4-FFF2-40B4-BE49-F238E27FC236}">
                <a16:creationId xmlns:a16="http://schemas.microsoft.com/office/drawing/2014/main" id="{F6D3839E-39E6-BFFA-E8C8-5F25CF938FDA}"/>
              </a:ext>
            </a:extLst>
          </p:cNvPr>
          <p:cNvPicPr>
            <a:picLocks noGrp="1" noChangeAspect="1"/>
          </p:cNvPicPr>
          <p:nvPr>
            <p:ph type="pic" sz="quarter" idx="12"/>
          </p:nvPr>
        </p:nvPicPr>
        <p:blipFill>
          <a:blip r:embed="rId2"/>
          <a:srcRect l="8996" r="8996"/>
          <a:stretch/>
        </p:blipFill>
        <p:spPr/>
      </p:pic>
    </p:spTree>
    <p:extLst>
      <p:ext uri="{BB962C8B-B14F-4D97-AF65-F5344CB8AC3E}">
        <p14:creationId xmlns:p14="http://schemas.microsoft.com/office/powerpoint/2010/main" val="39293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6714417"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a:t>
            </a:r>
            <a:r>
              <a:rPr lang="nl-NL" dirty="0" err="1">
                <a:ea typeface="+mj-lt"/>
                <a:cs typeface="+mj-lt"/>
              </a:rPr>
              <a:t>Influencers</a:t>
            </a:r>
            <a:r>
              <a:rPr lang="nl-NL" dirty="0">
                <a:ea typeface="+mj-lt"/>
                <a:cs typeface="+mj-lt"/>
              </a:rPr>
              <a:t> en </a:t>
            </a:r>
            <a:br>
              <a:rPr lang="nl-NL" dirty="0">
                <a:ea typeface="+mj-lt"/>
                <a:cs typeface="+mj-lt"/>
              </a:rPr>
            </a:br>
            <a:r>
              <a:rPr lang="nl-NL" dirty="0">
                <a:ea typeface="+mj-lt"/>
                <a:cs typeface="+mj-lt"/>
              </a:rPr>
              <a:t>reclame</a:t>
            </a:r>
            <a:endParaRPr lang="nl-NL" dirty="0">
              <a:cs typeface="Poppins"/>
            </a:endParaRPr>
          </a:p>
        </p:txBody>
      </p:sp>
      <p:sp>
        <p:nvSpPr>
          <p:cNvPr id="8" name="Tekstvak 7">
            <a:extLst>
              <a:ext uri="{FF2B5EF4-FFF2-40B4-BE49-F238E27FC236}">
                <a16:creationId xmlns:a16="http://schemas.microsoft.com/office/drawing/2014/main" id="{3F81264E-ED70-D54E-F9F7-90FE5E369FE9}"/>
              </a:ext>
            </a:extLst>
          </p:cNvPr>
          <p:cNvSpPr txBox="1"/>
          <p:nvPr/>
        </p:nvSpPr>
        <p:spPr>
          <a:xfrm>
            <a:off x="146241" y="947487"/>
            <a:ext cx="47244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600" dirty="0">
              <a:latin typeface="Poppins"/>
              <a:ea typeface="+mn-lt"/>
              <a:cs typeface="Arial"/>
            </a:endParaRPr>
          </a:p>
          <a:p>
            <a:r>
              <a:rPr lang="nl-NL" sz="1600" dirty="0">
                <a:latin typeface="Poppins"/>
                <a:ea typeface="+mn-lt"/>
                <a:cs typeface="Arial"/>
              </a:rPr>
              <a:t>Bekijk de filmpjes op deze dia. </a:t>
            </a:r>
            <a:endParaRPr lang="en-US" sz="1600" dirty="0">
              <a:latin typeface="Poppins"/>
              <a:ea typeface="+mn-lt"/>
              <a:cs typeface="Arial"/>
            </a:endParaRPr>
          </a:p>
          <a:p>
            <a:endParaRPr lang="nl-NL" sz="1600" dirty="0">
              <a:latin typeface="Poppins"/>
              <a:ea typeface="+mn-lt"/>
              <a:cs typeface="Arial"/>
            </a:endParaRPr>
          </a:p>
          <a:p>
            <a:r>
              <a:rPr lang="nl-NL" sz="1600" dirty="0">
                <a:latin typeface="Poppins"/>
                <a:ea typeface="+mn-lt"/>
                <a:cs typeface="Arial"/>
              </a:rPr>
              <a:t>Bespreek met elkaar:</a:t>
            </a:r>
          </a:p>
          <a:p>
            <a:pPr marL="285750" indent="-285750">
              <a:buFont typeface="Calibri,Sans-Serif"/>
              <a:buChar char="-"/>
            </a:pPr>
            <a:r>
              <a:rPr lang="nl-NL" sz="1600" dirty="0">
                <a:latin typeface="Poppins"/>
                <a:ea typeface="+mn-lt"/>
                <a:cs typeface="Arial"/>
              </a:rPr>
              <a:t>Wat doet een </a:t>
            </a:r>
            <a:r>
              <a:rPr lang="nl-NL" sz="1600" dirty="0" err="1">
                <a:latin typeface="Poppins"/>
                <a:ea typeface="+mn-lt"/>
                <a:cs typeface="Arial"/>
              </a:rPr>
              <a:t>influencer</a:t>
            </a:r>
            <a:r>
              <a:rPr lang="nl-NL" sz="1600" dirty="0">
                <a:latin typeface="Poppins"/>
                <a:ea typeface="+mn-lt"/>
                <a:cs typeface="Arial"/>
              </a:rPr>
              <a:t>?</a:t>
            </a:r>
            <a:endParaRPr lang="en-US" sz="1600" dirty="0">
              <a:latin typeface="Poppins"/>
              <a:ea typeface="+mn-lt"/>
              <a:cs typeface="Arial"/>
            </a:endParaRPr>
          </a:p>
          <a:p>
            <a:pPr marL="285750" indent="-285750">
              <a:buFont typeface="Calibri,Sans-Serif"/>
              <a:buChar char="-"/>
            </a:pPr>
            <a:r>
              <a:rPr lang="nl-NL" sz="1600" dirty="0">
                <a:latin typeface="Poppins"/>
                <a:ea typeface="+mn-lt"/>
                <a:cs typeface="Arial"/>
              </a:rPr>
              <a:t>Welke </a:t>
            </a:r>
            <a:r>
              <a:rPr lang="nl-NL" sz="1600" dirty="0" err="1">
                <a:latin typeface="Poppins"/>
                <a:ea typeface="+mn-lt"/>
                <a:cs typeface="Arial"/>
              </a:rPr>
              <a:t>influencers</a:t>
            </a:r>
            <a:r>
              <a:rPr lang="nl-NL" sz="1600" dirty="0">
                <a:latin typeface="Poppins"/>
                <a:ea typeface="+mn-lt"/>
                <a:cs typeface="Arial"/>
              </a:rPr>
              <a:t> ken je?</a:t>
            </a:r>
            <a:endParaRPr lang="en-US" sz="1600" dirty="0">
              <a:latin typeface="Poppins"/>
              <a:ea typeface="+mn-lt"/>
              <a:cs typeface="Arial"/>
            </a:endParaRPr>
          </a:p>
          <a:p>
            <a:pPr marL="285750" indent="-285750">
              <a:buFont typeface="Calibri,Sans-Serif"/>
              <a:buChar char="-"/>
            </a:pPr>
            <a:r>
              <a:rPr lang="nl-NL" sz="1600" dirty="0">
                <a:latin typeface="Poppins"/>
                <a:ea typeface="+mn-lt"/>
                <a:cs typeface="Arial"/>
              </a:rPr>
              <a:t>Hoe verdient een </a:t>
            </a:r>
            <a:r>
              <a:rPr lang="nl-NL" sz="1600" dirty="0" err="1">
                <a:latin typeface="Poppins"/>
                <a:ea typeface="+mn-lt"/>
                <a:cs typeface="Arial"/>
              </a:rPr>
              <a:t>influencer</a:t>
            </a:r>
            <a:r>
              <a:rPr lang="nl-NL" sz="1600" dirty="0">
                <a:latin typeface="Poppins"/>
                <a:ea typeface="+mn-lt"/>
                <a:cs typeface="Arial"/>
              </a:rPr>
              <a:t> geld?</a:t>
            </a:r>
            <a:endParaRPr lang="en-US" sz="1600" dirty="0">
              <a:latin typeface="Poppins"/>
              <a:ea typeface="+mn-lt"/>
              <a:cs typeface="Arial"/>
            </a:endParaRPr>
          </a:p>
          <a:p>
            <a:pPr marL="285750" indent="-285750">
              <a:buFont typeface="Calibri,Sans-Serif"/>
              <a:buChar char="-"/>
            </a:pPr>
            <a:r>
              <a:rPr lang="nl-NL" sz="1600" dirty="0">
                <a:latin typeface="Poppins"/>
                <a:ea typeface="+mn-lt"/>
                <a:cs typeface="Arial"/>
              </a:rPr>
              <a:t>Hoe moeten </a:t>
            </a:r>
            <a:r>
              <a:rPr lang="nl-NL" sz="1600" dirty="0" err="1">
                <a:latin typeface="Poppins"/>
                <a:ea typeface="+mn-lt"/>
                <a:cs typeface="Arial"/>
              </a:rPr>
              <a:t>influencers</a:t>
            </a:r>
            <a:r>
              <a:rPr lang="nl-NL" sz="1600" dirty="0">
                <a:latin typeface="Poppins"/>
                <a:ea typeface="+mn-lt"/>
                <a:cs typeface="Arial"/>
              </a:rPr>
              <a:t> laten zien dat zij ergens geld aan verdienen?</a:t>
            </a:r>
            <a:endParaRPr lang="en-US" sz="1600" dirty="0">
              <a:latin typeface="Poppins"/>
              <a:cs typeface="Poppins"/>
            </a:endParaRPr>
          </a:p>
        </p:txBody>
      </p:sp>
      <p:pic>
        <p:nvPicPr>
          <p:cNvPr id="5" name="Tijdelijke aanduiding voor afbeelding 4" descr="Achtergrond met leeg wit reclamebord in de lucht">
            <a:extLst>
              <a:ext uri="{FF2B5EF4-FFF2-40B4-BE49-F238E27FC236}">
                <a16:creationId xmlns:a16="http://schemas.microsoft.com/office/drawing/2014/main" id="{F6D3839E-39E6-BFFA-E8C8-5F25CF938FDA}"/>
              </a:ext>
            </a:extLst>
          </p:cNvPr>
          <p:cNvPicPr>
            <a:picLocks noGrp="1" noChangeAspect="1"/>
          </p:cNvPicPr>
          <p:nvPr>
            <p:ph type="pic" sz="quarter" idx="12"/>
          </p:nvPr>
        </p:nvPicPr>
        <p:blipFill>
          <a:blip r:embed="rId4"/>
          <a:srcRect l="8996" r="8996"/>
          <a:stretch/>
        </p:blipFill>
        <p:spPr/>
      </p:pic>
      <p:pic>
        <p:nvPicPr>
          <p:cNvPr id="3" name="Onlinemedia 10" title="YouTubers en TikTokkers houden zich niet altijd aan reclameregels">
            <a:hlinkClick r:id="" action="ppaction://media"/>
            <a:extLst>
              <a:ext uri="{FF2B5EF4-FFF2-40B4-BE49-F238E27FC236}">
                <a16:creationId xmlns:a16="http://schemas.microsoft.com/office/drawing/2014/main" id="{03E1C954-2F47-FAD0-3D60-D29F1C930BD0}"/>
              </a:ext>
            </a:extLst>
          </p:cNvPr>
          <p:cNvPicPr>
            <a:picLocks noRot="1" noChangeAspect="1"/>
          </p:cNvPicPr>
          <p:nvPr>
            <a:videoFile r:link="rId1"/>
          </p:nvPr>
        </p:nvPicPr>
        <p:blipFill>
          <a:blip r:embed="rId5"/>
          <a:srcRect t="4275" b="4275"/>
          <a:stretch>
            <a:fillRect/>
          </a:stretch>
        </p:blipFill>
        <p:spPr>
          <a:xfrm>
            <a:off x="5691109" y="941001"/>
            <a:ext cx="6502334" cy="44625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pic>
        <p:nvPicPr>
          <p:cNvPr id="7" name="Onlinemedia 11" title="Krijgen influencers spullen voor hun video's gratis?">
            <a:hlinkClick r:id="" action="ppaction://media"/>
            <a:extLst>
              <a:ext uri="{FF2B5EF4-FFF2-40B4-BE49-F238E27FC236}">
                <a16:creationId xmlns:a16="http://schemas.microsoft.com/office/drawing/2014/main" id="{D6D6B2F0-F98A-8EE3-2B23-297881D567A5}"/>
              </a:ext>
            </a:extLst>
          </p:cNvPr>
          <p:cNvPicPr>
            <a:picLocks noRot="1" noChangeAspect="1"/>
          </p:cNvPicPr>
          <p:nvPr>
            <a:videoFile r:link="rId2"/>
          </p:nvPr>
        </p:nvPicPr>
        <p:blipFill>
          <a:blip r:embed="rId6"/>
          <a:stretch>
            <a:fillRect/>
          </a:stretch>
        </p:blipFill>
        <p:spPr>
          <a:xfrm>
            <a:off x="500784" y="3755159"/>
            <a:ext cx="3452813" cy="1952625"/>
          </a:xfrm>
          <a:prstGeom prst="rect">
            <a:avLst/>
          </a:prstGeom>
        </p:spPr>
      </p:pic>
    </p:spTree>
    <p:extLst>
      <p:ext uri="{BB962C8B-B14F-4D97-AF65-F5344CB8AC3E}">
        <p14:creationId xmlns:p14="http://schemas.microsoft.com/office/powerpoint/2010/main" val="270977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09251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Zoek de reclame</a:t>
            </a:r>
          </a:p>
        </p:txBody>
      </p:sp>
      <p:sp>
        <p:nvSpPr>
          <p:cNvPr id="8" name="Tekstvak 7">
            <a:extLst>
              <a:ext uri="{FF2B5EF4-FFF2-40B4-BE49-F238E27FC236}">
                <a16:creationId xmlns:a16="http://schemas.microsoft.com/office/drawing/2014/main" id="{3F81264E-ED70-D54E-F9F7-90FE5E369FE9}"/>
              </a:ext>
            </a:extLst>
          </p:cNvPr>
          <p:cNvSpPr txBox="1"/>
          <p:nvPr/>
        </p:nvSpPr>
        <p:spPr>
          <a:xfrm>
            <a:off x="146241" y="947487"/>
            <a:ext cx="47244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Bekijk in groepjes de vlog van </a:t>
            </a:r>
            <a:r>
              <a:rPr lang="nl-NL" sz="1600" dirty="0" err="1">
                <a:ea typeface="+mn-lt"/>
                <a:cs typeface="+mn-lt"/>
              </a:rPr>
              <a:t>Enzo</a:t>
            </a:r>
            <a:r>
              <a:rPr lang="nl-NL" sz="1600" dirty="0">
                <a:ea typeface="+mn-lt"/>
                <a:cs typeface="+mn-lt"/>
              </a:rPr>
              <a:t> Knol.</a:t>
            </a:r>
            <a:endParaRPr lang="en-US" sz="1600" dirty="0">
              <a:ea typeface="+mn-lt"/>
              <a:cs typeface="+mn-lt"/>
            </a:endParaRPr>
          </a:p>
          <a:p>
            <a:endParaRPr lang="nl-NL" sz="1600" dirty="0">
              <a:ea typeface="+mn-lt"/>
              <a:cs typeface="+mn-lt"/>
            </a:endParaRPr>
          </a:p>
          <a:p>
            <a:r>
              <a:rPr lang="nl-NL" sz="1600" dirty="0">
                <a:ea typeface="+mn-lt"/>
                <a:cs typeface="+mn-lt"/>
              </a:rPr>
              <a:t>Zie jij (mogelijke) reclame?</a:t>
            </a:r>
            <a:endParaRPr lang="en-US" sz="1600" dirty="0">
              <a:ea typeface="+mn-lt"/>
              <a:cs typeface="+mn-lt"/>
            </a:endParaRPr>
          </a:p>
          <a:p>
            <a:endParaRPr lang="nl-NL" sz="1600" dirty="0">
              <a:ea typeface="+mn-lt"/>
              <a:cs typeface="+mn-lt"/>
            </a:endParaRPr>
          </a:p>
          <a:p>
            <a:r>
              <a:rPr lang="nl-NL" sz="1600" dirty="0">
                <a:ea typeface="+mn-lt"/>
                <a:cs typeface="+mn-lt"/>
              </a:rPr>
              <a:t>Bespreek met elkaar wat jullie aan reclames gevonden hebben. </a:t>
            </a:r>
            <a:endParaRPr lang="en-US" sz="1600" dirty="0">
              <a:ea typeface="+mn-lt"/>
              <a:cs typeface="+mn-lt"/>
            </a:endParaRPr>
          </a:p>
        </p:txBody>
      </p:sp>
      <p:pic>
        <p:nvPicPr>
          <p:cNvPr id="4" name="Onlinemedia 7" title="DIT IS GENIETEN! - ENZOKNOL VLOG #307">
            <a:hlinkClick r:id="" action="ppaction://media"/>
            <a:extLst>
              <a:ext uri="{FF2B5EF4-FFF2-40B4-BE49-F238E27FC236}">
                <a16:creationId xmlns:a16="http://schemas.microsoft.com/office/drawing/2014/main" id="{18D25961-8115-A327-57CE-344DBC52099F}"/>
              </a:ext>
            </a:extLst>
          </p:cNvPr>
          <p:cNvPicPr>
            <a:picLocks noRot="1" noChangeAspect="1"/>
          </p:cNvPicPr>
          <p:nvPr>
            <a:videoFile r:link="rId1"/>
          </p:nvPr>
        </p:nvPicPr>
        <p:blipFill>
          <a:blip r:embed="rId3"/>
          <a:stretch>
            <a:fillRect/>
          </a:stretch>
        </p:blipFill>
        <p:spPr>
          <a:xfrm>
            <a:off x="5873034" y="1383891"/>
            <a:ext cx="6321988" cy="3505199"/>
          </a:xfrm>
          <a:prstGeom prst="rect">
            <a:avLst/>
          </a:prstGeom>
        </p:spPr>
      </p:pic>
    </p:spTree>
    <p:extLst>
      <p:ext uri="{BB962C8B-B14F-4D97-AF65-F5344CB8AC3E}">
        <p14:creationId xmlns:p14="http://schemas.microsoft.com/office/powerpoint/2010/main" val="422190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148894" y="417030"/>
            <a:ext cx="11026902" cy="701041"/>
          </a:xfrm>
        </p:spPr>
        <p:txBody>
          <a:bodyPr/>
          <a:lstStyle/>
          <a:p>
            <a:r>
              <a:rPr lang="nl-NL"/>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148894" y="946006"/>
            <a:ext cx="6577002" cy="4278094"/>
          </a:xfrm>
          <a:prstGeom prst="rect">
            <a:avLst/>
          </a:prstGeom>
          <a:noFill/>
        </p:spPr>
        <p:txBody>
          <a:bodyPr wrap="square" lIns="91440" tIns="45720" rIns="91440" bIns="45720" rtlCol="0" anchor="t">
            <a:spAutoFit/>
          </a:bodyPr>
          <a:lstStyle/>
          <a:p>
            <a:r>
              <a:rPr lang="nl-NL" sz="1600" dirty="0">
                <a:solidFill>
                  <a:schemeClr val="bg1"/>
                </a:solidFill>
                <a:cs typeface="Poppins"/>
              </a:rPr>
              <a:t>Bij reclames is er vaak sprake van misleiding. Een product wordt mooier neergezet dan het in werkelijkheid is.</a:t>
            </a:r>
          </a:p>
          <a:p>
            <a:endParaRPr lang="nl-NL" sz="1600" dirty="0">
              <a:solidFill>
                <a:schemeClr val="bg1"/>
              </a:solidFill>
              <a:cs typeface="Poppins"/>
            </a:endParaRPr>
          </a:p>
          <a:p>
            <a:r>
              <a:rPr lang="nl-NL" sz="1600" dirty="0">
                <a:solidFill>
                  <a:schemeClr val="bg1"/>
                </a:solidFill>
                <a:cs typeface="Poppins"/>
              </a:rPr>
              <a:t>Wat vind jij van de misleiding in reclames? Logisch of niet logisch? Bedenk voor jezelf 3 argumenten waarom jij het logisch of niet logisch vindt.</a:t>
            </a:r>
          </a:p>
          <a:p>
            <a:endParaRPr lang="nl-NL" sz="1600" dirty="0">
              <a:solidFill>
                <a:schemeClr val="bg1"/>
              </a:solidFill>
              <a:cs typeface="Poppins"/>
            </a:endParaRPr>
          </a:p>
          <a:p>
            <a:r>
              <a:rPr lang="nl-NL" sz="1600" dirty="0">
                <a:solidFill>
                  <a:schemeClr val="bg1"/>
                </a:solidFill>
                <a:cs typeface="Poppins"/>
              </a:rPr>
              <a:t>Bespreek jullie argumenten in groepjes van 4. Luister naar elkaar en stel iedereen die aan het woord is in </a:t>
            </a:r>
            <a:r>
              <a:rPr lang="nl-NL" sz="1600">
                <a:solidFill>
                  <a:schemeClr val="bg1"/>
                </a:solidFill>
                <a:cs typeface="Poppins"/>
              </a:rPr>
              <a:t>ieder geval </a:t>
            </a:r>
            <a:r>
              <a:rPr lang="nl-NL" sz="1600" dirty="0">
                <a:solidFill>
                  <a:schemeClr val="bg1"/>
                </a:solidFill>
                <a:cs typeface="Poppins"/>
              </a:rPr>
              <a:t>2 vragen over wat diegene verteld heeft. </a:t>
            </a:r>
            <a:br>
              <a:rPr lang="nl-NL" sz="1600" dirty="0">
                <a:solidFill>
                  <a:schemeClr val="bg1"/>
                </a:solidFill>
                <a:cs typeface="Poppins"/>
              </a:rPr>
            </a:br>
            <a:r>
              <a:rPr lang="nl-NL" sz="1600" dirty="0">
                <a:solidFill>
                  <a:schemeClr val="bg1"/>
                </a:solidFill>
                <a:cs typeface="Poppins"/>
              </a:rPr>
              <a:t>Verzamel de argumenten in 2 kolommen. Een kolom met logische argumenten en een kolom met niet-logische argumenten. </a:t>
            </a:r>
          </a:p>
          <a:p>
            <a:endParaRPr lang="nl-NL" sz="1600" dirty="0">
              <a:solidFill>
                <a:schemeClr val="bg1"/>
              </a:solidFill>
              <a:cs typeface="Poppins"/>
            </a:endParaRPr>
          </a:p>
          <a:p>
            <a:r>
              <a:rPr lang="nl-NL" sz="1600" dirty="0">
                <a:solidFill>
                  <a:schemeClr val="bg1"/>
                </a:solidFill>
                <a:cs typeface="Poppins"/>
              </a:rPr>
              <a:t>Verdeel de klas in 2 groepen en ga met elkaar in debat. </a:t>
            </a:r>
            <a:br>
              <a:rPr lang="nl-NL" sz="1600" dirty="0">
                <a:solidFill>
                  <a:schemeClr val="bg1"/>
                </a:solidFill>
                <a:cs typeface="Poppins"/>
              </a:rPr>
            </a:br>
            <a:r>
              <a:rPr lang="nl-NL" sz="1600" dirty="0">
                <a:solidFill>
                  <a:schemeClr val="bg1"/>
                </a:solidFill>
                <a:cs typeface="Poppins"/>
              </a:rPr>
              <a:t>Let erop dat je elkaar laat uitspreken en dat je inhoudelijk op elkaar reageert. Stel elkaar vragen als iets niet duidelijk is. </a:t>
            </a:r>
          </a:p>
        </p:txBody>
      </p:sp>
      <p:pic>
        <p:nvPicPr>
          <p:cNvPr id="4" name="Afbeelding 3" descr="Afbeelding met schermopname, tekenfilm, Graphics, grafische vormgeving&#10;&#10;Automatisch gegenereerde beschrijving">
            <a:extLst>
              <a:ext uri="{FF2B5EF4-FFF2-40B4-BE49-F238E27FC236}">
                <a16:creationId xmlns:a16="http://schemas.microsoft.com/office/drawing/2014/main" id="{355D6826-A6AC-AA12-ABFC-F1F55CF72DD5}"/>
              </a:ext>
            </a:extLst>
          </p:cNvPr>
          <p:cNvPicPr>
            <a:picLocks noChangeAspect="1"/>
          </p:cNvPicPr>
          <p:nvPr/>
        </p:nvPicPr>
        <p:blipFill>
          <a:blip r:embed="rId2"/>
          <a:stretch>
            <a:fillRect/>
          </a:stretch>
        </p:blipFill>
        <p:spPr>
          <a:xfrm>
            <a:off x="7048500" y="1280959"/>
            <a:ext cx="4807666" cy="3207159"/>
          </a:xfrm>
          <a:prstGeom prst="rect">
            <a:avLst/>
          </a:prstGeom>
        </p:spPr>
      </p:pic>
    </p:spTree>
    <p:extLst>
      <p:ext uri="{BB962C8B-B14F-4D97-AF65-F5344CB8AC3E}">
        <p14:creationId xmlns:p14="http://schemas.microsoft.com/office/powerpoint/2010/main" val="266073418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59</TotalTime>
  <Words>673</Words>
  <Application>Microsoft Macintosh PowerPoint</Application>
  <PresentationFormat>Breedbeeld</PresentationFormat>
  <Paragraphs>65</Paragraphs>
  <Slides>9</Slides>
  <Notes>0</Notes>
  <HiddenSlides>0</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Calibri,Sans-Serif</vt: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154</cp:revision>
  <dcterms:created xsi:type="dcterms:W3CDTF">2022-01-30T11:55:21Z</dcterms:created>
  <dcterms:modified xsi:type="dcterms:W3CDTF">2023-12-11T15:51:31Z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