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3"/>
  </p:notesMasterIdLst>
  <p:sldIdLst>
    <p:sldId id="268" r:id="rId5"/>
    <p:sldId id="336" r:id="rId6"/>
    <p:sldId id="337" r:id="rId7"/>
    <p:sldId id="331" r:id="rId8"/>
    <p:sldId id="345" r:id="rId9"/>
    <p:sldId id="346" r:id="rId10"/>
    <p:sldId id="280" r:id="rId11"/>
    <p:sldId id="335"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Poppins" pitchFamily="2" charset="77"/>
      <p:regular r:id="rId18"/>
      <p:bold r:id="rId19"/>
      <p:italic r:id="rId20"/>
      <p:boldItalic r:id="rId21"/>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0"/>
  </p:normalViewPr>
  <p:slideViewPr>
    <p:cSldViewPr snapToGrid="0">
      <p:cViewPr varScale="1">
        <p:scale>
          <a:sx n="120" d="100"/>
          <a:sy n="120" d="100"/>
        </p:scale>
        <p:origin x="2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commentAuthors" Target="commentAuthor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11/27/23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27/11/23</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27/11/23</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jeugdjournaal.nl/artikel/2493940-wat-te-doen-met-naar-nieuws"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www.nu.nl" TargetMode="External"/><Relationship Id="rId2" Type="http://schemas.openxmlformats.org/officeDocument/2006/relationships/hyperlink" Target="http://www.nos.nl" TargetMode="External"/><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hyperlink" Target="http://www.jeugdjournaal.nl"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ednieuws.nl"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dirty="0">
                <a:cs typeface="Poppins"/>
              </a:rPr>
              <a:t>Wat raakt jou?</a:t>
            </a:r>
            <a:endParaRPr lang="nl-NL" dirty="0"/>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48 2023</a:t>
            </a:r>
          </a:p>
        </p:txBody>
      </p:sp>
      <p:pic>
        <p:nvPicPr>
          <p:cNvPr id="10" name="Tijdelijke aanduiding voor afbeelding 9" descr="Afbeelding met computer, verbruiksartikelen voor kantoor, computer, Computertoetsenbord&#10;&#10;Automatisch gegenereerde beschrijving">
            <a:extLst>
              <a:ext uri="{FF2B5EF4-FFF2-40B4-BE49-F238E27FC236}">
                <a16:creationId xmlns:a16="http://schemas.microsoft.com/office/drawing/2014/main" id="{98603BF7-2D69-057C-B878-F9292F6AE43E}"/>
              </a:ext>
            </a:extLst>
          </p:cNvPr>
          <p:cNvPicPr>
            <a:picLocks noGrp="1" noChangeAspect="1"/>
          </p:cNvPicPr>
          <p:nvPr>
            <p:ph type="pic" sz="quarter" idx="13"/>
          </p:nvPr>
        </p:nvPicPr>
        <p:blipFill>
          <a:blip r:embed="rId2"/>
          <a:srcRect l="20871" r="20871"/>
          <a:stretch/>
        </p:blipFill>
        <p:spPr/>
      </p:pic>
    </p:spTree>
    <p:extLst>
      <p:ext uri="{BB962C8B-B14F-4D97-AF65-F5344CB8AC3E}">
        <p14:creationId xmlns:p14="http://schemas.microsoft.com/office/powerpoint/2010/main" val="2623847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err="1"/>
              <a:t>Melles</a:t>
            </a:r>
            <a:r>
              <a:rPr lang="nl-NL"/>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444600" y="312736"/>
            <a:ext cx="8384366" cy="5047536"/>
          </a:xfrm>
          <a:prstGeom prst="rect">
            <a:avLst/>
          </a:prstGeom>
          <a:noFill/>
        </p:spPr>
        <p:txBody>
          <a:bodyPr wrap="square" lIns="91440" tIns="45720" rIns="91440" bIns="45720" rtlCol="0" anchor="t">
            <a:spAutoFit/>
          </a:bodyPr>
          <a:lstStyle/>
          <a:p>
            <a:r>
              <a:rPr lang="nl-NL" sz="1400" dirty="0">
                <a:solidFill>
                  <a:srgbClr val="000000"/>
                </a:solidFill>
                <a:ea typeface="+mn-lt"/>
                <a:cs typeface="+mn-lt"/>
              </a:rPr>
              <a:t>Hey </a:t>
            </a:r>
            <a:r>
              <a:rPr lang="nl-NL" sz="1400" dirty="0" err="1">
                <a:solidFill>
                  <a:srgbClr val="000000"/>
                </a:solidFill>
                <a:ea typeface="+mn-lt"/>
                <a:cs typeface="+mn-lt"/>
              </a:rPr>
              <a:t>hey</a:t>
            </a:r>
            <a:r>
              <a:rPr lang="nl-NL" sz="1400" dirty="0">
                <a:solidFill>
                  <a:srgbClr val="000000"/>
                </a:solidFill>
                <a:ea typeface="+mn-lt"/>
                <a:cs typeface="+mn-lt"/>
              </a:rPr>
              <a:t>,</a:t>
            </a:r>
            <a:endParaRPr lang="nl-NL" dirty="0">
              <a:solidFill>
                <a:srgbClr val="3F5060"/>
              </a:solidFill>
              <a:ea typeface="+mn-lt"/>
              <a:cs typeface="+mn-lt"/>
            </a:endParaRPr>
          </a:p>
          <a:p>
            <a:endParaRPr lang="nl-NL" sz="1400" dirty="0">
              <a:solidFill>
                <a:srgbClr val="000000"/>
              </a:solidFill>
              <a:ea typeface="+mn-lt"/>
              <a:cs typeface="+mn-lt"/>
            </a:endParaRPr>
          </a:p>
          <a:p>
            <a:r>
              <a:rPr lang="nl-NL" sz="1400" dirty="0">
                <a:solidFill>
                  <a:srgbClr val="000000"/>
                </a:solidFill>
                <a:ea typeface="+mn-lt"/>
                <a:cs typeface="+mn-lt"/>
              </a:rPr>
              <a:t>Hoe gaat het met jullie? Stond voor jullie gevoel ook het journaal non-stop aan vorige week? Mijn ouders waren echt continu bezig geweest met de uitslagen van de verkiezingen. Ik snap heus wel dat het belangrijk is hoor, maar om er nou de hele tijd naar te kijken... Het verhoogt de stemming in huis in ieder geval niet altijd.</a:t>
            </a:r>
          </a:p>
          <a:p>
            <a:endParaRPr lang="nl-NL" sz="1400" dirty="0">
              <a:solidFill>
                <a:srgbClr val="000000"/>
              </a:solidFill>
              <a:ea typeface="+mn-lt"/>
              <a:cs typeface="+mn-lt"/>
            </a:endParaRPr>
          </a:p>
          <a:p>
            <a:r>
              <a:rPr lang="nl-NL" sz="1400" dirty="0">
                <a:solidFill>
                  <a:srgbClr val="000000"/>
                </a:solidFill>
                <a:ea typeface="+mn-lt"/>
                <a:cs typeface="+mn-lt"/>
              </a:rPr>
              <a:t>Dat vind ik wel vaker van het nieuws op televisie. Nadat we gekeken hebben, komt er altijd een hoop geklaag over wat er allemaal niet goed gaat in de wereld. Daarvoor zet je toch niet vrijwillig de televisie aan? Ik kijk liever series of films waar ik blij van word. Dan zie ik soms ook wel een hoop ellende, maar toch vind ik het leuk om naar te kijken. Dat idee heb ik dus echt niet bij mijn ouders na het nieuws. </a:t>
            </a:r>
          </a:p>
          <a:p>
            <a:endParaRPr lang="nl-NL" sz="1400" dirty="0">
              <a:solidFill>
                <a:srgbClr val="000000"/>
              </a:solidFill>
              <a:ea typeface="+mn-lt"/>
              <a:cs typeface="+mn-lt"/>
            </a:endParaRPr>
          </a:p>
          <a:p>
            <a:r>
              <a:rPr lang="nl-NL" sz="1400" dirty="0">
                <a:solidFill>
                  <a:srgbClr val="000000"/>
                </a:solidFill>
                <a:ea typeface="+mn-lt"/>
                <a:cs typeface="+mn-lt"/>
              </a:rPr>
              <a:t>Ik las laatst over een website waar alleen maar positief nieuws wordt gepubliceerd, omdat zij vinden dat er veel te weinig aandacht is voor positief nieuws. Ik vraag me af waarom je eigenlijk zo weinig positief nieuws ziet. Vinden we dat minder interessant ofzo? </a:t>
            </a:r>
          </a:p>
          <a:p>
            <a:endParaRPr lang="nl-NL" sz="1400" dirty="0">
              <a:solidFill>
                <a:srgbClr val="000000"/>
              </a:solidFill>
              <a:ea typeface="+mn-lt"/>
              <a:cs typeface="+mn-lt"/>
            </a:endParaRPr>
          </a:p>
          <a:p>
            <a:r>
              <a:rPr lang="nl-NL" sz="1400" dirty="0">
                <a:solidFill>
                  <a:srgbClr val="000000"/>
                </a:solidFill>
                <a:ea typeface="+mn-lt"/>
                <a:cs typeface="+mn-lt"/>
              </a:rPr>
              <a:t>Wat denken jullie? Moet er meer ruimte zijn voor positief nieuws? Waarom wel of waarom niet? </a:t>
            </a:r>
          </a:p>
          <a:p>
            <a:endParaRPr lang="nl-NL" sz="1400" dirty="0">
              <a:solidFill>
                <a:srgbClr val="000000"/>
              </a:solidFill>
              <a:ea typeface="+mn-lt"/>
              <a:cs typeface="+mn-lt"/>
            </a:endParaRPr>
          </a:p>
          <a:p>
            <a:r>
              <a:rPr lang="nl-NL" sz="1400" dirty="0">
                <a:solidFill>
                  <a:srgbClr val="000000"/>
                </a:solidFill>
                <a:ea typeface="+mn-lt"/>
                <a:cs typeface="+mn-lt"/>
              </a:rPr>
              <a:t>Ben benieuwd! Tot volgende week :)</a:t>
            </a:r>
          </a:p>
          <a:p>
            <a:endParaRPr lang="nl-NL" sz="1400" dirty="0">
              <a:solidFill>
                <a:srgbClr val="000000"/>
              </a:solidFill>
              <a:ea typeface="+mn-lt"/>
              <a:cs typeface="+mn-lt"/>
            </a:endParaRPr>
          </a:p>
          <a:p>
            <a:r>
              <a:rPr lang="nl-NL" sz="1400" dirty="0">
                <a:solidFill>
                  <a:srgbClr val="000000"/>
                </a:solidFill>
                <a:ea typeface="+mn-lt"/>
                <a:cs typeface="+mn-lt"/>
              </a:rPr>
              <a:t>Liefs, Melle</a:t>
            </a:r>
            <a:endParaRPr lang="nl-NL" sz="1400" dirty="0">
              <a:cs typeface="Poppins"/>
            </a:endParaRP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8787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713903A-7512-C8EA-87B3-333F15A4A337}"/>
              </a:ext>
            </a:extLst>
          </p:cNvPr>
          <p:cNvSpPr>
            <a:spLocks noGrp="1"/>
          </p:cNvSpPr>
          <p:nvPr>
            <p:ph type="body" sz="quarter" idx="11"/>
          </p:nvPr>
        </p:nvSpPr>
        <p:spPr>
          <a:xfrm>
            <a:off x="591060" y="326718"/>
            <a:ext cx="9769182" cy="923007"/>
          </a:xfrm>
        </p:spPr>
        <p:txBody>
          <a:bodyPr anchor="t"/>
          <a:lstStyle/>
          <a:p>
            <a:r>
              <a:rPr lang="nl-NL" sz="2800" dirty="0"/>
              <a:t>Nu in </a:t>
            </a:r>
            <a:r>
              <a:rPr lang="nl-NL" dirty="0"/>
              <a:t>de</a:t>
            </a:r>
            <a:r>
              <a:rPr lang="nl-NL" sz="2800" dirty="0"/>
              <a:t> media:</a:t>
            </a:r>
            <a:r>
              <a:rPr lang="nl-NL" dirty="0"/>
              <a:t> Wat te doen met naar nieuws?</a:t>
            </a:r>
            <a:endParaRPr lang="nl-NL" sz="2800" dirty="0">
              <a:cs typeface="Poppins"/>
            </a:endParaRPr>
          </a:p>
        </p:txBody>
      </p:sp>
      <p:sp>
        <p:nvSpPr>
          <p:cNvPr id="3" name="Tijdelijke aanduiding voor tekst 2">
            <a:extLst>
              <a:ext uri="{FF2B5EF4-FFF2-40B4-BE49-F238E27FC236}">
                <a16:creationId xmlns:a16="http://schemas.microsoft.com/office/drawing/2014/main" id="{81780A86-E900-8276-079E-17FC893DA353}"/>
              </a:ext>
            </a:extLst>
          </p:cNvPr>
          <p:cNvSpPr>
            <a:spLocks noGrp="1"/>
          </p:cNvSpPr>
          <p:nvPr>
            <p:ph type="body" sz="quarter" idx="12"/>
          </p:nvPr>
        </p:nvSpPr>
        <p:spPr>
          <a:xfrm>
            <a:off x="591060" y="1134578"/>
            <a:ext cx="5223331" cy="3295321"/>
          </a:xfrm>
        </p:spPr>
        <p:txBody>
          <a:bodyPr vert="horz" lIns="91440" tIns="45720" rIns="91440" bIns="45720" rtlCol="0" anchor="t">
            <a:noAutofit/>
          </a:bodyPr>
          <a:lstStyle/>
          <a:p>
            <a:pPr>
              <a:spcBef>
                <a:spcPts val="0"/>
              </a:spcBef>
            </a:pPr>
            <a:r>
              <a:rPr lang="nl-NL" sz="1400" dirty="0">
                <a:solidFill>
                  <a:srgbClr val="1E1F20"/>
                </a:solidFill>
                <a:ea typeface="+mn-lt"/>
                <a:cs typeface="+mn-lt"/>
              </a:rPr>
              <a:t>"</a:t>
            </a:r>
            <a:r>
              <a:rPr lang="nl-NL" sz="1400" dirty="0">
                <a:solidFill>
                  <a:srgbClr val="1E1F20"/>
                </a:solidFill>
              </a:rPr>
              <a:t>Het</a:t>
            </a:r>
            <a:r>
              <a:rPr lang="nl-NL" sz="1400" dirty="0">
                <a:solidFill>
                  <a:srgbClr val="1E1F20"/>
                </a:solidFill>
                <a:ea typeface="+mn-lt"/>
                <a:cs typeface="+mn-lt"/>
              </a:rPr>
              <a:t> is normaal als je schrikt of bang bent nadat je vervelende berichten in het nieuws ziet.''</a:t>
            </a:r>
            <a:endParaRPr lang="nl-NL" sz="1400" b="0" i="1" dirty="0">
              <a:solidFill>
                <a:schemeClr val="bg2">
                  <a:lumMod val="10000"/>
                </a:schemeClr>
              </a:solidFill>
              <a:effectLst/>
              <a:cs typeface="Poppins"/>
            </a:endParaRPr>
          </a:p>
          <a:p>
            <a:pPr>
              <a:spcBef>
                <a:spcPts val="0"/>
              </a:spcBef>
            </a:pPr>
            <a:br>
              <a:rPr lang="nl-NL" sz="1400" b="0" dirty="0">
                <a:effectLst/>
              </a:rPr>
            </a:br>
            <a:r>
              <a:rPr lang="nl-NL" sz="1400" dirty="0">
                <a:solidFill>
                  <a:srgbClr val="222222"/>
                </a:solidFill>
                <a:cs typeface="Poppins"/>
              </a:rPr>
              <a:t>In het filmpje hiernaast gaat het erover dat veel kinderen en volwassenen bang kunnen worden van heftig nieuws. Zij geven tips wat je kunt doen als je bang of verdrietig wordt van het nieuws.</a:t>
            </a:r>
          </a:p>
          <a:p>
            <a:pPr>
              <a:spcBef>
                <a:spcPts val="0"/>
              </a:spcBef>
            </a:pPr>
            <a:endParaRPr lang="nl-NL" sz="1400" dirty="0">
              <a:solidFill>
                <a:srgbClr val="222222"/>
              </a:solidFill>
              <a:cs typeface="Poppins"/>
            </a:endParaRPr>
          </a:p>
          <a:p>
            <a:pPr>
              <a:spcBef>
                <a:spcPts val="0"/>
              </a:spcBef>
            </a:pPr>
            <a:r>
              <a:rPr lang="nl-NL" sz="1400" dirty="0">
                <a:solidFill>
                  <a:srgbClr val="222222"/>
                </a:solidFill>
                <a:cs typeface="Poppins"/>
              </a:rPr>
              <a:t>Heb jij weleens wakker gelegen van nieuws? Van welk nieuws was dat? Waarom schrok je hier zo van?</a:t>
            </a:r>
          </a:p>
          <a:p>
            <a:pPr>
              <a:spcBef>
                <a:spcPts val="0"/>
              </a:spcBef>
            </a:pPr>
            <a:endParaRPr lang="nl-NL" sz="1200" dirty="0">
              <a:solidFill>
                <a:srgbClr val="222222"/>
              </a:solidFill>
              <a:cs typeface="Poppins"/>
            </a:endParaRPr>
          </a:p>
        </p:txBody>
      </p:sp>
      <p:sp>
        <p:nvSpPr>
          <p:cNvPr id="6" name="Tijdelijke aanduiding voor tekst 2">
            <a:extLst>
              <a:ext uri="{FF2B5EF4-FFF2-40B4-BE49-F238E27FC236}">
                <a16:creationId xmlns:a16="http://schemas.microsoft.com/office/drawing/2014/main" id="{D86D1EB1-18DC-E4A4-0886-7FE1945681A2}"/>
              </a:ext>
            </a:extLst>
          </p:cNvPr>
          <p:cNvSpPr txBox="1">
            <a:spLocks/>
          </p:cNvSpPr>
          <p:nvPr/>
        </p:nvSpPr>
        <p:spPr>
          <a:xfrm>
            <a:off x="591060" y="4996782"/>
            <a:ext cx="5297311" cy="1027674"/>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2000" b="0" kern="1200">
                <a:solidFill>
                  <a:schemeClr val="accent3"/>
                </a:solidFill>
                <a:latin typeface="+mn-lt"/>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nl-NL" sz="1200" b="1" i="1" dirty="0">
                <a:solidFill>
                  <a:srgbClr val="000000"/>
                </a:solidFill>
              </a:rPr>
              <a:t>Bron: jeugdjournaal.nl</a:t>
            </a:r>
            <a:endParaRPr lang="nl-NL" sz="1200" i="1" dirty="0">
              <a:solidFill>
                <a:srgbClr val="000000"/>
              </a:solidFill>
            </a:endParaRPr>
          </a:p>
          <a:p>
            <a:pPr>
              <a:spcBef>
                <a:spcPts val="0"/>
              </a:spcBef>
            </a:pPr>
            <a:r>
              <a:rPr lang="nl-NL" sz="1200" dirty="0">
                <a:solidFill>
                  <a:srgbClr val="000000"/>
                </a:solidFill>
                <a:ea typeface="+mn-lt"/>
                <a:cs typeface="+mn-lt"/>
                <a:hlinkClick r:id="rId2"/>
              </a:rPr>
              <a:t>https://jeugdjournaal.nl/artikel/2493940-wat-te-doen-met-naar-nieuws</a:t>
            </a:r>
            <a:r>
              <a:rPr lang="nl-NL" sz="1200" dirty="0">
                <a:solidFill>
                  <a:srgbClr val="000000"/>
                </a:solidFill>
                <a:ea typeface="+mn-lt"/>
                <a:cs typeface="+mn-lt"/>
              </a:rPr>
              <a:t> </a:t>
            </a:r>
            <a:endParaRPr lang="nl-NL" dirty="0"/>
          </a:p>
        </p:txBody>
      </p:sp>
      <p:sp>
        <p:nvSpPr>
          <p:cNvPr id="10" name="Tijdelijke aanduiding voor tekst 1">
            <a:extLst>
              <a:ext uri="{FF2B5EF4-FFF2-40B4-BE49-F238E27FC236}">
                <a16:creationId xmlns:a16="http://schemas.microsoft.com/office/drawing/2014/main" id="{3FACECBE-083F-A3C8-04F8-65C52DE97B8E}"/>
              </a:ext>
            </a:extLst>
          </p:cNvPr>
          <p:cNvSpPr txBox="1">
            <a:spLocks/>
          </p:cNvSpPr>
          <p:nvPr/>
        </p:nvSpPr>
        <p:spPr>
          <a:xfrm rot="1020000">
            <a:off x="10556351" y="996048"/>
            <a:ext cx="1499390" cy="464438"/>
          </a:xfrm>
          <a:prstGeom prst="rect">
            <a:avLst/>
          </a:prstGeom>
        </p:spPr>
        <p:txBody>
          <a:bodyPr vert="horz" lIns="91440" tIns="45720" rIns="91440" bIns="45720" rtlCol="0" anchor="t">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BEKIJK!</a:t>
            </a:r>
          </a:p>
        </p:txBody>
      </p:sp>
      <p:sp>
        <p:nvSpPr>
          <p:cNvPr id="12" name="Tijdelijke aanduiding voor tekst 1">
            <a:extLst>
              <a:ext uri="{FF2B5EF4-FFF2-40B4-BE49-F238E27FC236}">
                <a16:creationId xmlns:a16="http://schemas.microsoft.com/office/drawing/2014/main" id="{07C27750-9ACF-33DA-5A33-C43E708652E6}"/>
              </a:ext>
            </a:extLst>
          </p:cNvPr>
          <p:cNvSpPr txBox="1">
            <a:spLocks/>
          </p:cNvSpPr>
          <p:nvPr/>
        </p:nvSpPr>
        <p:spPr>
          <a:xfrm rot="900000">
            <a:off x="10252264" y="1310323"/>
            <a:ext cx="1784278" cy="45066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000" b="0" dirty="0"/>
              <a:t>Pointer: Wat te doen met naar nieuws</a:t>
            </a:r>
            <a:endParaRPr lang="nl-NL" sz="1000" b="0" dirty="0">
              <a:cs typeface="Poppins"/>
            </a:endParaRPr>
          </a:p>
        </p:txBody>
      </p:sp>
      <p:cxnSp>
        <p:nvCxnSpPr>
          <p:cNvPr id="15" name="Rechte verbindingslijn met pijl 14">
            <a:extLst>
              <a:ext uri="{FF2B5EF4-FFF2-40B4-BE49-F238E27FC236}">
                <a16:creationId xmlns:a16="http://schemas.microsoft.com/office/drawing/2014/main" id="{73FC158C-3E04-C3F6-6CCA-709F443826BF}"/>
              </a:ext>
            </a:extLst>
          </p:cNvPr>
          <p:cNvCxnSpPr/>
          <p:nvPr/>
        </p:nvCxnSpPr>
        <p:spPr>
          <a:xfrm flipH="1">
            <a:off x="10850924" y="1540755"/>
            <a:ext cx="150564" cy="49667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 name="Tekstvak 4">
            <a:extLst>
              <a:ext uri="{FF2B5EF4-FFF2-40B4-BE49-F238E27FC236}">
                <a16:creationId xmlns:a16="http://schemas.microsoft.com/office/drawing/2014/main" id="{D14BEDEB-5777-C717-CFA5-717C9E1BDCB7}"/>
              </a:ext>
            </a:extLst>
          </p:cNvPr>
          <p:cNvSpPr txBox="1"/>
          <p:nvPr/>
        </p:nvSpPr>
        <p:spPr>
          <a:xfrm>
            <a:off x="6725512" y="5400321"/>
            <a:ext cx="4891014" cy="442674"/>
          </a:xfrm>
          <a:prstGeom prst="roundRect">
            <a:avLst/>
          </a:prstGeom>
          <a:solidFill>
            <a:schemeClr val="bg2">
              <a:lumMod val="50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nl-NL" sz="2000" b="1" dirty="0">
                <a:solidFill>
                  <a:schemeClr val="bg1"/>
                </a:solidFill>
                <a:cs typeface="Poppins"/>
                <a:hlinkClick r:id="rId2">
                  <a:extLst>
                    <a:ext uri="{A12FA001-AC4F-418D-AE19-62706E023703}">
                      <ahyp:hlinkClr xmlns:ahyp="http://schemas.microsoft.com/office/drawing/2018/hyperlinkcolor" val="tx"/>
                    </a:ext>
                  </a:extLst>
                </a:hlinkClick>
              </a:rPr>
              <a:t>KLIK HIER OM DE VIDEO TE BEKIJKEN</a:t>
            </a:r>
            <a:endParaRPr lang="nl-NL" sz="2000" b="1" dirty="0">
              <a:solidFill>
                <a:schemeClr val="bg1"/>
              </a:solidFill>
              <a:cs typeface="Poppins"/>
            </a:endParaRPr>
          </a:p>
        </p:txBody>
      </p:sp>
      <p:pic>
        <p:nvPicPr>
          <p:cNvPr id="4" name="Afbeelding 3" descr="Afbeelding met tekst, Menselijk gezicht, schermopname, tekenfilm&#10;&#10;Automatisch gegenereerde beschrijving">
            <a:extLst>
              <a:ext uri="{FF2B5EF4-FFF2-40B4-BE49-F238E27FC236}">
                <a16:creationId xmlns:a16="http://schemas.microsoft.com/office/drawing/2014/main" id="{E15CB91E-3287-DE42-AA26-BC91346B63F7}"/>
              </a:ext>
            </a:extLst>
          </p:cNvPr>
          <p:cNvPicPr>
            <a:picLocks noChangeAspect="1"/>
          </p:cNvPicPr>
          <p:nvPr/>
        </p:nvPicPr>
        <p:blipFill>
          <a:blip r:embed="rId3"/>
          <a:stretch>
            <a:fillRect/>
          </a:stretch>
        </p:blipFill>
        <p:spPr>
          <a:xfrm>
            <a:off x="6725798" y="2347531"/>
            <a:ext cx="4891489" cy="2924939"/>
          </a:xfrm>
          <a:prstGeom prst="rect">
            <a:avLst/>
          </a:prstGeom>
        </p:spPr>
      </p:pic>
    </p:spTree>
    <p:extLst>
      <p:ext uri="{BB962C8B-B14F-4D97-AF65-F5344CB8AC3E}">
        <p14:creationId xmlns:p14="http://schemas.microsoft.com/office/powerpoint/2010/main" val="2713666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607345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Opdracht A: Onderzoek doen</a:t>
            </a:r>
            <a:endParaRPr lang="nl-NL">
              <a:cs typeface="Poppins"/>
            </a:endParaRPr>
          </a:p>
        </p:txBody>
      </p:sp>
      <p:sp>
        <p:nvSpPr>
          <p:cNvPr id="4" name="Tekstvak 3">
            <a:extLst>
              <a:ext uri="{FF2B5EF4-FFF2-40B4-BE49-F238E27FC236}">
                <a16:creationId xmlns:a16="http://schemas.microsoft.com/office/drawing/2014/main" id="{AB9C9927-533D-050B-93D4-B92ADDFAB37E}"/>
              </a:ext>
            </a:extLst>
          </p:cNvPr>
          <p:cNvSpPr txBox="1"/>
          <p:nvPr/>
        </p:nvSpPr>
        <p:spPr>
          <a:xfrm>
            <a:off x="146827" y="1297561"/>
            <a:ext cx="4584972" cy="338554"/>
          </a:xfrm>
          <a:prstGeom prst="rect">
            <a:avLst/>
          </a:prstGeom>
          <a:noFill/>
        </p:spPr>
        <p:txBody>
          <a:bodyPr wrap="square" lIns="91440" tIns="45720" rIns="91440" bIns="45720" rtlCol="0" anchor="t">
            <a:spAutoFit/>
          </a:bodyPr>
          <a:lstStyle/>
          <a:p>
            <a:endParaRPr lang="nl-NL" sz="1600">
              <a:latin typeface="Poppins"/>
              <a:cs typeface="Arial"/>
            </a:endParaRPr>
          </a:p>
        </p:txBody>
      </p:sp>
      <p:sp>
        <p:nvSpPr>
          <p:cNvPr id="2" name="Tekstvak 1">
            <a:extLst>
              <a:ext uri="{FF2B5EF4-FFF2-40B4-BE49-F238E27FC236}">
                <a16:creationId xmlns:a16="http://schemas.microsoft.com/office/drawing/2014/main" id="{852CF449-0736-1233-1E59-06FCE09A1E37}"/>
              </a:ext>
            </a:extLst>
          </p:cNvPr>
          <p:cNvSpPr txBox="1"/>
          <p:nvPr/>
        </p:nvSpPr>
        <p:spPr>
          <a:xfrm>
            <a:off x="146827" y="1142423"/>
            <a:ext cx="4584972" cy="4770537"/>
          </a:xfrm>
          <a:prstGeom prst="rect">
            <a:avLst/>
          </a:prstGeom>
          <a:no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600" dirty="0">
                <a:latin typeface="Poppins"/>
                <a:cs typeface="Arial"/>
              </a:rPr>
              <a:t>In het filmpje zag je dat kinderen en volwassenen soms bang worden van het nieuws. </a:t>
            </a:r>
            <a:endParaRPr lang="nl-NL" dirty="0">
              <a:latin typeface="Poppins"/>
              <a:cs typeface="Poppins"/>
            </a:endParaRPr>
          </a:p>
          <a:p>
            <a:endParaRPr lang="nl-NL" sz="1600" dirty="0">
              <a:cs typeface="Arial"/>
            </a:endParaRPr>
          </a:p>
          <a:p>
            <a:r>
              <a:rPr lang="nl-NL" sz="1600" dirty="0">
                <a:cs typeface="Arial"/>
              </a:rPr>
              <a:t>We kunnen een onderscheid maken tussen positief en negatief nieuws. </a:t>
            </a:r>
          </a:p>
          <a:p>
            <a:endParaRPr lang="nl-NL" sz="1600" dirty="0">
              <a:cs typeface="Arial"/>
            </a:endParaRPr>
          </a:p>
          <a:p>
            <a:pPr marL="342900" indent="-342900">
              <a:buAutoNum type="arabicPeriod"/>
            </a:pPr>
            <a:r>
              <a:rPr lang="nl-NL" sz="1600" dirty="0">
                <a:cs typeface="Arial"/>
              </a:rPr>
              <a:t>Denk na over het nieuws dat jij de laatste weken hebt gehoord. </a:t>
            </a:r>
          </a:p>
          <a:p>
            <a:pPr marL="342900" indent="-342900">
              <a:buAutoNum type="arabicPeriod"/>
            </a:pPr>
            <a:endParaRPr lang="nl-NL" sz="1600" dirty="0">
              <a:cs typeface="Arial"/>
            </a:endParaRPr>
          </a:p>
          <a:p>
            <a:pPr marL="342900" indent="-342900">
              <a:buAutoNum type="arabicPeriod"/>
            </a:pPr>
            <a:r>
              <a:rPr lang="nl-NL" sz="1600" dirty="0">
                <a:cs typeface="Arial"/>
              </a:rPr>
              <a:t>Maak voor jezelf nu twee rijen en zet boven de eerste rij 'positief nieuws' en boven de tweede rij 'negatief nieuws'. </a:t>
            </a:r>
            <a:endParaRPr lang="nl-NL" dirty="0">
              <a:cs typeface="Poppins"/>
            </a:endParaRPr>
          </a:p>
          <a:p>
            <a:pPr marL="342900" indent="-342900">
              <a:buAutoNum type="arabicPeriod"/>
            </a:pPr>
            <a:endParaRPr lang="nl-NL" sz="1600" dirty="0">
              <a:cs typeface="Arial"/>
            </a:endParaRPr>
          </a:p>
          <a:p>
            <a:pPr marL="342900" indent="-342900">
              <a:buAutoNum type="arabicPeriod"/>
            </a:pPr>
            <a:r>
              <a:rPr lang="nl-NL" sz="1600" dirty="0">
                <a:cs typeface="Arial"/>
              </a:rPr>
              <a:t>Hoeveel nieuwsitems kun jij in deze rijen zetten? Als je er minder dan 3 hebt, dan kun je online kijken op </a:t>
            </a:r>
            <a:r>
              <a:rPr lang="nl-NL" sz="1600" dirty="0">
                <a:solidFill>
                  <a:schemeClr val="bg1"/>
                </a:solidFill>
                <a:cs typeface="Arial"/>
                <a:hlinkClick r:id="rId2">
                  <a:extLst>
                    <a:ext uri="{A12FA001-AC4F-418D-AE19-62706E023703}">
                      <ahyp:hlinkClr xmlns:ahyp="http://schemas.microsoft.com/office/drawing/2018/hyperlinkcolor" val="tx"/>
                    </a:ext>
                  </a:extLst>
                </a:hlinkClick>
              </a:rPr>
              <a:t>www.nos.nl</a:t>
            </a:r>
            <a:r>
              <a:rPr lang="nl-NL" sz="1600" dirty="0">
                <a:cs typeface="Arial"/>
              </a:rPr>
              <a:t>, </a:t>
            </a:r>
            <a:r>
              <a:rPr lang="nl-NL" sz="1600" dirty="0">
                <a:solidFill>
                  <a:schemeClr val="bg1"/>
                </a:solidFill>
                <a:cs typeface="Arial"/>
                <a:hlinkClick r:id="rId3">
                  <a:extLst>
                    <a:ext uri="{A12FA001-AC4F-418D-AE19-62706E023703}">
                      <ahyp:hlinkClr xmlns:ahyp="http://schemas.microsoft.com/office/drawing/2018/hyperlinkcolor" val="tx"/>
                    </a:ext>
                  </a:extLst>
                </a:hlinkClick>
              </a:rPr>
              <a:t>www.nu.nl</a:t>
            </a:r>
            <a:r>
              <a:rPr lang="nl-NL" sz="1600" dirty="0">
                <a:cs typeface="Arial"/>
              </a:rPr>
              <a:t> en </a:t>
            </a:r>
            <a:r>
              <a:rPr lang="nl-NL" sz="1600" dirty="0">
                <a:solidFill>
                  <a:schemeClr val="bg1"/>
                </a:solidFill>
                <a:cs typeface="Arial"/>
                <a:hlinkClick r:id="rId4">
                  <a:extLst>
                    <a:ext uri="{A12FA001-AC4F-418D-AE19-62706E023703}">
                      <ahyp:hlinkClr xmlns:ahyp="http://schemas.microsoft.com/office/drawing/2018/hyperlinkcolor" val="tx"/>
                    </a:ext>
                  </a:extLst>
                </a:hlinkClick>
              </a:rPr>
              <a:t>www.jeugdjournaal.nl</a:t>
            </a:r>
            <a:r>
              <a:rPr lang="nl-NL" sz="1600" dirty="0">
                <a:cs typeface="Arial"/>
              </a:rPr>
              <a:t> om jouw rijen aan te vullen. </a:t>
            </a:r>
            <a:endParaRPr lang="nl-NL" dirty="0">
              <a:cs typeface="Poppins"/>
            </a:endParaRPr>
          </a:p>
        </p:txBody>
      </p:sp>
      <p:pic>
        <p:nvPicPr>
          <p:cNvPr id="7" name="Tijdelijke aanduiding voor afbeelding 6" descr="Afbeelding met tekst, Graphics, symbool, logo&#10;&#10;Automatisch gegenereerde beschrijving">
            <a:extLst>
              <a:ext uri="{FF2B5EF4-FFF2-40B4-BE49-F238E27FC236}">
                <a16:creationId xmlns:a16="http://schemas.microsoft.com/office/drawing/2014/main" id="{7368DB7D-3F71-F1B5-23AF-C870AC953693}"/>
              </a:ext>
            </a:extLst>
          </p:cNvPr>
          <p:cNvPicPr>
            <a:picLocks noGrp="1" noChangeAspect="1"/>
          </p:cNvPicPr>
          <p:nvPr>
            <p:ph type="pic" sz="quarter" idx="12"/>
          </p:nvPr>
        </p:nvPicPr>
        <p:blipFill>
          <a:blip r:embed="rId5"/>
          <a:srcRect l="793" r="793"/>
          <a:stretch/>
        </p:blipFill>
        <p:spPr/>
      </p:pic>
    </p:spTree>
    <p:extLst>
      <p:ext uri="{BB962C8B-B14F-4D97-AF65-F5344CB8AC3E}">
        <p14:creationId xmlns:p14="http://schemas.microsoft.com/office/powerpoint/2010/main" val="3926902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607345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Opdracht B: Wissel uit</a:t>
            </a:r>
            <a:endParaRPr lang="nl-NL" dirty="0">
              <a:cs typeface="Poppins"/>
            </a:endParaRPr>
          </a:p>
        </p:txBody>
      </p:sp>
      <p:sp>
        <p:nvSpPr>
          <p:cNvPr id="4" name="Tekstvak 3">
            <a:extLst>
              <a:ext uri="{FF2B5EF4-FFF2-40B4-BE49-F238E27FC236}">
                <a16:creationId xmlns:a16="http://schemas.microsoft.com/office/drawing/2014/main" id="{AB9C9927-533D-050B-93D4-B92ADDFAB37E}"/>
              </a:ext>
            </a:extLst>
          </p:cNvPr>
          <p:cNvSpPr txBox="1"/>
          <p:nvPr/>
        </p:nvSpPr>
        <p:spPr>
          <a:xfrm>
            <a:off x="146827" y="1297561"/>
            <a:ext cx="4584972" cy="338554"/>
          </a:xfrm>
          <a:prstGeom prst="rect">
            <a:avLst/>
          </a:prstGeom>
          <a:noFill/>
        </p:spPr>
        <p:txBody>
          <a:bodyPr wrap="square" lIns="91440" tIns="45720" rIns="91440" bIns="45720" rtlCol="0" anchor="t">
            <a:spAutoFit/>
          </a:bodyPr>
          <a:lstStyle/>
          <a:p>
            <a:endParaRPr lang="nl-NL" sz="1600">
              <a:latin typeface="Poppins"/>
              <a:cs typeface="Arial"/>
            </a:endParaRPr>
          </a:p>
        </p:txBody>
      </p:sp>
      <p:sp>
        <p:nvSpPr>
          <p:cNvPr id="2" name="Tekstvak 1">
            <a:extLst>
              <a:ext uri="{FF2B5EF4-FFF2-40B4-BE49-F238E27FC236}">
                <a16:creationId xmlns:a16="http://schemas.microsoft.com/office/drawing/2014/main" id="{852CF449-0736-1233-1E59-06FCE09A1E37}"/>
              </a:ext>
            </a:extLst>
          </p:cNvPr>
          <p:cNvSpPr txBox="1"/>
          <p:nvPr/>
        </p:nvSpPr>
        <p:spPr>
          <a:xfrm>
            <a:off x="146827" y="1115046"/>
            <a:ext cx="4840492" cy="3046988"/>
          </a:xfrm>
          <a:prstGeom prst="rect">
            <a:avLst/>
          </a:prstGeom>
          <a:no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600" dirty="0">
                <a:cs typeface="Arial"/>
              </a:rPr>
              <a:t>Iedereen heeft nu een rij met positief nieuws en een rij met negatief nieuws gemaakt. </a:t>
            </a:r>
            <a:br>
              <a:rPr lang="nl-NL" sz="1600" dirty="0">
                <a:cs typeface="Arial"/>
              </a:rPr>
            </a:br>
            <a:br>
              <a:rPr lang="nl-NL" sz="1600" dirty="0">
                <a:cs typeface="Arial"/>
              </a:rPr>
            </a:br>
            <a:r>
              <a:rPr lang="nl-NL" sz="1600" dirty="0">
                <a:cs typeface="Arial"/>
              </a:rPr>
              <a:t>Maak groepjes van 4 of 5 personen en wissel in jouw groepje uit wat je hebt opgeschreven.</a:t>
            </a:r>
            <a:br>
              <a:rPr lang="nl-NL" sz="1600" dirty="0">
                <a:cs typeface="Arial"/>
              </a:rPr>
            </a:br>
            <a:r>
              <a:rPr lang="nl-NL" sz="1600" dirty="0">
                <a:cs typeface="Arial"/>
              </a:rPr>
              <a:t> </a:t>
            </a:r>
            <a:br>
              <a:rPr lang="nl-NL" sz="1600" dirty="0">
                <a:cs typeface="Arial"/>
              </a:rPr>
            </a:br>
            <a:r>
              <a:rPr lang="nl-NL" sz="1600" dirty="0">
                <a:cs typeface="Arial"/>
              </a:rPr>
              <a:t>Zijn er nieuwsitems waarvan de één deze als positief heeft opgeschreven en de ander als negatief?</a:t>
            </a:r>
          </a:p>
          <a:p>
            <a:endParaRPr lang="nl-NL" sz="1600" dirty="0">
              <a:cs typeface="Arial"/>
            </a:endParaRPr>
          </a:p>
          <a:p>
            <a:r>
              <a:rPr lang="nl-NL" sz="1600" dirty="0">
                <a:cs typeface="Arial"/>
              </a:rPr>
              <a:t>Bespreek waarom je het nieuwsitem juist daar hebt opgeschreven.</a:t>
            </a:r>
          </a:p>
        </p:txBody>
      </p:sp>
      <p:sp>
        <p:nvSpPr>
          <p:cNvPr id="5" name="Tijdelijke aanduiding voor afbeelding 4">
            <a:extLst>
              <a:ext uri="{FF2B5EF4-FFF2-40B4-BE49-F238E27FC236}">
                <a16:creationId xmlns:a16="http://schemas.microsoft.com/office/drawing/2014/main" id="{E4C233EB-9865-BD64-2353-4FC432364888}"/>
              </a:ext>
            </a:extLst>
          </p:cNvPr>
          <p:cNvSpPr>
            <a:spLocks noGrp="1"/>
          </p:cNvSpPr>
          <p:nvPr>
            <p:ph type="pic" sz="quarter" idx="12"/>
          </p:nvPr>
        </p:nvSpPr>
        <p:spPr/>
        <p:txBody>
          <a:bodyPr/>
          <a:lstStyle/>
          <a:p>
            <a:endParaRPr lang="nl-NL"/>
          </a:p>
        </p:txBody>
      </p:sp>
      <p:pic>
        <p:nvPicPr>
          <p:cNvPr id="9" name="Tijdelijke aanduiding voor afbeelding 6" descr="Afbeelding met speelgoed, tekenfilm, beeldje, Babyspeelgoed&#10;&#10;Automatisch gegenereerde beschrijving">
            <a:extLst>
              <a:ext uri="{FF2B5EF4-FFF2-40B4-BE49-F238E27FC236}">
                <a16:creationId xmlns:a16="http://schemas.microsoft.com/office/drawing/2014/main" id="{2B143DF1-242D-7588-3522-DBECEFAE28BD}"/>
              </a:ext>
            </a:extLst>
          </p:cNvPr>
          <p:cNvPicPr>
            <a:picLocks noChangeAspect="1"/>
          </p:cNvPicPr>
          <p:nvPr/>
        </p:nvPicPr>
        <p:blipFill rotWithShape="1">
          <a:blip r:embed="rId2"/>
          <a:srcRect t="1174" r="146" b="7241"/>
          <a:stretch/>
        </p:blipFill>
        <p:spPr>
          <a:xfrm>
            <a:off x="5692552" y="946485"/>
            <a:ext cx="6508293" cy="4458162"/>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spTree>
    <p:extLst>
      <p:ext uri="{BB962C8B-B14F-4D97-AF65-F5344CB8AC3E}">
        <p14:creationId xmlns:p14="http://schemas.microsoft.com/office/powerpoint/2010/main" val="600376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607345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Opdracht C: Classificeren</a:t>
            </a:r>
            <a:endParaRPr lang="nl-NL" dirty="0">
              <a:cs typeface="Poppins"/>
            </a:endParaRPr>
          </a:p>
        </p:txBody>
      </p:sp>
      <p:sp>
        <p:nvSpPr>
          <p:cNvPr id="4" name="Tekstvak 3">
            <a:extLst>
              <a:ext uri="{FF2B5EF4-FFF2-40B4-BE49-F238E27FC236}">
                <a16:creationId xmlns:a16="http://schemas.microsoft.com/office/drawing/2014/main" id="{AB9C9927-533D-050B-93D4-B92ADDFAB37E}"/>
              </a:ext>
            </a:extLst>
          </p:cNvPr>
          <p:cNvSpPr txBox="1"/>
          <p:nvPr/>
        </p:nvSpPr>
        <p:spPr>
          <a:xfrm>
            <a:off x="146827" y="1297561"/>
            <a:ext cx="4584972" cy="338554"/>
          </a:xfrm>
          <a:prstGeom prst="rect">
            <a:avLst/>
          </a:prstGeom>
          <a:noFill/>
        </p:spPr>
        <p:txBody>
          <a:bodyPr wrap="square" lIns="91440" tIns="45720" rIns="91440" bIns="45720" rtlCol="0" anchor="t">
            <a:spAutoFit/>
          </a:bodyPr>
          <a:lstStyle/>
          <a:p>
            <a:endParaRPr lang="nl-NL" sz="1600">
              <a:latin typeface="Poppins"/>
              <a:cs typeface="Arial"/>
            </a:endParaRPr>
          </a:p>
        </p:txBody>
      </p:sp>
      <p:sp>
        <p:nvSpPr>
          <p:cNvPr id="2" name="Tekstvak 1">
            <a:extLst>
              <a:ext uri="{FF2B5EF4-FFF2-40B4-BE49-F238E27FC236}">
                <a16:creationId xmlns:a16="http://schemas.microsoft.com/office/drawing/2014/main" id="{852CF449-0736-1233-1E59-06FCE09A1E37}"/>
              </a:ext>
            </a:extLst>
          </p:cNvPr>
          <p:cNvSpPr txBox="1"/>
          <p:nvPr/>
        </p:nvSpPr>
        <p:spPr>
          <a:xfrm>
            <a:off x="146827" y="1115046"/>
            <a:ext cx="5096012" cy="4524315"/>
          </a:xfrm>
          <a:prstGeom prst="rect">
            <a:avLst/>
          </a:prstGeom>
          <a:no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600" dirty="0">
                <a:cs typeface="Arial"/>
              </a:rPr>
              <a:t>Je kunt de nieuwsitems ook op een andere manier verdelen dan positief en negatief. </a:t>
            </a:r>
            <a:endParaRPr lang="nl-NL" dirty="0">
              <a:cs typeface="Poppins"/>
            </a:endParaRPr>
          </a:p>
          <a:p>
            <a:endParaRPr lang="nl-NL" sz="1600" dirty="0">
              <a:cs typeface="Arial"/>
            </a:endParaRPr>
          </a:p>
          <a:p>
            <a:r>
              <a:rPr lang="nl-NL" sz="1600" dirty="0">
                <a:cs typeface="Arial"/>
              </a:rPr>
              <a:t>Er zijn vaak overkoepelende thema's te vinden, zoals bijvoorbeeld: klimaat, economie, sport en media. </a:t>
            </a:r>
          </a:p>
          <a:p>
            <a:endParaRPr lang="nl-NL" sz="1600" dirty="0">
              <a:cs typeface="Arial"/>
            </a:endParaRPr>
          </a:p>
          <a:p>
            <a:pPr marL="342900" indent="-342900">
              <a:buAutoNum type="arabicPeriod"/>
            </a:pPr>
            <a:r>
              <a:rPr lang="nl-NL" sz="1600" dirty="0">
                <a:cs typeface="Arial"/>
              </a:rPr>
              <a:t>Kijk naar jouw opgeschreven nieuwsitems. Zet achter elk thema het overkoepelende thema. </a:t>
            </a:r>
          </a:p>
          <a:p>
            <a:pPr marL="342900" indent="-342900">
              <a:buAutoNum type="arabicPeriod"/>
            </a:pPr>
            <a:endParaRPr lang="nl-NL" sz="1600" dirty="0">
              <a:cs typeface="Arial"/>
            </a:endParaRPr>
          </a:p>
          <a:p>
            <a:pPr marL="342900" indent="-342900">
              <a:buAutoNum type="arabicPeriod"/>
            </a:pPr>
            <a:r>
              <a:rPr lang="nl-NL" sz="1600" dirty="0">
                <a:cs typeface="Arial"/>
              </a:rPr>
              <a:t>Bespreek de nieuwsitems in de klas. De leerkracht zet de verschillende thema's op het bord en schrijft jullie nieuwsitems eronder.</a:t>
            </a:r>
            <a:endParaRPr lang="nl-NL" dirty="0"/>
          </a:p>
          <a:p>
            <a:pPr marL="342900" indent="-342900">
              <a:buAutoNum type="arabicPeriod"/>
            </a:pPr>
            <a:endParaRPr lang="nl-NL" sz="1600" dirty="0">
              <a:cs typeface="Arial"/>
            </a:endParaRPr>
          </a:p>
          <a:p>
            <a:pPr marL="342900" indent="-342900">
              <a:buAutoNum type="arabicPeriod"/>
            </a:pPr>
            <a:r>
              <a:rPr lang="nl-NL" sz="1600" dirty="0">
                <a:cs typeface="Arial"/>
              </a:rPr>
              <a:t>Valt jullie iets op over positief en negatief nieuws? </a:t>
            </a:r>
            <a:endParaRPr lang="nl-NL" dirty="0">
              <a:cs typeface="Poppins"/>
            </a:endParaRPr>
          </a:p>
        </p:txBody>
      </p:sp>
      <p:pic>
        <p:nvPicPr>
          <p:cNvPr id="7" name="Tijdelijke aanduiding voor afbeelding 6" descr="Afbeelding met speelgoed, tekenfilm, beeldje, Babyspeelgoed&#10;&#10;Automatisch gegenereerde beschrijving">
            <a:extLst>
              <a:ext uri="{FF2B5EF4-FFF2-40B4-BE49-F238E27FC236}">
                <a16:creationId xmlns:a16="http://schemas.microsoft.com/office/drawing/2014/main" id="{341B2268-FDD5-9842-567B-D065674C70F2}"/>
              </a:ext>
            </a:extLst>
          </p:cNvPr>
          <p:cNvPicPr>
            <a:picLocks noGrp="1" noChangeAspect="1"/>
          </p:cNvPicPr>
          <p:nvPr>
            <p:ph type="pic" sz="quarter" idx="12"/>
          </p:nvPr>
        </p:nvPicPr>
        <p:blipFill rotWithShape="1">
          <a:blip r:embed="rId2"/>
          <a:srcRect t="1174" r="146" b="7241"/>
          <a:stretch/>
        </p:blipFill>
        <p:spPr>
          <a:xfrm>
            <a:off x="5692552" y="946485"/>
            <a:ext cx="6508293" cy="4458162"/>
          </a:xfrm>
        </p:spPr>
      </p:pic>
    </p:spTree>
    <p:extLst>
      <p:ext uri="{BB962C8B-B14F-4D97-AF65-F5344CB8AC3E}">
        <p14:creationId xmlns:p14="http://schemas.microsoft.com/office/powerpoint/2010/main" val="2633604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a:t>Iedere week een opdracht om te werken aan de doelen van Burgerschap! De opdracht sluit aan bij de les van Mediabegrip.</a:t>
            </a:r>
          </a:p>
          <a:p>
            <a:endParaRPr lang="nl-NL"/>
          </a:p>
        </p:txBody>
      </p:sp>
    </p:spTree>
    <p:extLst>
      <p:ext uri="{BB962C8B-B14F-4D97-AF65-F5344CB8AC3E}">
        <p14:creationId xmlns:p14="http://schemas.microsoft.com/office/powerpoint/2010/main" val="2529107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8658329-0CE1-5433-B836-A201649584F1}"/>
              </a:ext>
            </a:extLst>
          </p:cNvPr>
          <p:cNvSpPr>
            <a:spLocks noGrp="1"/>
          </p:cNvSpPr>
          <p:nvPr>
            <p:ph type="body" sz="quarter" idx="11"/>
          </p:nvPr>
        </p:nvSpPr>
        <p:spPr>
          <a:xfrm>
            <a:off x="400846" y="208094"/>
            <a:ext cx="11026902" cy="701041"/>
          </a:xfrm>
        </p:spPr>
        <p:txBody>
          <a:bodyPr/>
          <a:lstStyle/>
          <a:p>
            <a:r>
              <a:rPr lang="nl-NL"/>
              <a:t>Burgerschap</a:t>
            </a:r>
          </a:p>
        </p:txBody>
      </p:sp>
      <p:sp>
        <p:nvSpPr>
          <p:cNvPr id="5" name="Tekstvak 4">
            <a:extLst>
              <a:ext uri="{FF2B5EF4-FFF2-40B4-BE49-F238E27FC236}">
                <a16:creationId xmlns:a16="http://schemas.microsoft.com/office/drawing/2014/main" id="{28536A62-ABB0-AD3F-0BED-EF3EAACAD480}"/>
              </a:ext>
            </a:extLst>
          </p:cNvPr>
          <p:cNvSpPr txBox="1"/>
          <p:nvPr/>
        </p:nvSpPr>
        <p:spPr>
          <a:xfrm>
            <a:off x="400846" y="909135"/>
            <a:ext cx="6577002" cy="2893100"/>
          </a:xfrm>
          <a:prstGeom prst="rect">
            <a:avLst/>
          </a:prstGeom>
          <a:noFill/>
        </p:spPr>
        <p:txBody>
          <a:bodyPr wrap="square" lIns="91440" tIns="45720" rIns="91440" bIns="45720" rtlCol="0" anchor="t">
            <a:spAutoFit/>
          </a:bodyPr>
          <a:lstStyle/>
          <a:p>
            <a:r>
              <a:rPr lang="nl-NL" sz="1400" dirty="0">
                <a:solidFill>
                  <a:schemeClr val="bg1"/>
                </a:solidFill>
                <a:cs typeface="Poppins"/>
              </a:rPr>
              <a:t>We hebben het gehad over het nieuws en hoe dit kan leiden tot angsten bij kinderen en volwassenen. </a:t>
            </a:r>
          </a:p>
          <a:p>
            <a:endParaRPr lang="nl-NL" sz="1400" dirty="0">
              <a:solidFill>
                <a:schemeClr val="bg1"/>
              </a:solidFill>
              <a:cs typeface="Poppins"/>
            </a:endParaRPr>
          </a:p>
          <a:p>
            <a:r>
              <a:rPr lang="nl-NL" sz="1400" dirty="0">
                <a:solidFill>
                  <a:schemeClr val="bg1"/>
                </a:solidFill>
                <a:cs typeface="Poppins"/>
              </a:rPr>
              <a:t>Op </a:t>
            </a:r>
            <a:r>
              <a:rPr lang="nl-NL" sz="1400" dirty="0">
                <a:solidFill>
                  <a:schemeClr val="bg1"/>
                </a:solidFill>
                <a:cs typeface="Poppins"/>
                <a:hlinkClick r:id="rId2">
                  <a:extLst>
                    <a:ext uri="{A12FA001-AC4F-418D-AE19-62706E023703}">
                      <ahyp:hlinkClr xmlns:ahyp="http://schemas.microsoft.com/office/drawing/2018/hyperlinkcolor" val="tx"/>
                    </a:ext>
                  </a:extLst>
                </a:hlinkClick>
              </a:rPr>
              <a:t>www.goednieuws.nl</a:t>
            </a:r>
            <a:r>
              <a:rPr lang="nl-NL" sz="1400" dirty="0">
                <a:solidFill>
                  <a:schemeClr val="bg1"/>
                </a:solidFill>
                <a:cs typeface="Poppins"/>
              </a:rPr>
              <a:t> wordt uitsluitend goed nieuws gebracht. </a:t>
            </a:r>
          </a:p>
          <a:p>
            <a:endParaRPr lang="nl-NL" sz="1400" dirty="0">
              <a:solidFill>
                <a:schemeClr val="bg1"/>
              </a:solidFill>
              <a:cs typeface="Poppins"/>
            </a:endParaRPr>
          </a:p>
          <a:p>
            <a:endParaRPr lang="nl-NL" sz="1400" dirty="0">
              <a:solidFill>
                <a:schemeClr val="bg1"/>
              </a:solidFill>
              <a:cs typeface="Poppins"/>
            </a:endParaRPr>
          </a:p>
          <a:p>
            <a:endParaRPr lang="nl-NL" sz="1400" dirty="0">
              <a:solidFill>
                <a:schemeClr val="bg1"/>
              </a:solidFill>
              <a:cs typeface="Poppins"/>
            </a:endParaRPr>
          </a:p>
          <a:p>
            <a:r>
              <a:rPr lang="nl-NL" sz="1400" dirty="0">
                <a:solidFill>
                  <a:schemeClr val="bg1"/>
                </a:solidFill>
                <a:cs typeface="Poppins"/>
              </a:rPr>
              <a:t>Bespreek in de klas:</a:t>
            </a:r>
          </a:p>
          <a:p>
            <a:endParaRPr lang="nl-NL" sz="1400" dirty="0">
              <a:solidFill>
                <a:schemeClr val="bg1"/>
              </a:solidFill>
              <a:cs typeface="Poppins"/>
            </a:endParaRPr>
          </a:p>
          <a:p>
            <a:r>
              <a:rPr lang="nl-NL" sz="1400" dirty="0">
                <a:solidFill>
                  <a:schemeClr val="bg1"/>
                </a:solidFill>
                <a:cs typeface="Poppins"/>
              </a:rPr>
              <a:t>Wat zou er gebeuren als we voortaan op het Journaal alleen positief nieuws zouden horen?</a:t>
            </a:r>
          </a:p>
          <a:p>
            <a:endParaRPr lang="nl-NL" sz="1400" dirty="0">
              <a:solidFill>
                <a:schemeClr val="bg1"/>
              </a:solidFill>
              <a:cs typeface="Poppins"/>
            </a:endParaRPr>
          </a:p>
          <a:p>
            <a:r>
              <a:rPr lang="nl-NL" sz="1400" dirty="0">
                <a:solidFill>
                  <a:schemeClr val="bg1"/>
                </a:solidFill>
                <a:cs typeface="Poppins"/>
              </a:rPr>
              <a:t>Welke gevolgen zou dit kunnen hebben?</a:t>
            </a:r>
          </a:p>
        </p:txBody>
      </p:sp>
      <p:pic>
        <p:nvPicPr>
          <p:cNvPr id="3" name="Afbeelding 2">
            <a:extLst>
              <a:ext uri="{FF2B5EF4-FFF2-40B4-BE49-F238E27FC236}">
                <a16:creationId xmlns:a16="http://schemas.microsoft.com/office/drawing/2014/main" id="{2DDF572E-7DAD-C0D1-970D-FC8332A78720}"/>
              </a:ext>
            </a:extLst>
          </p:cNvPr>
          <p:cNvPicPr>
            <a:picLocks noChangeAspect="1"/>
          </p:cNvPicPr>
          <p:nvPr/>
        </p:nvPicPr>
        <p:blipFill>
          <a:blip r:embed="rId3"/>
          <a:stretch>
            <a:fillRect/>
          </a:stretch>
        </p:blipFill>
        <p:spPr>
          <a:xfrm>
            <a:off x="7067550" y="1501775"/>
            <a:ext cx="4495800" cy="2997200"/>
          </a:xfrm>
          <a:prstGeom prst="rect">
            <a:avLst/>
          </a:prstGeom>
        </p:spPr>
      </p:pic>
    </p:spTree>
    <p:extLst>
      <p:ext uri="{BB962C8B-B14F-4D97-AF65-F5344CB8AC3E}">
        <p14:creationId xmlns:p14="http://schemas.microsoft.com/office/powerpoint/2010/main" val="2660734186"/>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32330B-E44B-4E1E-B382-F72A7AD021C8}">
  <ds:schemaRefs>
    <ds:schemaRef ds:uri="fbfab6ac-ae00-4ce7-a5ca-dcaf2687e7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3.xml><?xml version="1.0" encoding="utf-8"?>
<ds:datastoreItem xmlns:ds="http://schemas.openxmlformats.org/officeDocument/2006/customXml" ds:itemID="{E66179BF-8340-46C4-8488-7D7DEB84B228}">
  <ds:schemaRefs>
    <ds:schemaRef ds:uri="fbfab6ac-ae00-4ce7-a5ca-dcaf2687e7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Kantoorthema</Template>
  <TotalTime>82</TotalTime>
  <Words>720</Words>
  <Application>Microsoft Macintosh PowerPoint</Application>
  <PresentationFormat>Breedbeeld</PresentationFormat>
  <Paragraphs>64</Paragraphs>
  <Slides>8</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8</vt:i4>
      </vt:variant>
    </vt:vector>
  </HeadingPairs>
  <TitlesOfParts>
    <vt:vector size="12" baseType="lpstr">
      <vt:lpstr>Poppins</vt:lpstr>
      <vt:lpstr>Calibri</vt:lpstr>
      <vt:lpstr>Arial</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265</cp:revision>
  <dcterms:created xsi:type="dcterms:W3CDTF">2022-01-30T11:55:21Z</dcterms:created>
  <dcterms:modified xsi:type="dcterms:W3CDTF">2023-11-27T10:01:59Z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