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4D_DD29C55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31" r:id="rId8"/>
    <p:sldId id="345" r:id="rId9"/>
    <p:sldId id="333" r:id="rId10"/>
    <p:sldId id="348" r:id="rId11"/>
    <p:sldId id="280" r:id="rId12"/>
    <p:sldId id="33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itchFamily="2" charset="77"/>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A0DA0B-787D-8912-5E26-8A10633CA226}" name="Chantal Lioe-A-Joe" initials="CL" userId="S::clioeajoe@vitasys.nl::1c289144-7339-45f2-bdd8-8042ba6fab28" providerId="AD"/>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p:scale>
          <a:sx n="114" d="100"/>
          <a:sy n="114" d="100"/>
        </p:scale>
        <p:origin x="47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omments/modernComment_14D_DD29C555.xml><?xml version="1.0" encoding="utf-8"?>
<p188:cmLst xmlns:a="http://schemas.openxmlformats.org/drawingml/2006/main" xmlns:r="http://schemas.openxmlformats.org/officeDocument/2006/relationships" xmlns:p188="http://schemas.microsoft.com/office/powerpoint/2018/8/main">
  <p188:cm id="{7327C6C4-CC3B-48ED-B09C-0533E451A814}" authorId="{4DBF06C3-06A7-47B8-D723-6C8A6BED412D}" created="2023-11-19T19:10:06.794">
    <pc:sldMkLst xmlns:pc="http://schemas.microsoft.com/office/powerpoint/2013/main/command">
      <pc:docMk/>
      <pc:sldMk cId="3710502229" sldId="333"/>
    </pc:sldMkLst>
    <p188:txBody>
      <a:bodyPr/>
      <a:lstStyle/>
      <a:p>
        <a:r>
          <a:rPr lang="nl-NL"/>
          <a:t>Groep 5&amp;6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20/11/23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20/11/23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poradio1.nl/fragmenten/villa-vdb/8171862c-3449-475e-b6e7-134a3840f5c5/2023-11-16-op-weg-naar-de-verkiezingen-nieuwkomers-bij-de-verkiezingen" TargetMode="External"/><Relationship Id="rId1" Type="http://schemas.openxmlformats.org/officeDocument/2006/relationships/slideLayout" Target="../slideLayouts/slideLayout13.xml"/><Relationship Id="rId4" Type="http://schemas.openxmlformats.org/officeDocument/2006/relationships/hyperlink" Target="https://start-player.npo.nl/embed/eyJ0eXAiOiJKV1QiLCJhbGciOiJIUzI1NiJ9.eyJzaGFyZSI6IjAiLCJlbmRzY3JlZW4iOiIwIiwiaGFzU2V0dGluZ3MiOiIwIiwiaGFzQWRDb25zZW50IjoiMCIsIm5vQWRzIjoxLCJhdXRvcGxheSI6IjAiLCJzdHlsZXNoZWV0IjoiaHR0cHM6XC9cL2FwaS5ucG9yYWRpby5ubFwvYXNzZXRzXC9ucG9wbGF5ZXItc3R5bGluZy5jc3MiLCJhc3NldFVybCI6IiIsIm92ZXJsYXkiOiJodHRwczpcL1wvYnJvYWRjYXN0LWltYWdlcy5ucG9yYWRpby5ubFwvd18xMjgwLGhfNzIwXC9zMy1ucG9yYWRpbzFcLzI0a3J4MmN5aGRscS1ucG9yYWRpbzEtdnNyLTIwMjMxMTE2LTE1MTEwNy0wMGI3anMuanBnIiwic21hcnR0YWciOnsic2l0ZUlkIjoiNSJ9LCJpZCI6IkZSQUdNRU5UX0VMRU1FTlRfSUQiLCJlbGVtZW50SWQiOiJGUkFHTUVOVF9FTEVNRU5UX0lEIiwiaWF0IjoxNzAwNDE4MDY4LCJuYmYiOjE3MDA0MTgwNjgsImV4cCI6MTcwMDQ0Njg2OCwiY29uc3VtZXJJZCI6ImJiZTcyMTJkLTQzZTUtNGNiYS04MjNiLTk3OGQ1ZjcyZjlhMiIsIm1lZGlhSWQiOiJQUkVQUl9SQTFfMTczODUyMjQiLCJpc1BsYXlsaXN0IjpmYWxzZSwicmVmZXJyZXJVcmwiOm51bGwsInNraXBDYXRhbG9nIjowLCJyZWNvbW1lbmRhdGlvbnMiOjEsImlzcyI6ImV5SnBkaUk2SWpsVFJYQldjak5EUkRsQloyRTRaMnBLYm1jMGNXYzlQU0lzSW5aaGJIVmxJam9pYkdSRFV6ZGNMM2hPTUhsMmVsRm9PV2RLWEM4elEwWXpkMVZWVjFGamJXWlZVSEZvVjFGelRHRkZhRzFLYlZaNE0wNDFTSFZSU25NMlpYcE1ja1JpZEc5Qklpd2liV0ZqSWpvaVlUTXlOVGRqTldNNU1Ua3lPR1U1TTJVNFlqWTRNakpqWVRKaFpqUTROemd5TTJNNU1EUmtPR014TURJMllqSm1aREpsTlRGak4ySTJPVE0wTm1JMllpSjkifQ.4vWWmfADS9k9Rt7MUW_u8bGRMAndmB7uOvtNR-Wb5H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boerburgerbeweging.nl/kandidaten/mariska-rikkers/" TargetMode="External"/><Relationship Id="rId2" Type="http://schemas.openxmlformats.org/officeDocument/2006/relationships/hyperlink" Target="https://groenlinkspvda.nl/kandidaat/mariette-patijn/" TargetMode="Externa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s://partijnieuwsociaalcontract.nl/kandidat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4D_DD29C55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argentina.indymedia.org/2018/08/20/eduardo-lucita-si-la-sociedad-naturaliza-la-crisis-no-hay-respuestas-ante-esto/" TargetMode="External"/><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Wie ben jij?</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47 2023</a:t>
            </a:r>
          </a:p>
        </p:txBody>
      </p:sp>
      <p:pic>
        <p:nvPicPr>
          <p:cNvPr id="8" name="Tijdelijke aanduiding voor afbeelding 7" descr="Afbeelding met verbruiksartikelen voor kantoor, potlood, Kantoorinstrument, briefpapier&#10;&#10;Automatisch gegenereerde beschrijving">
            <a:extLst>
              <a:ext uri="{FF2B5EF4-FFF2-40B4-BE49-F238E27FC236}">
                <a16:creationId xmlns:a16="http://schemas.microsoft.com/office/drawing/2014/main" id="{EBE6518E-E02A-217E-1430-B4BD597C015E}"/>
              </a:ext>
            </a:extLst>
          </p:cNvPr>
          <p:cNvPicPr>
            <a:picLocks noGrp="1" noChangeAspect="1"/>
          </p:cNvPicPr>
          <p:nvPr>
            <p:ph type="pic" sz="quarter" idx="13"/>
          </p:nvPr>
        </p:nvPicPr>
        <p:blipFill>
          <a:blip r:embed="rId2"/>
          <a:srcRect l="32523" r="32523"/>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384366" cy="6124754"/>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 allemaal!</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Lekker gewerkt aan een moodboard vorige week? Ik heb er ook meteen eentje gemaakt voor mijn slaapkamer. Die is echt nog teveel zoals het was toen ik nog een stuk kleiner was. Het ziet er niet uit meer.</a:t>
            </a:r>
          </a:p>
          <a:p>
            <a:endParaRPr lang="nl-NL" sz="1400" dirty="0">
              <a:solidFill>
                <a:srgbClr val="000000"/>
              </a:solidFill>
              <a:ea typeface="+mn-lt"/>
              <a:cs typeface="+mn-lt"/>
            </a:endParaRPr>
          </a:p>
          <a:p>
            <a:r>
              <a:rPr lang="nl-NL" sz="1400" dirty="0">
                <a:solidFill>
                  <a:srgbClr val="000000"/>
                </a:solidFill>
                <a:ea typeface="+mn-lt"/>
                <a:cs typeface="+mn-lt"/>
              </a:rPr>
              <a:t>Deze week kon ik geen radio of televisie aanzetten zonder een politiek figuur in beeld te zien. Ze beloven allemaal andere dingen. Ben benieuwd of ze het ook echt waar kunnen maken. Ik ben blij dat ik nog niet hoef te stemmen, want ik zou het niet zo goed weten… Ik luisterde laatst naar een radio-interview en door alle drie de kandidaten die aan bod kwamen, vond ik dat er wel goede dingen gezegd werden. Hoe kies je daar nou tussen?</a:t>
            </a:r>
          </a:p>
          <a:p>
            <a:endParaRPr lang="nl-NL" sz="1400" dirty="0">
              <a:solidFill>
                <a:srgbClr val="000000"/>
              </a:solidFill>
              <a:ea typeface="+mn-lt"/>
              <a:cs typeface="+mn-lt"/>
            </a:endParaRPr>
          </a:p>
          <a:p>
            <a:r>
              <a:rPr lang="nl-NL" sz="1400" dirty="0">
                <a:solidFill>
                  <a:srgbClr val="000000"/>
                </a:solidFill>
                <a:ea typeface="+mn-lt"/>
                <a:cs typeface="+mn-lt"/>
              </a:rPr>
              <a:t>Mijn ouders weten het allang op wie ze gaan stemmen. Ze stemmen allebei op iemand anders en tijdens het avondeten zijn er soms verhitte discussies aan tafel . Ik zou ook wel wat meer over politiek willen weten. Tenslotte moeten zij zorgen dat het goed gaat in ons land. Ik ga me toch eens verdiepen in de kandidaten die er dit jaar meedoen.</a:t>
            </a:r>
          </a:p>
          <a:p>
            <a:endParaRPr lang="nl-NL" sz="1400" dirty="0">
              <a:solidFill>
                <a:srgbClr val="000000"/>
              </a:solidFill>
              <a:ea typeface="+mn-lt"/>
              <a:cs typeface="+mn-lt"/>
            </a:endParaRPr>
          </a:p>
          <a:p>
            <a:r>
              <a:rPr lang="nl-NL" sz="1400" dirty="0">
                <a:solidFill>
                  <a:srgbClr val="000000"/>
                </a:solidFill>
                <a:ea typeface="+mn-lt"/>
                <a:cs typeface="+mn-lt"/>
              </a:rPr>
              <a:t>Hoe zit dat met jou? Weet jij op wie je zou stemmen als je 18 jaar zou zijn? En wat doe jij om jezelf te informeren waar je op zou moeten gaan stemmen? Kies jij hetzelfde als je ouders of juist iets compleet anders?</a:t>
            </a:r>
          </a:p>
          <a:p>
            <a:endParaRPr lang="nl-NL" sz="1400" dirty="0">
              <a:solidFill>
                <a:srgbClr val="000000"/>
              </a:solidFill>
              <a:ea typeface="+mn-lt"/>
              <a:cs typeface="+mn-lt"/>
            </a:endParaRPr>
          </a:p>
          <a:p>
            <a:r>
              <a:rPr lang="nl-NL" sz="1400" dirty="0">
                <a:solidFill>
                  <a:srgbClr val="000000"/>
                </a:solidFill>
                <a:ea typeface="+mn-lt"/>
                <a:cs typeface="+mn-lt"/>
              </a:rPr>
              <a:t>Als ik later politicus zou worden, zou ik echt wel weten wat ik belangrijk zou vinden. Ik vind het belangrijk dat we goed voor mensen zorgen, maar ook voor dieren en milieu. Ik denk wel dat dat kan. Binnenkort ga ik maar eens werken aan mijn eigen verkiezingsprogramma. Daar kun je niet vroeg genoeg mee beginnen toch?</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sz="14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a:t>
            </a:r>
            <a:r>
              <a:rPr lang="nl-NL" dirty="0"/>
              <a:t> Op weg naar de verkiezingen: Nieuwkomers bij de verkiezingen.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134578"/>
            <a:ext cx="5223331" cy="3295321"/>
          </a:xfrm>
        </p:spPr>
        <p:txBody>
          <a:bodyPr vert="horz" lIns="91440" tIns="45720" rIns="91440" bIns="45720" rtlCol="0" anchor="t">
            <a:noAutofit/>
          </a:bodyPr>
          <a:lstStyle/>
          <a:p>
            <a:pPr>
              <a:spcBef>
                <a:spcPts val="0"/>
              </a:spcBef>
            </a:pPr>
            <a:r>
              <a:rPr lang="nl-NL" sz="1400" dirty="0">
                <a:solidFill>
                  <a:srgbClr val="1E1F20"/>
                </a:solidFill>
                <a:ea typeface="+mn-lt"/>
                <a:cs typeface="+mn-lt"/>
              </a:rPr>
              <a:t>"</a:t>
            </a:r>
            <a:r>
              <a:rPr lang="nl-NL" sz="1400" dirty="0">
                <a:solidFill>
                  <a:srgbClr val="1E1F20"/>
                </a:solidFill>
              </a:rPr>
              <a:t>De </a:t>
            </a:r>
            <a:r>
              <a:rPr lang="nl-NL" sz="1400" dirty="0">
                <a:solidFill>
                  <a:srgbClr val="1E1F20"/>
                </a:solidFill>
                <a:ea typeface="+mn-lt"/>
                <a:cs typeface="+mn-lt"/>
              </a:rPr>
              <a:t>sfeer zit er goed in!''</a:t>
            </a:r>
            <a:endParaRPr lang="nl-NL" sz="1400" b="0" i="1" dirty="0">
              <a:solidFill>
                <a:schemeClr val="bg2">
                  <a:lumMod val="10000"/>
                </a:schemeClr>
              </a:solidFill>
              <a:effectLst/>
              <a:cs typeface="Poppins"/>
            </a:endParaRPr>
          </a:p>
          <a:p>
            <a:pPr>
              <a:spcBef>
                <a:spcPts val="0"/>
              </a:spcBef>
            </a:pPr>
            <a:br>
              <a:rPr lang="nl-NL" sz="1400" b="0" dirty="0">
                <a:effectLst/>
              </a:rPr>
            </a:br>
            <a:r>
              <a:rPr lang="nl-NL" sz="1400" dirty="0">
                <a:solidFill>
                  <a:srgbClr val="222222"/>
                </a:solidFill>
                <a:cs typeface="Poppins"/>
              </a:rPr>
              <a:t>In dit radiofragment hoor je drie 'nieuwkomers' . Zij doen voor het eerst mee aan de verkiezingen. </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Als nieuwkomer is het belangrijk om goed van jezelf te laten horen. Dat kun je op allerlei verschillende manieren doen…</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Welke manieren die politici gebruiken om zichzelf aan de buitenwereld te tonen ken jij ?</a:t>
            </a:r>
          </a:p>
          <a:p>
            <a:pPr>
              <a:spcBef>
                <a:spcPts val="0"/>
              </a:spcBef>
            </a:pPr>
            <a:endParaRPr lang="nl-NL" sz="1200" dirty="0">
              <a:solidFill>
                <a:srgbClr val="222222"/>
              </a:solidFill>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96782"/>
            <a:ext cx="5297311" cy="126151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nporadio1.nl </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https://www.nporadio1.nl/fragmenten/villa-vdb/8171862c-3449-475e-b6e7-134a3840f5c5/2023-11-16-op-weg-naar-de-verkiezingen-nieuwkomers-bij-de-verkiezingen</a:t>
            </a:r>
            <a:endParaRPr lang="nl-NL" dirty="0"/>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a:t>Pointer: Op weg naar de verkiezingen!</a:t>
            </a: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Afbeelding 3" descr="Afbeelding met tekst, person, Menselijk gezicht, schermopname">
            <a:extLst>
              <a:ext uri="{FF2B5EF4-FFF2-40B4-BE49-F238E27FC236}">
                <a16:creationId xmlns:a16="http://schemas.microsoft.com/office/drawing/2014/main" id="{6D53299F-D356-831F-5BF2-5B44E20DFADE}"/>
              </a:ext>
            </a:extLst>
          </p:cNvPr>
          <p:cNvPicPr>
            <a:picLocks noChangeAspect="1"/>
          </p:cNvPicPr>
          <p:nvPr/>
        </p:nvPicPr>
        <p:blipFill>
          <a:blip r:embed="rId3"/>
          <a:stretch>
            <a:fillRect/>
          </a:stretch>
        </p:blipFill>
        <p:spPr>
          <a:xfrm>
            <a:off x="6675403" y="2351313"/>
            <a:ext cx="5113535" cy="3467387"/>
          </a:xfrm>
          <a:prstGeom prst="rect">
            <a:avLst/>
          </a:prstGeom>
        </p:spPr>
      </p:pic>
      <p:sp>
        <p:nvSpPr>
          <p:cNvPr id="5" name="Tekstvak 4">
            <a:extLst>
              <a:ext uri="{FF2B5EF4-FFF2-40B4-BE49-F238E27FC236}">
                <a16:creationId xmlns:a16="http://schemas.microsoft.com/office/drawing/2014/main" id="{D14BEDEB-5777-C717-CFA5-717C9E1BDCB7}"/>
              </a:ext>
            </a:extLst>
          </p:cNvPr>
          <p:cNvSpPr txBox="1"/>
          <p:nvPr/>
        </p:nvSpPr>
        <p:spPr>
          <a:xfrm>
            <a:off x="6753054" y="5345237"/>
            <a:ext cx="4955279" cy="442674"/>
          </a:xfrm>
          <a:prstGeom prst="roundRect">
            <a:avLst/>
          </a:prstGeom>
          <a:solidFill>
            <a:schemeClr val="bg2">
              <a:lumMod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nl-NL" sz="2000" b="1" dirty="0">
                <a:solidFill>
                  <a:schemeClr val="bg1"/>
                </a:solidFill>
                <a:cs typeface="Poppins"/>
                <a:hlinkClick r:id="rId4">
                  <a:extLst>
                    <a:ext uri="{A12FA001-AC4F-418D-AE19-62706E023703}">
                      <ahyp:hlinkClr xmlns:ahyp="http://schemas.microsoft.com/office/drawing/2018/hyperlinkcolor" val="tx"/>
                    </a:ext>
                  </a:extLst>
                </a:hlinkClick>
              </a:rPr>
              <a:t>KLIK HIER</a:t>
            </a:r>
            <a:endParaRPr lang="nl-NL" sz="2000" b="1">
              <a:solidFill>
                <a:schemeClr val="bg1"/>
              </a:solidFill>
              <a:cs typeface="Poppins"/>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42423"/>
            <a:ext cx="4584972" cy="255454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latin typeface="Poppins"/>
                <a:cs typeface="Arial"/>
              </a:rPr>
              <a:t>Je hebt zojuist 3 (nieuwe) kandidaten leren kennen. Wie sprak jou het meeste aan?</a:t>
            </a:r>
          </a:p>
          <a:p>
            <a:endParaRPr lang="nl-NL" sz="1600" dirty="0">
              <a:cs typeface="Arial"/>
            </a:endParaRPr>
          </a:p>
          <a:p>
            <a:r>
              <a:rPr lang="nl-NL" sz="1600" dirty="0">
                <a:cs typeface="Arial"/>
              </a:rPr>
              <a:t>Bespreek klassikaal wie jou het meeste aansprak. </a:t>
            </a:r>
          </a:p>
          <a:p>
            <a:endParaRPr lang="nl-NL" sz="1600" dirty="0">
              <a:cs typeface="Arial"/>
            </a:endParaRPr>
          </a:p>
          <a:p>
            <a:r>
              <a:rPr lang="nl-NL" sz="1600" dirty="0">
                <a:cs typeface="Arial"/>
              </a:rPr>
              <a:t>Wie vinden jullie het leukst en wie het minst leuk? </a:t>
            </a:r>
            <a:br>
              <a:rPr lang="nl-NL" sz="1600" dirty="0">
                <a:cs typeface="Arial"/>
              </a:rPr>
            </a:br>
            <a:br>
              <a:rPr lang="nl-NL" sz="1600" dirty="0">
                <a:cs typeface="Arial"/>
              </a:rPr>
            </a:br>
            <a:r>
              <a:rPr lang="nl-NL" sz="1600" dirty="0">
                <a:cs typeface="Arial"/>
              </a:rPr>
              <a:t>Waarom vind jij dat?</a:t>
            </a:r>
          </a:p>
        </p:txBody>
      </p:sp>
      <p:pic>
        <p:nvPicPr>
          <p:cNvPr id="9" name="Tijdelijke aanduiding voor afbeelding 8" descr="Afbeelding met meubels, overdekt, blauw, stoel&#10;&#10;Automatisch gegenereerde beschrijving">
            <a:extLst>
              <a:ext uri="{FF2B5EF4-FFF2-40B4-BE49-F238E27FC236}">
                <a16:creationId xmlns:a16="http://schemas.microsoft.com/office/drawing/2014/main" id="{FFFDB725-CE33-B904-9B04-72C62CAEFAA9}"/>
              </a:ext>
            </a:extLst>
          </p:cNvPr>
          <p:cNvPicPr>
            <a:picLocks noGrp="1" noChangeAspect="1"/>
          </p:cNvPicPr>
          <p:nvPr>
            <p:ph type="pic" sz="quarter" idx="12"/>
          </p:nvPr>
        </p:nvPicPr>
        <p:blipFill>
          <a:blip r:embed="rId2"/>
          <a:srcRect l="1401" r="1401"/>
          <a:stretch/>
        </p:blipFill>
        <p:spPr/>
      </p:pic>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6" y="1115046"/>
            <a:ext cx="4977623" cy="378565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Een eerste indruk zegt nooit alles. Het is altijd wijs om verder onderzoek te doen.</a:t>
            </a:r>
          </a:p>
          <a:p>
            <a:endParaRPr lang="nl-NL" sz="1600" dirty="0">
              <a:cs typeface="Arial"/>
            </a:endParaRPr>
          </a:p>
          <a:p>
            <a:r>
              <a:rPr lang="nl-NL" sz="1600" dirty="0">
                <a:cs typeface="Arial"/>
              </a:rPr>
              <a:t>Onderstaand vind je 3 links naar de partijpagina’s van de 3 kandidaten die wij zojuist hebben leren kennen. </a:t>
            </a:r>
            <a:br>
              <a:rPr lang="nl-NL" sz="1600" dirty="0">
                <a:cs typeface="Arial"/>
              </a:rPr>
            </a:br>
            <a:br>
              <a:rPr lang="nl-NL" sz="1600" dirty="0">
                <a:cs typeface="Arial"/>
              </a:rPr>
            </a:br>
            <a:r>
              <a:rPr lang="nl-NL" sz="1600" dirty="0">
                <a:cs typeface="Arial"/>
              </a:rPr>
              <a:t>Lees van jouw favoriet de voorstelpagina door:</a:t>
            </a:r>
          </a:p>
          <a:p>
            <a:r>
              <a:rPr lang="nl-NL" sz="1600" dirty="0">
                <a:solidFill>
                  <a:schemeClr val="bg1"/>
                </a:solidFill>
                <a:cs typeface="Arial"/>
                <a:hlinkClick r:id="rId2">
                  <a:extLst>
                    <a:ext uri="{A12FA001-AC4F-418D-AE19-62706E023703}">
                      <ahyp:hlinkClr xmlns:ahyp="http://schemas.microsoft.com/office/drawing/2018/hyperlinkcolor" val="tx"/>
                    </a:ext>
                  </a:extLst>
                </a:hlinkClick>
              </a:rPr>
              <a:t>Mariëtte </a:t>
            </a:r>
            <a:r>
              <a:rPr lang="nl-NL" sz="1600" dirty="0" err="1">
                <a:solidFill>
                  <a:schemeClr val="bg1"/>
                </a:solidFill>
                <a:cs typeface="Arial"/>
                <a:hlinkClick r:id="rId2">
                  <a:extLst>
                    <a:ext uri="{A12FA001-AC4F-418D-AE19-62706E023703}">
                      <ahyp:hlinkClr xmlns:ahyp="http://schemas.microsoft.com/office/drawing/2018/hyperlinkcolor" val="tx"/>
                    </a:ext>
                  </a:extLst>
                </a:hlinkClick>
              </a:rPr>
              <a:t>Patijn</a:t>
            </a:r>
            <a:r>
              <a:rPr lang="nl-NL" sz="1600" dirty="0">
                <a:solidFill>
                  <a:schemeClr val="bg1"/>
                </a:solidFill>
                <a:cs typeface="Arial"/>
                <a:hlinkClick r:id="rId2">
                  <a:extLst>
                    <a:ext uri="{A12FA001-AC4F-418D-AE19-62706E023703}">
                      <ahyp:hlinkClr xmlns:ahyp="http://schemas.microsoft.com/office/drawing/2018/hyperlinkcolor" val="tx"/>
                    </a:ext>
                  </a:extLst>
                </a:hlinkClick>
              </a:rPr>
              <a:t> (GL-PvdA)</a:t>
            </a:r>
          </a:p>
          <a:p>
            <a:r>
              <a:rPr lang="nl-NL" sz="1600" dirty="0">
                <a:solidFill>
                  <a:schemeClr val="bg1"/>
                </a:solidFill>
                <a:cs typeface="Arial"/>
                <a:hlinkClick r:id="rId3">
                  <a:extLst>
                    <a:ext uri="{A12FA001-AC4F-418D-AE19-62706E023703}">
                      <ahyp:hlinkClr xmlns:ahyp="http://schemas.microsoft.com/office/drawing/2018/hyperlinkcolor" val="tx"/>
                    </a:ext>
                  </a:extLst>
                </a:hlinkClick>
              </a:rPr>
              <a:t>Mariska Rikkers (BBB)</a:t>
            </a:r>
          </a:p>
          <a:p>
            <a:r>
              <a:rPr lang="nl-NL" sz="1600" dirty="0">
                <a:solidFill>
                  <a:schemeClr val="bg1"/>
                </a:solidFill>
                <a:cs typeface="Arial"/>
                <a:hlinkClick r:id="rId4">
                  <a:extLst>
                    <a:ext uri="{A12FA001-AC4F-418D-AE19-62706E023703}">
                      <ahyp:hlinkClr xmlns:ahyp="http://schemas.microsoft.com/office/drawing/2018/hyperlinkcolor" val="tx"/>
                    </a:ext>
                  </a:extLst>
                </a:hlinkClick>
              </a:rPr>
              <a:t>Jesse Six Dijkstra (NSC)</a:t>
            </a:r>
            <a:r>
              <a:rPr lang="nl-NL" sz="1600" dirty="0">
                <a:cs typeface="Arial"/>
              </a:rPr>
              <a:t> (klik op kandidaat </a:t>
            </a:r>
            <a:r>
              <a:rPr lang="nl-NL" sz="1600" dirty="0" err="1">
                <a:cs typeface="Arial"/>
              </a:rPr>
              <a:t>nr</a:t>
            </a:r>
            <a:r>
              <a:rPr lang="nl-NL" sz="1600" dirty="0">
                <a:cs typeface="Arial"/>
              </a:rPr>
              <a:t> 9)</a:t>
            </a:r>
          </a:p>
          <a:p>
            <a:endParaRPr lang="nl-NL" sz="1600" dirty="0">
              <a:cs typeface="Arial"/>
            </a:endParaRPr>
          </a:p>
          <a:p>
            <a:r>
              <a:rPr lang="nl-NL" sz="1600" dirty="0">
                <a:cs typeface="Arial"/>
              </a:rPr>
              <a:t>Is jouw mening na het lezen van de voorstelpagina veranderd of juist sterker geworden?</a:t>
            </a:r>
          </a:p>
        </p:txBody>
      </p:sp>
      <p:pic>
        <p:nvPicPr>
          <p:cNvPr id="9" name="Tijdelijke aanduiding voor afbeelding 8">
            <a:extLst>
              <a:ext uri="{FF2B5EF4-FFF2-40B4-BE49-F238E27FC236}">
                <a16:creationId xmlns:a16="http://schemas.microsoft.com/office/drawing/2014/main" id="{50EBD782-3FE1-BF64-0051-44830FF0EA0D}"/>
              </a:ext>
            </a:extLst>
          </p:cNvPr>
          <p:cNvPicPr>
            <a:picLocks noGrp="1" noChangeAspect="1"/>
          </p:cNvPicPr>
          <p:nvPr>
            <p:ph type="pic" sz="quarter" idx="12"/>
          </p:nvPr>
        </p:nvPicPr>
        <p:blipFill>
          <a:blip r:embed="rId5"/>
          <a:srcRect l="1401" r="1401"/>
          <a:stretch/>
        </p:blipFill>
        <p:spPr/>
      </p:pic>
    </p:spTree>
    <p:extLst>
      <p:ext uri="{BB962C8B-B14F-4D97-AF65-F5344CB8AC3E}">
        <p14:creationId xmlns:p14="http://schemas.microsoft.com/office/powerpoint/2010/main" val="60037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146827" y="1036101"/>
            <a:ext cx="4584972" cy="427809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hebt net op de pagina's van de drie nieuwkomers gelezen wie zij zijn en waar zij voor staan. Nu ga jij zelf aan de slag.</a:t>
            </a:r>
          </a:p>
          <a:p>
            <a:endParaRPr lang="nl-NL" sz="1600" dirty="0">
              <a:cs typeface="Arial"/>
            </a:endParaRPr>
          </a:p>
          <a:p>
            <a:pPr marL="342900" indent="-342900">
              <a:buAutoNum type="arabicPeriod"/>
            </a:pPr>
            <a:r>
              <a:rPr lang="nl-NL" sz="1600" dirty="0">
                <a:cs typeface="Arial"/>
              </a:rPr>
              <a:t>Schrijf eerst voor jezelf in een paar steekwoorden op wie jij bent. Bedenk dat de lezer jou niet kent. Wat vind jij belangrijk dat de ander van jou te weten komt?</a:t>
            </a:r>
            <a:endParaRPr lang="nl-NL" dirty="0">
              <a:cs typeface="Poppins"/>
            </a:endParaRPr>
          </a:p>
          <a:p>
            <a:pPr marL="342900" indent="-342900">
              <a:buAutoNum type="arabicPeriod"/>
            </a:pPr>
            <a:r>
              <a:rPr lang="nl-NL" sz="1600" dirty="0">
                <a:cs typeface="Arial"/>
              </a:rPr>
              <a:t>Schrijf daaronder in een paar steekwoorden op hoe jij denkt over de thema’s duurzaamheid, wonen, onderwijs, zorg en klimaat.</a:t>
            </a:r>
            <a:endParaRPr lang="nl-NL" dirty="0">
              <a:cs typeface="Poppins"/>
            </a:endParaRPr>
          </a:p>
          <a:p>
            <a:pPr marL="342900" indent="-342900">
              <a:buAutoNum type="arabicPeriod"/>
            </a:pPr>
            <a:r>
              <a:rPr lang="nl-NL" sz="1600" dirty="0">
                <a:cs typeface="Arial"/>
              </a:rPr>
              <a:t>Als je klaar bent met de steekwoorden open je het programma Word/Google </a:t>
            </a:r>
            <a:r>
              <a:rPr lang="nl-NL" sz="1600" dirty="0" err="1">
                <a:cs typeface="Arial"/>
              </a:rPr>
              <a:t>Docs</a:t>
            </a:r>
            <a:r>
              <a:rPr lang="nl-NL" sz="1600" dirty="0">
                <a:cs typeface="Arial"/>
              </a:rPr>
              <a:t>. Stel jezelf voor in minimaal 100 woorden. </a:t>
            </a:r>
            <a:endParaRPr lang="nl-NL" dirty="0">
              <a:cs typeface="Poppins"/>
            </a:endParaRP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3"/>
          <a:srcRect l="4567" r="4567"/>
          <a:stretch/>
        </p:blipFill>
        <p:spPr/>
      </p:pic>
    </p:spTree>
    <p:extLst>
      <p:ext uri="{BB962C8B-B14F-4D97-AF65-F5344CB8AC3E}">
        <p14:creationId xmlns:p14="http://schemas.microsoft.com/office/powerpoint/2010/main" val="371050222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146827" y="1297561"/>
            <a:ext cx="4584972" cy="329320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Poppins"/>
              </a:rPr>
              <a:t>Je tekst is nu klaar. Maak groepjes van ongeveer 5 leerlingen. Presenteer om de beurt jullie eigen voorstelstukje aan de groep.</a:t>
            </a:r>
            <a:br>
              <a:rPr lang="nl-NL" sz="1600" dirty="0">
                <a:cs typeface="Poppins"/>
              </a:rPr>
            </a:br>
            <a:br>
              <a:rPr lang="nl-NL" sz="1600" dirty="0">
                <a:cs typeface="Poppins"/>
              </a:rPr>
            </a:br>
            <a:r>
              <a:rPr lang="nl-NL" sz="1600" dirty="0">
                <a:cs typeface="Poppins"/>
              </a:rPr>
              <a:t>Wie is in jullie groepje de sterkste politicus? Deze politicus doet mee aan de klassenronde.</a:t>
            </a:r>
          </a:p>
          <a:p>
            <a:endParaRPr lang="nl-NL" sz="1600" dirty="0">
              <a:cs typeface="Poppins"/>
            </a:endParaRPr>
          </a:p>
          <a:p>
            <a:r>
              <a:rPr lang="nl-NL" sz="1600" b="1" dirty="0">
                <a:cs typeface="Poppins"/>
              </a:rPr>
              <a:t>De klassenronde</a:t>
            </a:r>
          </a:p>
          <a:p>
            <a:r>
              <a:rPr lang="nl-NL" sz="1600" dirty="0">
                <a:cs typeface="Poppins"/>
              </a:rPr>
              <a:t>Alle winnaars presenteren zich nog een keer voor de klas. Wie wordt de lijsttrekker van jullie klas?</a:t>
            </a: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2"/>
          <a:srcRect l="4567" r="4567"/>
          <a:stretch/>
        </p:blipFill>
        <p:spPr/>
      </p:pic>
    </p:spTree>
    <p:extLst>
      <p:ext uri="{BB962C8B-B14F-4D97-AF65-F5344CB8AC3E}">
        <p14:creationId xmlns:p14="http://schemas.microsoft.com/office/powerpoint/2010/main" val="387876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a:t>
            </a:r>
            <a:r>
              <a:rPr lang="nl-NL" dirty="0"/>
              <a:t>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504104" y="910746"/>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504104" y="1611787"/>
            <a:ext cx="6577002" cy="2677656"/>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Je hebt ongetwijfeld al vaak in de media gehoord dat er een aantal grote politieke crisissen spelen; je hebt bijvoorbeeld de woningbouw-crisis, energiecrisis, klimaatcrisis en asielcrisis.</a:t>
            </a:r>
          </a:p>
          <a:p>
            <a:endParaRPr lang="nl-NL" sz="1400" dirty="0">
              <a:solidFill>
                <a:schemeClr val="bg1"/>
              </a:solidFill>
              <a:cs typeface="Poppins"/>
            </a:endParaRPr>
          </a:p>
          <a:p>
            <a:r>
              <a:rPr lang="nl-NL" sz="1400" dirty="0">
                <a:solidFill>
                  <a:schemeClr val="bg1"/>
                </a:solidFill>
                <a:cs typeface="Poppins"/>
              </a:rPr>
              <a:t>Dit zijn allemaal grote thema's die nu of in de toekomst impact hebben op ieder zijn leven in Nederland. Welke crisis vind jij het belangrijkste en waarom?</a:t>
            </a:r>
          </a:p>
          <a:p>
            <a:endParaRPr lang="nl-NL" sz="1400" dirty="0">
              <a:solidFill>
                <a:schemeClr val="bg1"/>
              </a:solidFill>
              <a:cs typeface="Poppins"/>
            </a:endParaRPr>
          </a:p>
          <a:p>
            <a:r>
              <a:rPr lang="nl-NL" sz="1400" dirty="0">
                <a:solidFill>
                  <a:schemeClr val="bg1"/>
                </a:solidFill>
                <a:cs typeface="Poppins"/>
              </a:rPr>
              <a:t>Ga klassikaal met elkaar in gesprek:</a:t>
            </a:r>
          </a:p>
          <a:p>
            <a:r>
              <a:rPr lang="nl-NL" sz="1400" dirty="0">
                <a:solidFill>
                  <a:schemeClr val="bg1"/>
                </a:solidFill>
                <a:cs typeface="Poppins"/>
              </a:rPr>
              <a:t>- Welke crisis vind jij belangrijk maar een ander niet?</a:t>
            </a:r>
          </a:p>
          <a:p>
            <a:r>
              <a:rPr lang="nl-NL" sz="1400" dirty="0">
                <a:solidFill>
                  <a:schemeClr val="bg1"/>
                </a:solidFill>
                <a:cs typeface="Poppins"/>
              </a:rPr>
              <a:t>- Waarom is de ene crisis urgenter dan de andere?</a:t>
            </a:r>
          </a:p>
          <a:p>
            <a:r>
              <a:rPr lang="nl-NL" sz="1400" dirty="0">
                <a:solidFill>
                  <a:schemeClr val="bg1"/>
                </a:solidFill>
                <a:cs typeface="Poppins"/>
              </a:rPr>
              <a:t>- Wat zouden de oplossingen zijn voor deze crisis?</a:t>
            </a: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674849" y="910665"/>
            <a:ext cx="3856157" cy="2699310"/>
          </a:xfrm>
          <a:prstGeom prst="rect">
            <a:avLst/>
          </a:prstGeom>
        </p:spPr>
      </p:pic>
      <p:sp>
        <p:nvSpPr>
          <p:cNvPr id="3" name="Tekstvak 2">
            <a:extLst>
              <a:ext uri="{FF2B5EF4-FFF2-40B4-BE49-F238E27FC236}">
                <a16:creationId xmlns:a16="http://schemas.microsoft.com/office/drawing/2014/main" id="{1956E4B6-92D1-2935-AF80-1C4B2093B3AF}"/>
              </a:ext>
            </a:extLst>
          </p:cNvPr>
          <p:cNvSpPr txBox="1"/>
          <p:nvPr/>
        </p:nvSpPr>
        <p:spPr>
          <a:xfrm>
            <a:off x="7675563" y="3609975"/>
            <a:ext cx="3856037"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26607341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86</TotalTime>
  <Words>895</Words>
  <Application>Microsoft Macintosh PowerPoint</Application>
  <PresentationFormat>Breedbeeld</PresentationFormat>
  <Paragraphs>66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29</cp:revision>
  <dcterms:created xsi:type="dcterms:W3CDTF">2022-01-30T11:55:21Z</dcterms:created>
  <dcterms:modified xsi:type="dcterms:W3CDTF">2023-11-20T09:18:07Z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