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336" r:id="rId6"/>
    <p:sldId id="337" r:id="rId7"/>
    <p:sldId id="331" r:id="rId8"/>
    <p:sldId id="333" r:id="rId9"/>
    <p:sldId id="338" r:id="rId10"/>
    <p:sldId id="341" r:id="rId11"/>
    <p:sldId id="343" r:id="rId12"/>
    <p:sldId id="342" r:id="rId13"/>
    <p:sldId id="344" r:id="rId14"/>
    <p:sldId id="280" r:id="rId15"/>
    <p:sldId id="335"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Poppins" pitchFamily="2" charset="77"/>
      <p:regular r:id="rId22"/>
      <p:bold r:id="rId23"/>
      <p:italic r:id="rId24"/>
      <p:boldItalic r:id="rId2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3" autoAdjust="0"/>
    <p:restoredTop sz="94660"/>
  </p:normalViewPr>
  <p:slideViewPr>
    <p:cSldViewPr snapToGrid="0">
      <p:cViewPr varScale="1">
        <p:scale>
          <a:sx n="108" d="100"/>
          <a:sy n="108" d="100"/>
        </p:scale>
        <p:origin x="7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13/11/23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13/11/23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lickr.com/photos/pazzani/4233061919" TargetMode="External"/><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chuljahr.inf-schule.de/2019-20/information/datenbanksysteme/gbuch/selbstreferenz/exkurs_hierarchie" TargetMode="External"/><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rtlnieuws.nl/nieuws/artikel/5417693/diergaarde-blijdorp-stopt-met-gorillagroep" TargetMode="External"/><Relationship Id="rId2" Type="http://schemas.openxmlformats.org/officeDocument/2006/relationships/slideLayout" Target="../slideLayouts/slideLayout13.xml"/><Relationship Id="rId1" Type="http://schemas.openxmlformats.org/officeDocument/2006/relationships/video" Target="https://www.youtube.com/embed/ioTSuQlzj6k?feature=oembed" TargetMode="Externa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San_Diego_Zoo_entrance_elephant.jpg" TargetMode="External"/><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blog-sti.fr/diaporama-sonore-metiers-darchitectes-durbanistes-de-paysagistes-agence/" TargetMode="External"/><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lrinconvintagedekarmela.blogspot.nl/2015/11/hoy-os-hablo-de-los-mood-boards-de-moda..html" TargetMode="External"/><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dirty="0">
                <a:ea typeface="+mj-lt"/>
                <a:cs typeface="+mj-lt"/>
              </a:rPr>
              <a:t>Bedankt voor alles!</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46 2023</a:t>
            </a:r>
          </a:p>
        </p:txBody>
      </p:sp>
      <p:pic>
        <p:nvPicPr>
          <p:cNvPr id="7" name="Tijdelijke aanduiding voor afbeelding 6" descr="Afbeelding met zoogdier, primaat, buitenshuis, boom&#10;&#10;Automatisch gegenereerde beschrijving">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4446" r="4446"/>
          <a:stretch/>
        </p:blipFill>
        <p:spPr>
          <a:xfrm>
            <a:off x="7293594" y="0"/>
            <a:ext cx="4927209" cy="5639456"/>
          </a:xfrm>
        </p:spPr>
      </p:pic>
      <p:sp>
        <p:nvSpPr>
          <p:cNvPr id="3" name="Tekstvak 2">
            <a:extLst>
              <a:ext uri="{FF2B5EF4-FFF2-40B4-BE49-F238E27FC236}">
                <a16:creationId xmlns:a16="http://schemas.microsoft.com/office/drawing/2014/main" id="{9BD3D5D7-8045-D574-0FC4-CFB7AA15804E}"/>
              </a:ext>
            </a:extLst>
          </p:cNvPr>
          <p:cNvSpPr txBox="1"/>
          <p:nvPr/>
        </p:nvSpPr>
        <p:spPr>
          <a:xfrm>
            <a:off x="7224713" y="5638800"/>
            <a:ext cx="4927600" cy="317500"/>
          </a:xfrm>
          <a:prstGeom prst="rect">
            <a:avLst/>
          </a:prstGeom>
        </p:spPr>
        <p:txBody>
          <a:bodyPr>
            <a:normAutofit fontScale="62500" lnSpcReduction="20000"/>
          </a:bodyPr>
          <a:lstStyle/>
          <a:p>
            <a:r>
              <a:rPr lang="en-US">
                <a:hlinkClick r:id="rId3"/>
              </a:rPr>
              <a:t>Deze foto</a:t>
            </a:r>
            <a:r>
              <a:rPr lang="en-US"/>
              <a:t> van Onbekende auteur is gelicentieerd onder </a:t>
            </a:r>
            <a:r>
              <a:rPr lang="en-US">
                <a:hlinkClick r:id="rId4"/>
              </a:rPr>
              <a:t>CC BY-SA</a:t>
            </a:r>
            <a:r>
              <a:rPr lang="en-US"/>
              <a:t>.</a:t>
            </a:r>
          </a:p>
        </p:txBody>
      </p:sp>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software, Multimediasoftware&#10;&#10;Automatisch gegenereerde beschrijving">
            <a:extLst>
              <a:ext uri="{FF2B5EF4-FFF2-40B4-BE49-F238E27FC236}">
                <a16:creationId xmlns:a16="http://schemas.microsoft.com/office/drawing/2014/main" id="{2C1E5000-FBEF-A1C8-4C4E-37ECC11952DE}"/>
              </a:ext>
            </a:extLst>
          </p:cNvPr>
          <p:cNvPicPr>
            <a:picLocks noChangeAspect="1"/>
          </p:cNvPicPr>
          <p:nvPr/>
        </p:nvPicPr>
        <p:blipFill>
          <a:blip r:embed="rId2"/>
          <a:stretch>
            <a:fillRect/>
          </a:stretch>
        </p:blipFill>
        <p:spPr>
          <a:xfrm>
            <a:off x="1985783" y="1402912"/>
            <a:ext cx="7286553" cy="4029258"/>
          </a:xfrm>
          <a:prstGeom prst="rect">
            <a:avLst/>
          </a:prstGeom>
        </p:spPr>
      </p:pic>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824010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Instructie: Moodboard maken</a:t>
            </a:r>
          </a:p>
        </p:txBody>
      </p:sp>
      <p:sp>
        <p:nvSpPr>
          <p:cNvPr id="18" name="Tekstvak 17">
            <a:extLst>
              <a:ext uri="{FF2B5EF4-FFF2-40B4-BE49-F238E27FC236}">
                <a16:creationId xmlns:a16="http://schemas.microsoft.com/office/drawing/2014/main" id="{AB2737D8-D0F5-0979-8118-FA3367AFC880}"/>
              </a:ext>
            </a:extLst>
          </p:cNvPr>
          <p:cNvSpPr txBox="1"/>
          <p:nvPr/>
        </p:nvSpPr>
        <p:spPr>
          <a:xfrm>
            <a:off x="1836075" y="998784"/>
            <a:ext cx="7352441" cy="338554"/>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Ga terug naar het tabblad waar </a:t>
            </a:r>
            <a:r>
              <a:rPr lang="nl-NL" sz="1600" dirty="0" err="1">
                <a:latin typeface="Poppins"/>
                <a:cs typeface="Arial"/>
              </a:rPr>
              <a:t>Fotor</a:t>
            </a:r>
            <a:r>
              <a:rPr lang="nl-NL" sz="1600" dirty="0">
                <a:latin typeface="Poppins"/>
                <a:cs typeface="Arial"/>
              </a:rPr>
              <a:t> geopend is</a:t>
            </a:r>
            <a:endParaRPr lang="nl-NL" dirty="0"/>
          </a:p>
        </p:txBody>
      </p:sp>
      <p:sp>
        <p:nvSpPr>
          <p:cNvPr id="3" name="Tekstvak 2">
            <a:extLst>
              <a:ext uri="{FF2B5EF4-FFF2-40B4-BE49-F238E27FC236}">
                <a16:creationId xmlns:a16="http://schemas.microsoft.com/office/drawing/2014/main" id="{0CF8EFB9-B4AD-3725-3C4F-7AE473E4FC58}"/>
              </a:ext>
            </a:extLst>
          </p:cNvPr>
          <p:cNvSpPr txBox="1"/>
          <p:nvPr/>
        </p:nvSpPr>
        <p:spPr>
          <a:xfrm>
            <a:off x="9348120" y="1666515"/>
            <a:ext cx="2671583" cy="861774"/>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Plak afbeeldingen met de toets combinatie</a:t>
            </a:r>
            <a:br>
              <a:rPr lang="nl-NL" sz="1600" dirty="0">
                <a:latin typeface="Poppins"/>
                <a:cs typeface="Arial"/>
              </a:rPr>
            </a:br>
            <a:r>
              <a:rPr lang="nl-NL" sz="1600" dirty="0">
                <a:cs typeface="Arial"/>
              </a:rPr>
              <a:t>'CTRL + V'</a:t>
            </a:r>
            <a:endParaRPr lang="nl-NL" dirty="0"/>
          </a:p>
        </p:txBody>
      </p:sp>
      <p:cxnSp>
        <p:nvCxnSpPr>
          <p:cNvPr id="5" name="Rechte verbindingslijn met pijl 4">
            <a:extLst>
              <a:ext uri="{FF2B5EF4-FFF2-40B4-BE49-F238E27FC236}">
                <a16:creationId xmlns:a16="http://schemas.microsoft.com/office/drawing/2014/main" id="{6BA8F893-2EA3-8367-0695-727ECFE668C2}"/>
              </a:ext>
            </a:extLst>
          </p:cNvPr>
          <p:cNvCxnSpPr/>
          <p:nvPr/>
        </p:nvCxnSpPr>
        <p:spPr>
          <a:xfrm flipH="1" flipV="1">
            <a:off x="9395908" y="3419294"/>
            <a:ext cx="788419" cy="4577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32A2FDE0-188C-181E-D694-44D51D315CE7}"/>
              </a:ext>
            </a:extLst>
          </p:cNvPr>
          <p:cNvSpPr txBox="1"/>
          <p:nvPr/>
        </p:nvSpPr>
        <p:spPr>
          <a:xfrm>
            <a:off x="9348120" y="3883763"/>
            <a:ext cx="2671583" cy="1323439"/>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cs typeface="Arial"/>
              </a:rPr>
              <a:t>Bepaal welke afbeelding boven en welke onder ligt: Sleep de afbeeldingen omhoog of omlaag.</a:t>
            </a:r>
          </a:p>
        </p:txBody>
      </p:sp>
    </p:spTree>
    <p:extLst>
      <p:ext uri="{BB962C8B-B14F-4D97-AF65-F5344CB8AC3E}">
        <p14:creationId xmlns:p14="http://schemas.microsoft.com/office/powerpoint/2010/main" val="360896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00846" y="20809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00846" y="909135"/>
            <a:ext cx="6577002" cy="2677656"/>
          </a:xfrm>
          <a:prstGeom prst="rect">
            <a:avLst/>
          </a:prstGeom>
          <a:noFill/>
        </p:spPr>
        <p:txBody>
          <a:bodyPr wrap="square" lIns="91440" tIns="45720" rIns="91440" bIns="45720" rtlCol="0" anchor="t">
            <a:spAutoFit/>
          </a:bodyPr>
          <a:lstStyle/>
          <a:p>
            <a:r>
              <a:rPr lang="nl-NL" sz="1400" dirty="0">
                <a:solidFill>
                  <a:schemeClr val="bg1"/>
                </a:solidFill>
                <a:ea typeface="+mn-lt"/>
                <a:cs typeface="+mn-lt"/>
              </a:rPr>
              <a:t>Door het overlijden van </a:t>
            </a:r>
            <a:r>
              <a:rPr lang="nl-NL" sz="1400" dirty="0" err="1">
                <a:solidFill>
                  <a:schemeClr val="bg1"/>
                </a:solidFill>
                <a:ea typeface="+mn-lt"/>
                <a:cs typeface="+mn-lt"/>
              </a:rPr>
              <a:t>Bokito</a:t>
            </a:r>
            <a:r>
              <a:rPr lang="nl-NL" sz="1400" dirty="0">
                <a:solidFill>
                  <a:schemeClr val="bg1"/>
                </a:solidFill>
                <a:ea typeface="+mn-lt"/>
                <a:cs typeface="+mn-lt"/>
              </a:rPr>
              <a:t>, de leider van de gorillagroep, wist niemand meer wie de baas was en wat wel en niet mocht. In het dierenrijk is het hebben van een duidelijke hiërarchie belangrijk. Hoe zit dit met mensen?</a:t>
            </a:r>
          </a:p>
          <a:p>
            <a:endParaRPr lang="nl-NL" sz="1400" dirty="0">
              <a:solidFill>
                <a:schemeClr val="bg1"/>
              </a:solidFill>
              <a:ea typeface="+mn-lt"/>
              <a:cs typeface="+mn-lt"/>
            </a:endParaRPr>
          </a:p>
          <a:p>
            <a:r>
              <a:rPr lang="nl-NL" sz="1400" dirty="0">
                <a:solidFill>
                  <a:schemeClr val="bg1"/>
                </a:solidFill>
                <a:ea typeface="+mn-lt"/>
                <a:cs typeface="+mn-lt"/>
              </a:rPr>
              <a:t>Bespreek klassikaal:</a:t>
            </a:r>
          </a:p>
          <a:p>
            <a:endParaRPr lang="nl-NL" sz="1400" dirty="0">
              <a:solidFill>
                <a:schemeClr val="bg1"/>
              </a:solidFill>
              <a:ea typeface="+mn-lt"/>
              <a:cs typeface="+mn-lt"/>
            </a:endParaRPr>
          </a:p>
          <a:p>
            <a:pPr marL="285750" indent="-285750">
              <a:buFont typeface="Calibri"/>
              <a:buChar char="-"/>
            </a:pPr>
            <a:r>
              <a:rPr lang="nl-NL" sz="1400" dirty="0">
                <a:solidFill>
                  <a:schemeClr val="bg1"/>
                </a:solidFill>
                <a:ea typeface="+mn-lt"/>
                <a:cs typeface="+mn-lt"/>
              </a:rPr>
              <a:t>Wie is voor jou een belangrijke 'leider'?</a:t>
            </a:r>
          </a:p>
          <a:p>
            <a:pPr marL="285750" indent="-285750">
              <a:buFont typeface="Calibri"/>
              <a:buChar char="-"/>
            </a:pPr>
            <a:r>
              <a:rPr lang="nl-NL" sz="1400" dirty="0">
                <a:solidFill>
                  <a:schemeClr val="bg1"/>
                </a:solidFill>
                <a:ea typeface="+mn-lt"/>
                <a:cs typeface="+mn-lt"/>
              </a:rPr>
              <a:t>Wat heb jij aan een 'leider'?</a:t>
            </a:r>
            <a:endParaRPr lang="nl-NL" dirty="0">
              <a:solidFill>
                <a:schemeClr val="bg1"/>
              </a:solidFill>
              <a:ea typeface="+mn-lt"/>
              <a:cs typeface="+mn-lt"/>
            </a:endParaRPr>
          </a:p>
          <a:p>
            <a:pPr marL="285750" indent="-285750">
              <a:buFont typeface="Calibri"/>
              <a:buChar char="-"/>
            </a:pPr>
            <a:r>
              <a:rPr lang="nl-NL" sz="1400" dirty="0">
                <a:solidFill>
                  <a:schemeClr val="bg1"/>
                </a:solidFill>
                <a:ea typeface="+mn-lt"/>
                <a:cs typeface="+mn-lt"/>
              </a:rPr>
              <a:t>Heeft jouw vriendengroep ook een hiërarchie waaruit gedragsvormen zijn ontstaan? Bijvoorbeeld in een WhatsApp groep of tijdens het buitenspelen?</a:t>
            </a:r>
            <a:endParaRPr lang="nl-NL" dirty="0">
              <a:solidFill>
                <a:schemeClr val="bg1"/>
              </a:solidFill>
            </a:endParaRPr>
          </a:p>
        </p:txBody>
      </p:sp>
      <p:pic>
        <p:nvPicPr>
          <p:cNvPr id="6" name="Afbeelding 5" descr="Afbeelding met tekst, tekenfilm, diagram&#10;&#10;Automatisch gegenereerde beschrijving">
            <a:extLst>
              <a:ext uri="{FF2B5EF4-FFF2-40B4-BE49-F238E27FC236}">
                <a16:creationId xmlns:a16="http://schemas.microsoft.com/office/drawing/2014/main" id="{2E32E540-AF1A-F7E9-D020-A5CEE04422DD}"/>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7294510" y="910746"/>
            <a:ext cx="4616836" cy="2699310"/>
          </a:xfrm>
          <a:prstGeom prst="rect">
            <a:avLst/>
          </a:prstGeom>
        </p:spPr>
      </p:pic>
      <p:sp>
        <p:nvSpPr>
          <p:cNvPr id="4" name="Tekstvak 3">
            <a:extLst>
              <a:ext uri="{FF2B5EF4-FFF2-40B4-BE49-F238E27FC236}">
                <a16:creationId xmlns:a16="http://schemas.microsoft.com/office/drawing/2014/main" id="{0112E33C-0AE0-CBED-1E1E-D1040C06C602}"/>
              </a:ext>
            </a:extLst>
          </p:cNvPr>
          <p:cNvSpPr txBox="1"/>
          <p:nvPr/>
        </p:nvSpPr>
        <p:spPr>
          <a:xfrm>
            <a:off x="7294563" y="3798888"/>
            <a:ext cx="4616450" cy="317500"/>
          </a:xfrm>
          <a:prstGeom prst="rect">
            <a:avLst/>
          </a:prstGeom>
        </p:spPr>
        <p:txBody>
          <a:bodyPr>
            <a:normAutofit fontScale="55000" lnSpcReduction="20000"/>
          </a:bodyPr>
          <a:lstStyle/>
          <a:p>
            <a:r>
              <a:rPr lang="en-US">
                <a:hlinkClick r:id="rId3"/>
              </a:rPr>
              <a:t>Deze foto</a:t>
            </a:r>
            <a:r>
              <a:rPr lang="en-US"/>
              <a:t> van Onbekende auteur is gelicentieerd onder </a:t>
            </a:r>
            <a:r>
              <a:rPr lang="en-US">
                <a:hlinkClick r:id="rId4"/>
              </a:rPr>
              <a:t>CC BY-SA</a:t>
            </a:r>
            <a:r>
              <a:rPr lang="en-US"/>
              <a:t>.</a:t>
            </a:r>
          </a:p>
        </p:txBody>
      </p:sp>
    </p:spTree>
    <p:extLst>
      <p:ext uri="{BB962C8B-B14F-4D97-AF65-F5344CB8AC3E}">
        <p14:creationId xmlns:p14="http://schemas.microsoft.com/office/powerpoint/2010/main" val="266073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600" y="312736"/>
            <a:ext cx="8384366" cy="5693866"/>
          </a:xfrm>
          <a:prstGeom prst="rect">
            <a:avLst/>
          </a:prstGeom>
          <a:noFill/>
        </p:spPr>
        <p:txBody>
          <a:bodyPr wrap="square" lIns="91440" tIns="45720" rIns="91440" bIns="45720" rtlCol="0" anchor="t">
            <a:spAutoFit/>
          </a:bodyPr>
          <a:lstStyle/>
          <a:p>
            <a:r>
              <a:rPr lang="nl-NL" sz="1400" dirty="0">
                <a:solidFill>
                  <a:srgbClr val="000000"/>
                </a:solidFill>
                <a:ea typeface="+mn-lt"/>
                <a:cs typeface="+mn-lt"/>
              </a:rPr>
              <a:t>Hoi allemaal!</a:t>
            </a:r>
            <a:endParaRPr lang="nl-NL" sz="1400" dirty="0">
              <a:solidFill>
                <a:srgbClr val="000000"/>
              </a:solidFill>
              <a:cs typeface="Poppins"/>
            </a:endParaRPr>
          </a:p>
          <a:p>
            <a:endParaRPr lang="nl-NL" sz="1400" dirty="0">
              <a:solidFill>
                <a:srgbClr val="000000"/>
              </a:solidFill>
              <a:ea typeface="+mn-lt"/>
              <a:cs typeface="+mn-lt"/>
            </a:endParaRPr>
          </a:p>
          <a:p>
            <a:r>
              <a:rPr lang="nl-NL" sz="1400" dirty="0">
                <a:solidFill>
                  <a:srgbClr val="000000"/>
                </a:solidFill>
                <a:ea typeface="+mn-lt"/>
                <a:cs typeface="+mn-lt"/>
              </a:rPr>
              <a:t>Vorige week heb ik mij verdiept in de maskers. Ik heb er een paar ontworpen en werd er  steeds iets beter in, geloof ik. Nu nog een 3D-printer vinden om er ook echt eentje te kunnen printen. Het zou wel tof zijn om een keer mijn zelfontworpen masker te dragen. Ik heb een masker ontworpen van een leeuw, de koning van de jungle. </a:t>
            </a:r>
            <a:br>
              <a:rPr lang="en-US" sz="1400" dirty="0"/>
            </a:br>
            <a:endParaRPr lang="en-US" sz="1400" dirty="0">
              <a:cs typeface="Poppins"/>
            </a:endParaRPr>
          </a:p>
          <a:p>
            <a:r>
              <a:rPr lang="nl-NL" sz="1400" dirty="0">
                <a:solidFill>
                  <a:srgbClr val="000000"/>
                </a:solidFill>
                <a:ea typeface="+mn-lt"/>
                <a:cs typeface="+mn-lt"/>
              </a:rPr>
              <a:t>Over koningen gesproken; Deze week las ik over de gorillagroep in Diergaarde Blijdorp die gaat verhuizen, omdat hun leider </a:t>
            </a:r>
            <a:r>
              <a:rPr lang="nl-NL" sz="1400" dirty="0" err="1">
                <a:solidFill>
                  <a:srgbClr val="000000"/>
                </a:solidFill>
                <a:ea typeface="+mn-lt"/>
                <a:cs typeface="+mn-lt"/>
              </a:rPr>
              <a:t>Bokito</a:t>
            </a:r>
            <a:r>
              <a:rPr lang="nl-NL" sz="1400" dirty="0">
                <a:solidFill>
                  <a:srgbClr val="000000"/>
                </a:solidFill>
                <a:ea typeface="+mn-lt"/>
                <a:cs typeface="+mn-lt"/>
              </a:rPr>
              <a:t> is overleden. Ik heb deze beroemde gorilla een keer in het echt gezien. Wat was ik onder de indruk. Hij straalde gezag en leiderschap uit, terwijl hij alleen maar om zich heen keek. De gorillagroep deed wat de leider van hen wilde. Een nieuwe leider vinden gaat nog niet zo makkelijk en het is dan maar de vraag hoe de nieuwe leider en de andere gorilla’s op elkaar reageren. Interessant hoe dat in het dierenrijk werkt.</a:t>
            </a:r>
            <a:br>
              <a:rPr lang="en-US" sz="1400" dirty="0"/>
            </a:br>
            <a:endParaRPr lang="en-US" sz="1400" dirty="0">
              <a:cs typeface="Poppins"/>
            </a:endParaRPr>
          </a:p>
          <a:p>
            <a:r>
              <a:rPr lang="nl-NL" sz="1400" dirty="0">
                <a:solidFill>
                  <a:srgbClr val="000000"/>
                </a:solidFill>
                <a:ea typeface="+mn-lt"/>
                <a:cs typeface="+mn-lt"/>
              </a:rPr>
              <a:t>Nu moeten ze dus verhuizen naar andere dierenparken. Wel zielig hoe die apen dus nu allemaal weer aan een ander plekje moeten wennen met misschien wel weer allemaal nieuwe apen om hen heen. Ik vraag me af hoe dit voor een gorilla is. Zouden die hier een traantje bij laten of denk ik nu veel teveel als een mens?</a:t>
            </a:r>
            <a:endParaRPr lang="nl-NL" sz="1400" dirty="0">
              <a:solidFill>
                <a:srgbClr val="3F5060"/>
              </a:solidFill>
              <a:ea typeface="+mn-lt"/>
              <a:cs typeface="+mn-lt"/>
            </a:endParaRPr>
          </a:p>
          <a:p>
            <a:endParaRPr lang="nl-NL" sz="1400" dirty="0">
              <a:solidFill>
                <a:srgbClr val="000000"/>
              </a:solidFill>
              <a:ea typeface="+mn-lt"/>
              <a:cs typeface="+mn-lt"/>
            </a:endParaRPr>
          </a:p>
          <a:p>
            <a:r>
              <a:rPr lang="nl-NL" sz="1400" dirty="0">
                <a:solidFill>
                  <a:srgbClr val="000000"/>
                </a:solidFill>
                <a:ea typeface="+mn-lt"/>
                <a:cs typeface="+mn-lt"/>
              </a:rPr>
              <a:t>Diergaarde </a:t>
            </a:r>
            <a:r>
              <a:rPr lang="nl-NL" sz="1400" dirty="0" err="1">
                <a:solidFill>
                  <a:srgbClr val="000000"/>
                </a:solidFill>
                <a:ea typeface="+mn-lt"/>
                <a:cs typeface="+mn-lt"/>
              </a:rPr>
              <a:t>Bijdorp</a:t>
            </a:r>
            <a:r>
              <a:rPr lang="nl-NL" sz="1400" dirty="0">
                <a:solidFill>
                  <a:srgbClr val="000000"/>
                </a:solidFill>
                <a:ea typeface="+mn-lt"/>
                <a:cs typeface="+mn-lt"/>
              </a:rPr>
              <a:t> gaat nu het gorillaverblijf renoveren. Ik ben enorm benieuwd wat zij hiermee gaan doen. Zullen ze een plek maken voor andere dieren? Misschien besluiten ze om geen nieuwe dieren te plaatsen en wordt het een grote speelplek of zelfs een pluktuin voor kinderen vol met fruit? We zullen het zien….</a:t>
            </a:r>
            <a:endParaRPr lang="nl-NL" sz="1400" dirty="0">
              <a:solidFill>
                <a:srgbClr val="3F5060"/>
              </a:solidFill>
              <a:ea typeface="+mn-lt"/>
              <a:cs typeface="+mn-lt"/>
            </a:endParaRPr>
          </a:p>
          <a:p>
            <a:endParaRPr lang="nl-NL" sz="1400" dirty="0">
              <a:solidFill>
                <a:srgbClr val="000000"/>
              </a:solidFill>
              <a:cs typeface="Poppins"/>
            </a:endParaRPr>
          </a:p>
          <a:p>
            <a:r>
              <a:rPr lang="nl-NL" sz="1400" dirty="0">
                <a:solidFill>
                  <a:srgbClr val="000000"/>
                </a:solidFill>
                <a:ea typeface="+mn-lt"/>
                <a:cs typeface="+mn-lt"/>
              </a:rPr>
              <a:t>Liefs, Melle</a:t>
            </a:r>
            <a:endParaRPr lang="nl-NL" sz="1400" dirty="0">
              <a:cs typeface="Poppins"/>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7799" y="313602"/>
            <a:ext cx="2216989" cy="2215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60" y="326718"/>
            <a:ext cx="9769182" cy="923007"/>
          </a:xfrm>
        </p:spPr>
        <p:txBody>
          <a:bodyPr anchor="t"/>
          <a:lstStyle/>
          <a:p>
            <a:r>
              <a:rPr lang="nl-NL" sz="2800" dirty="0"/>
              <a:t>Nu in </a:t>
            </a:r>
            <a:r>
              <a:rPr lang="nl-NL" dirty="0"/>
              <a:t>de</a:t>
            </a:r>
            <a:r>
              <a:rPr lang="nl-NL" sz="2800" dirty="0"/>
              <a:t> media:</a:t>
            </a:r>
            <a:r>
              <a:rPr lang="nl-NL" dirty="0"/>
              <a:t> </a:t>
            </a:r>
            <a:r>
              <a:rPr lang="nl-NL" dirty="0">
                <a:ea typeface="+mj-lt"/>
                <a:cs typeface="+mj-lt"/>
              </a:rPr>
              <a:t>Diergaarde Blijdorp neemt afscheid van gorillagroep</a:t>
            </a:r>
            <a:endParaRPr lang="nl-NL" sz="2800" dirty="0">
              <a:cs typeface="Poppins"/>
            </a:endParaRPr>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60" y="1134578"/>
            <a:ext cx="5223331" cy="3295321"/>
          </a:xfrm>
        </p:spPr>
        <p:txBody>
          <a:bodyPr vert="horz" lIns="91440" tIns="45720" rIns="91440" bIns="45720" rtlCol="0" anchor="t">
            <a:noAutofit/>
          </a:bodyPr>
          <a:lstStyle/>
          <a:p>
            <a:pPr>
              <a:spcBef>
                <a:spcPts val="0"/>
              </a:spcBef>
            </a:pPr>
            <a:r>
              <a:rPr lang="nl-NL" sz="1400" dirty="0">
                <a:solidFill>
                  <a:srgbClr val="1E1F20"/>
                </a:solidFill>
                <a:ea typeface="+mn-lt"/>
                <a:cs typeface="+mn-lt"/>
              </a:rPr>
              <a:t>"Nu </a:t>
            </a:r>
            <a:r>
              <a:rPr lang="nl-NL" sz="1400" dirty="0" err="1">
                <a:solidFill>
                  <a:srgbClr val="1E1F20"/>
                </a:solidFill>
                <a:ea typeface="+mn-lt"/>
                <a:cs typeface="+mn-lt"/>
              </a:rPr>
              <a:t>Bokito</a:t>
            </a:r>
            <a:r>
              <a:rPr lang="nl-NL" sz="1400" dirty="0">
                <a:solidFill>
                  <a:srgbClr val="1E1F20"/>
                </a:solidFill>
                <a:ea typeface="+mn-lt"/>
                <a:cs typeface="+mn-lt"/>
              </a:rPr>
              <a:t> is weggevallen weten de gorilla's niet goed wat ze wel of niet mogen doen en hoe daar op gereageerd gaat worden.</a:t>
            </a:r>
            <a:r>
              <a:rPr lang="nl-NL" sz="1200" i="1" dirty="0">
                <a:solidFill>
                  <a:schemeClr val="bg2">
                    <a:lumMod val="10000"/>
                  </a:schemeClr>
                </a:solidFill>
                <a:ea typeface="+mn-lt"/>
                <a:cs typeface="+mn-lt"/>
              </a:rPr>
              <a:t>”</a:t>
            </a:r>
            <a:endParaRPr lang="nl-NL" sz="1200" b="0" i="1" dirty="0">
              <a:solidFill>
                <a:schemeClr val="bg2">
                  <a:lumMod val="10000"/>
                </a:schemeClr>
              </a:solidFill>
              <a:effectLst/>
              <a:cs typeface="Poppins"/>
            </a:endParaRPr>
          </a:p>
          <a:p>
            <a:pPr>
              <a:spcBef>
                <a:spcPts val="0"/>
              </a:spcBef>
            </a:pPr>
            <a:br>
              <a:rPr lang="nl-NL" sz="1200" b="0" dirty="0">
                <a:solidFill>
                  <a:schemeClr val="bg2">
                    <a:lumMod val="10000"/>
                  </a:schemeClr>
                </a:solidFill>
                <a:effectLst/>
              </a:rPr>
            </a:br>
            <a:r>
              <a:rPr lang="nl-NL" sz="1200" dirty="0">
                <a:solidFill>
                  <a:srgbClr val="222222"/>
                </a:solidFill>
                <a:cs typeface="Poppins"/>
              </a:rPr>
              <a:t>Een apengroep verlaat het dierenpark waar ze lange tijd hebben gewoond.  Het gorillaverblijf komt nu leeg te staan en krijgt een andere functie. </a:t>
            </a:r>
          </a:p>
          <a:p>
            <a:pPr>
              <a:spcBef>
                <a:spcPts val="0"/>
              </a:spcBef>
            </a:pPr>
            <a:endParaRPr lang="nl-NL" sz="1200" dirty="0">
              <a:solidFill>
                <a:srgbClr val="222222"/>
              </a:solidFill>
              <a:cs typeface="Poppins"/>
            </a:endParaRPr>
          </a:p>
          <a:p>
            <a:pPr>
              <a:spcBef>
                <a:spcPts val="0"/>
              </a:spcBef>
            </a:pPr>
            <a:r>
              <a:rPr lang="nl-NL" sz="1200" dirty="0">
                <a:solidFill>
                  <a:srgbClr val="222222"/>
                </a:solidFill>
                <a:cs typeface="Poppins"/>
              </a:rPr>
              <a:t>Zouden wij Diergaarde Blijdorp kunnen helpen met het meedenken over de nieuwe invulling van het dierenpark?</a:t>
            </a:r>
          </a:p>
          <a:p>
            <a:pPr>
              <a:spcBef>
                <a:spcPts val="0"/>
              </a:spcBef>
            </a:pPr>
            <a:endParaRPr lang="nl-NL" sz="1200" dirty="0">
              <a:solidFill>
                <a:srgbClr val="222222"/>
              </a:solidFill>
              <a:cs typeface="Poppins"/>
            </a:endParaRPr>
          </a:p>
        </p:txBody>
      </p:sp>
      <p:sp>
        <p:nvSpPr>
          <p:cNvPr id="6" name="Tijdelijke aanduiding voor tekst 2">
            <a:extLst>
              <a:ext uri="{FF2B5EF4-FFF2-40B4-BE49-F238E27FC236}">
                <a16:creationId xmlns:a16="http://schemas.microsoft.com/office/drawing/2014/main" id="{D86D1EB1-18DC-E4A4-0886-7FE1945681A2}"/>
              </a:ext>
            </a:extLst>
          </p:cNvPr>
          <p:cNvSpPr txBox="1">
            <a:spLocks/>
          </p:cNvSpPr>
          <p:nvPr/>
        </p:nvSpPr>
        <p:spPr>
          <a:xfrm>
            <a:off x="591060" y="4996782"/>
            <a:ext cx="5297311" cy="1027674"/>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1000"/>
              </a:spcBef>
              <a:buFont typeface="Arial" panose="020B0604020202020204" pitchFamily="34" charset="0"/>
              <a:buNone/>
              <a:defRPr sz="2000" b="0" kern="1200">
                <a:solidFill>
                  <a:schemeClr val="accent3"/>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200" b="1" i="1" dirty="0">
                <a:solidFill>
                  <a:srgbClr val="000000"/>
                </a:solidFill>
              </a:rPr>
              <a:t>Bron: rtlnieuws.nl</a:t>
            </a:r>
            <a:endParaRPr lang="nl-NL" sz="1200" i="1" dirty="0">
              <a:solidFill>
                <a:srgbClr val="000000"/>
              </a:solidFill>
            </a:endParaRPr>
          </a:p>
          <a:p>
            <a:pPr>
              <a:spcBef>
                <a:spcPts val="0"/>
              </a:spcBef>
            </a:pPr>
            <a:r>
              <a:rPr lang="nl-NL" sz="1200" dirty="0">
                <a:solidFill>
                  <a:srgbClr val="000000"/>
                </a:solidFill>
                <a:ea typeface="+mn-lt"/>
                <a:cs typeface="+mn-lt"/>
                <a:hlinkClick r:id="rId3"/>
              </a:rPr>
              <a:t>https://www.rtlnieuws.nl/nieuws/artikel/5417693/diergaarde-blijdorp-stopt-met-gorillagroep</a:t>
            </a:r>
            <a:endParaRPr lang="nl-NL" dirty="0">
              <a:solidFill>
                <a:srgbClr val="3F5061"/>
              </a:solidFill>
              <a:ea typeface="+mn-lt"/>
              <a:cs typeface="+mn-lt"/>
            </a:endParaRPr>
          </a:p>
        </p:txBody>
      </p:sp>
      <p:sp>
        <p:nvSpPr>
          <p:cNvPr id="10" name="Tijdelijke aanduiding voor tekst 1">
            <a:extLst>
              <a:ext uri="{FF2B5EF4-FFF2-40B4-BE49-F238E27FC236}">
                <a16:creationId xmlns:a16="http://schemas.microsoft.com/office/drawing/2014/main" id="{3FACECBE-083F-A3C8-04F8-65C52DE97B8E}"/>
              </a:ext>
            </a:extLst>
          </p:cNvPr>
          <p:cNvSpPr txBox="1">
            <a:spLocks/>
          </p:cNvSpPr>
          <p:nvPr/>
        </p:nvSpPr>
        <p:spPr>
          <a:xfrm rot="1020000">
            <a:off x="10556351" y="996048"/>
            <a:ext cx="1499390" cy="46443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BEKIJK!</a:t>
            </a:r>
          </a:p>
        </p:txBody>
      </p:sp>
      <p:sp>
        <p:nvSpPr>
          <p:cNvPr id="12" name="Tijdelijke aanduiding voor tekst 1">
            <a:extLst>
              <a:ext uri="{FF2B5EF4-FFF2-40B4-BE49-F238E27FC236}">
                <a16:creationId xmlns:a16="http://schemas.microsoft.com/office/drawing/2014/main" id="{07C27750-9ACF-33DA-5A33-C43E708652E6}"/>
              </a:ext>
            </a:extLst>
          </p:cNvPr>
          <p:cNvSpPr txBox="1">
            <a:spLocks/>
          </p:cNvSpPr>
          <p:nvPr/>
        </p:nvSpPr>
        <p:spPr>
          <a:xfrm rot="900000">
            <a:off x="10252264" y="1310323"/>
            <a:ext cx="1784278" cy="4506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b="0" dirty="0"/>
              <a:t>Pointer: </a:t>
            </a:r>
            <a:endParaRPr lang="nl-NL" sz="1000" b="0">
              <a:cs typeface="Poppins"/>
            </a:endParaRPr>
          </a:p>
        </p:txBody>
      </p:sp>
      <p:cxnSp>
        <p:nvCxnSpPr>
          <p:cNvPr id="15" name="Rechte verbindingslijn met pijl 14">
            <a:extLst>
              <a:ext uri="{FF2B5EF4-FFF2-40B4-BE49-F238E27FC236}">
                <a16:creationId xmlns:a16="http://schemas.microsoft.com/office/drawing/2014/main" id="{73FC158C-3E04-C3F6-6CCA-709F443826BF}"/>
              </a:ext>
            </a:extLst>
          </p:cNvPr>
          <p:cNvCxnSpPr/>
          <p:nvPr/>
        </p:nvCxnSpPr>
        <p:spPr>
          <a:xfrm flipH="1">
            <a:off x="10850924" y="1540755"/>
            <a:ext cx="150564" cy="4966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 name="Onlinemedia 4" title="Beroemde gorilla Bokito doodgegaan in dierentuin">
            <a:hlinkClick r:id="" action="ppaction://media"/>
            <a:extLst>
              <a:ext uri="{FF2B5EF4-FFF2-40B4-BE49-F238E27FC236}">
                <a16:creationId xmlns:a16="http://schemas.microsoft.com/office/drawing/2014/main" id="{BC11A3A2-CFA5-55A1-DDF1-505A8CA958FB}"/>
              </a:ext>
            </a:extLst>
          </p:cNvPr>
          <p:cNvPicPr>
            <a:picLocks noRot="1" noChangeAspect="1"/>
          </p:cNvPicPr>
          <p:nvPr>
            <a:videoFile r:link="rId1"/>
          </p:nvPr>
        </p:nvPicPr>
        <p:blipFill>
          <a:blip r:embed="rId4"/>
          <a:stretch>
            <a:fillRect/>
          </a:stretch>
        </p:blipFill>
        <p:spPr>
          <a:xfrm>
            <a:off x="6685594" y="2489812"/>
            <a:ext cx="5147919" cy="3172858"/>
          </a:xfrm>
          <a:prstGeom prst="rect">
            <a:avLst/>
          </a:prstGeom>
        </p:spPr>
      </p:pic>
    </p:spTree>
    <p:extLst>
      <p:ext uri="{BB962C8B-B14F-4D97-AF65-F5344CB8AC3E}">
        <p14:creationId xmlns:p14="http://schemas.microsoft.com/office/powerpoint/2010/main" val="2713666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73132" y="0"/>
            <a:ext cx="5947144"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Wat zou jij doen met een dierenpark?</a:t>
            </a:r>
            <a:endParaRPr lang="nl-NL" dirty="0">
              <a:cs typeface="Poppins"/>
            </a:endParaRPr>
          </a:p>
        </p:txBody>
      </p:sp>
      <p:sp>
        <p:nvSpPr>
          <p:cNvPr id="4" name="Tekstvak 3">
            <a:extLst>
              <a:ext uri="{FF2B5EF4-FFF2-40B4-BE49-F238E27FC236}">
                <a16:creationId xmlns:a16="http://schemas.microsoft.com/office/drawing/2014/main" id="{AB9C9927-533D-050B-93D4-B92ADDFAB37E}"/>
              </a:ext>
            </a:extLst>
          </p:cNvPr>
          <p:cNvSpPr txBox="1"/>
          <p:nvPr/>
        </p:nvSpPr>
        <p:spPr>
          <a:xfrm>
            <a:off x="146827" y="1297561"/>
            <a:ext cx="4584972" cy="338554"/>
          </a:xfrm>
          <a:prstGeom prst="rect">
            <a:avLst/>
          </a:prstGeom>
          <a:noFill/>
        </p:spPr>
        <p:txBody>
          <a:bodyPr wrap="square" lIns="91440" tIns="45720" rIns="91440" bIns="45720" rtlCol="0" anchor="t">
            <a:spAutoFit/>
          </a:bodyPr>
          <a:lstStyle/>
          <a:p>
            <a:endParaRPr lang="nl-NL" sz="1600" dirty="0">
              <a:latin typeface="Poppins"/>
              <a:cs typeface="Arial"/>
            </a:endParaRPr>
          </a:p>
        </p:txBody>
      </p:sp>
      <p:pic>
        <p:nvPicPr>
          <p:cNvPr id="5" name="Tijdelijke aanduiding voor afbeelding 4">
            <a:extLst>
              <a:ext uri="{FF2B5EF4-FFF2-40B4-BE49-F238E27FC236}">
                <a16:creationId xmlns:a16="http://schemas.microsoft.com/office/drawing/2014/main" id="{A65DFD9C-7C9E-3C34-3D02-E586385DFE5E}"/>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8321" r="8321"/>
          <a:stretch/>
        </p:blipFill>
        <p:spPr>
          <a:xfrm>
            <a:off x="5692552" y="946485"/>
            <a:ext cx="6499448" cy="4457327"/>
          </a:xfrm>
        </p:spPr>
      </p:pic>
      <p:sp>
        <p:nvSpPr>
          <p:cNvPr id="2" name="Tekstvak 1">
            <a:extLst>
              <a:ext uri="{FF2B5EF4-FFF2-40B4-BE49-F238E27FC236}">
                <a16:creationId xmlns:a16="http://schemas.microsoft.com/office/drawing/2014/main" id="{852CF449-0736-1233-1E59-06FCE09A1E37}"/>
              </a:ext>
            </a:extLst>
          </p:cNvPr>
          <p:cNvSpPr txBox="1"/>
          <p:nvPr/>
        </p:nvSpPr>
        <p:spPr>
          <a:xfrm>
            <a:off x="146827" y="1297561"/>
            <a:ext cx="4584972" cy="4278094"/>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Dierenparken bestaan al enorm lang en hebben een educatieve functie. Je kunt er dieren ontdekken en over ze leren. Toch sluiten er steeds vaker dierentuinen, omdat er tegenwoordig ook naar het dierenleed gekeken wordt. Dierenparken maken verblijven leefbaarder, maar dat lukt niet overal.</a:t>
            </a:r>
          </a:p>
          <a:p>
            <a:endParaRPr lang="nl-NL" sz="1600" dirty="0">
              <a:cs typeface="Arial"/>
            </a:endParaRPr>
          </a:p>
          <a:p>
            <a:r>
              <a:rPr lang="nl-NL" sz="1600" dirty="0">
                <a:cs typeface="Arial"/>
              </a:rPr>
              <a:t>Wat vinden jullie? Zijn dierenparken dieronvriendelijk? Is het nodig om dieren in een dierenpark te hebben om erover te leren? Zou er iets kunnen veranderen of is het prima zoals het nu is?</a:t>
            </a:r>
          </a:p>
          <a:p>
            <a:endParaRPr lang="nl-NL" sz="1600" dirty="0">
              <a:cs typeface="Arial"/>
            </a:endParaRPr>
          </a:p>
          <a:p>
            <a:r>
              <a:rPr lang="nl-NL" sz="1600" dirty="0">
                <a:cs typeface="Arial"/>
              </a:rPr>
              <a:t>Bespreek klassikaal wat de voor- en nadelen zijn van een dierenpark. </a:t>
            </a:r>
          </a:p>
        </p:txBody>
      </p:sp>
      <p:sp>
        <p:nvSpPr>
          <p:cNvPr id="7" name="Tekstvak 6">
            <a:extLst>
              <a:ext uri="{FF2B5EF4-FFF2-40B4-BE49-F238E27FC236}">
                <a16:creationId xmlns:a16="http://schemas.microsoft.com/office/drawing/2014/main" id="{8E15C114-CB42-A842-3C2C-974CC7C6D329}"/>
              </a:ext>
            </a:extLst>
          </p:cNvPr>
          <p:cNvSpPr txBox="1"/>
          <p:nvPr/>
        </p:nvSpPr>
        <p:spPr>
          <a:xfrm>
            <a:off x="5692775" y="5403850"/>
            <a:ext cx="6499225" cy="317500"/>
          </a:xfrm>
          <a:prstGeom prst="rect">
            <a:avLst/>
          </a:prstGeom>
        </p:spPr>
        <p:txBody>
          <a:bodyPr>
            <a:normAutofit fontScale="85000" lnSpcReduction="10000"/>
          </a:bodyPr>
          <a:lstStyle/>
          <a:p>
            <a:r>
              <a:rPr lang="en-US">
                <a:hlinkClick r:id="rId3"/>
              </a:rPr>
              <a:t>Deze foto</a:t>
            </a:r>
            <a:r>
              <a:rPr lang="en-US"/>
              <a:t> van Onbekende auteur is gelicentieerd onder </a:t>
            </a:r>
            <a:r>
              <a:rPr lang="en-US">
                <a:hlinkClick r:id="rId4"/>
              </a:rPr>
              <a:t>CC BY-SA</a:t>
            </a:r>
            <a:r>
              <a:rPr lang="en-US"/>
              <a:t>.</a:t>
            </a:r>
          </a:p>
        </p:txBody>
      </p:sp>
    </p:spTree>
    <p:extLst>
      <p:ext uri="{BB962C8B-B14F-4D97-AF65-F5344CB8AC3E}">
        <p14:creationId xmlns:p14="http://schemas.microsoft.com/office/powerpoint/2010/main" val="392690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6497638"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a:t>
            </a:r>
            <a:r>
              <a:rPr lang="nl-NL" dirty="0">
                <a:ea typeface="+mj-lt"/>
                <a:cs typeface="+mj-lt"/>
              </a:rPr>
              <a:t>Wat zou jij doen met </a:t>
            </a:r>
            <a:br>
              <a:rPr lang="nl-NL" dirty="0">
                <a:ea typeface="+mj-lt"/>
                <a:cs typeface="+mj-lt"/>
              </a:rPr>
            </a:br>
            <a:r>
              <a:rPr lang="nl-NL" dirty="0">
                <a:ea typeface="+mj-lt"/>
                <a:cs typeface="+mj-lt"/>
              </a:rPr>
              <a:t>een dierenpark?</a:t>
            </a:r>
            <a:endParaRPr lang="nl-NL" dirty="0">
              <a:cs typeface="Poppins"/>
            </a:endParaRPr>
          </a:p>
        </p:txBody>
      </p:sp>
      <p:sp>
        <p:nvSpPr>
          <p:cNvPr id="4" name="Tekstvak 3">
            <a:extLst>
              <a:ext uri="{FF2B5EF4-FFF2-40B4-BE49-F238E27FC236}">
                <a16:creationId xmlns:a16="http://schemas.microsoft.com/office/drawing/2014/main" id="{AB9C9927-533D-050B-93D4-B92ADDFAB37E}"/>
              </a:ext>
            </a:extLst>
          </p:cNvPr>
          <p:cNvSpPr txBox="1"/>
          <p:nvPr/>
        </p:nvSpPr>
        <p:spPr>
          <a:xfrm>
            <a:off x="146827" y="1297561"/>
            <a:ext cx="4584972" cy="369332"/>
          </a:xfrm>
          <a:prstGeom prst="rect">
            <a:avLst/>
          </a:prstGeom>
          <a:noFill/>
        </p:spPr>
        <p:txBody>
          <a:bodyPr wrap="square" lIns="91440" tIns="45720" rIns="91440" bIns="45720" rtlCol="0" anchor="t">
            <a:spAutoFit/>
          </a:bodyPr>
          <a:lstStyle/>
          <a:p>
            <a:endParaRPr lang="nl-NL" dirty="0">
              <a:latin typeface="Poppins"/>
              <a:cs typeface="Arial"/>
            </a:endParaRPr>
          </a:p>
        </p:txBody>
      </p:sp>
      <p:pic>
        <p:nvPicPr>
          <p:cNvPr id="2" name="Tijdelijke aanduiding voor afbeelding 1">
            <a:extLst>
              <a:ext uri="{FF2B5EF4-FFF2-40B4-BE49-F238E27FC236}">
                <a16:creationId xmlns:a16="http://schemas.microsoft.com/office/drawing/2014/main" id="{07F91439-74BA-28B1-161D-019B580F027E}"/>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1376" r="1376"/>
          <a:stretch/>
        </p:blipFill>
        <p:spPr>
          <a:xfrm>
            <a:off x="5692552" y="946485"/>
            <a:ext cx="6498200" cy="4457331"/>
          </a:xfrm>
        </p:spPr>
      </p:pic>
      <p:sp>
        <p:nvSpPr>
          <p:cNvPr id="5" name="Tekstvak 4">
            <a:extLst>
              <a:ext uri="{FF2B5EF4-FFF2-40B4-BE49-F238E27FC236}">
                <a16:creationId xmlns:a16="http://schemas.microsoft.com/office/drawing/2014/main" id="{51E1E35E-9BEF-A155-3372-7F165613DB8A}"/>
              </a:ext>
            </a:extLst>
          </p:cNvPr>
          <p:cNvSpPr txBox="1"/>
          <p:nvPr/>
        </p:nvSpPr>
        <p:spPr>
          <a:xfrm>
            <a:off x="146827" y="1297561"/>
            <a:ext cx="4584972" cy="3785652"/>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Diergaarde Blijdorp gaat het lege gorillaverblijf renoveren (verbouwen). Hier kunnen zij zeker onze hulp bij gebruiken. </a:t>
            </a:r>
          </a:p>
          <a:p>
            <a:endParaRPr lang="nl-NL" sz="1600" dirty="0">
              <a:cs typeface="Arial"/>
            </a:endParaRPr>
          </a:p>
          <a:p>
            <a:r>
              <a:rPr lang="nl-NL" sz="1600" dirty="0">
                <a:cs typeface="Arial"/>
              </a:rPr>
              <a:t>Wat zie jij het liefste in plaats van de gorilla's? Andere apen? Of juist die exotische zwarte panter die jij zo graag een keer wilt zien? Kan het een megagroot insectenhotel worden? Wil je liever dat het een speelplaats wordt voor kinderen, wellicht een gezellige picknickplek of pluktuin voor het gezin?</a:t>
            </a:r>
          </a:p>
          <a:p>
            <a:endParaRPr lang="nl-NL" sz="1600" dirty="0">
              <a:cs typeface="Arial"/>
            </a:endParaRPr>
          </a:p>
          <a:p>
            <a:r>
              <a:rPr lang="nl-NL" sz="1600" dirty="0">
                <a:cs typeface="Arial"/>
              </a:rPr>
              <a:t>Denk mee en maak een moodboard ter inspiratie voor Diergaarde Blijdorp.</a:t>
            </a:r>
          </a:p>
        </p:txBody>
      </p:sp>
      <p:sp>
        <p:nvSpPr>
          <p:cNvPr id="11" name="Tekstvak 10">
            <a:extLst>
              <a:ext uri="{FF2B5EF4-FFF2-40B4-BE49-F238E27FC236}">
                <a16:creationId xmlns:a16="http://schemas.microsoft.com/office/drawing/2014/main" id="{E2C5DB3E-F09D-587F-430D-38CE102C9B0E}"/>
              </a:ext>
            </a:extLst>
          </p:cNvPr>
          <p:cNvSpPr txBox="1"/>
          <p:nvPr/>
        </p:nvSpPr>
        <p:spPr>
          <a:xfrm>
            <a:off x="5692775" y="5403850"/>
            <a:ext cx="6497638" cy="317500"/>
          </a:xfrm>
          <a:prstGeom prst="rect">
            <a:avLst/>
          </a:prstGeom>
        </p:spPr>
        <p:txBody>
          <a:bodyPr>
            <a:normAutofit fontScale="77500" lnSpcReduction="20000"/>
          </a:bodyPr>
          <a:lstStyle/>
          <a:p>
            <a:r>
              <a:rPr lang="en-US">
                <a:hlinkClick r:id="rId3"/>
              </a:rPr>
              <a:t>Deze foto</a:t>
            </a:r>
            <a:r>
              <a:rPr lang="en-US"/>
              <a:t> van Onbekende auteur is gelicentieerd onder </a:t>
            </a:r>
            <a:r>
              <a:rPr lang="en-US">
                <a:hlinkClick r:id="rId4"/>
              </a:rPr>
              <a:t>CC BY-NC-ND</a:t>
            </a:r>
            <a:r>
              <a:rPr lang="en-US"/>
              <a:t>.</a:t>
            </a:r>
          </a:p>
        </p:txBody>
      </p:sp>
    </p:spTree>
    <p:extLst>
      <p:ext uri="{BB962C8B-B14F-4D97-AF65-F5344CB8AC3E}">
        <p14:creationId xmlns:p14="http://schemas.microsoft.com/office/powerpoint/2010/main" val="371050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607345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a:t>
            </a:r>
            <a:r>
              <a:rPr lang="nl-NL" dirty="0">
                <a:ea typeface="+mj-lt"/>
                <a:cs typeface="+mj-lt"/>
              </a:rPr>
              <a:t>Wat zou jij doen met</a:t>
            </a:r>
            <a:br>
              <a:rPr lang="nl-NL" dirty="0">
                <a:ea typeface="+mj-lt"/>
                <a:cs typeface="+mj-lt"/>
              </a:rPr>
            </a:br>
            <a:r>
              <a:rPr lang="nl-NL" dirty="0">
                <a:ea typeface="+mj-lt"/>
                <a:cs typeface="+mj-lt"/>
              </a:rPr>
              <a:t>een dierenpark?</a:t>
            </a:r>
            <a:endParaRPr lang="nl-NL" dirty="0">
              <a:cs typeface="Poppins"/>
            </a:endParaRPr>
          </a:p>
        </p:txBody>
      </p:sp>
      <p:sp>
        <p:nvSpPr>
          <p:cNvPr id="4" name="Tekstvak 3">
            <a:extLst>
              <a:ext uri="{FF2B5EF4-FFF2-40B4-BE49-F238E27FC236}">
                <a16:creationId xmlns:a16="http://schemas.microsoft.com/office/drawing/2014/main" id="{AB9C9927-533D-050B-93D4-B92ADDFAB37E}"/>
              </a:ext>
            </a:extLst>
          </p:cNvPr>
          <p:cNvSpPr txBox="1"/>
          <p:nvPr/>
        </p:nvSpPr>
        <p:spPr>
          <a:xfrm>
            <a:off x="146827" y="1297561"/>
            <a:ext cx="4584972" cy="369332"/>
          </a:xfrm>
          <a:prstGeom prst="rect">
            <a:avLst/>
          </a:prstGeom>
          <a:noFill/>
        </p:spPr>
        <p:txBody>
          <a:bodyPr wrap="square" lIns="91440" tIns="45720" rIns="91440" bIns="45720" rtlCol="0" anchor="t">
            <a:spAutoFit/>
          </a:bodyPr>
          <a:lstStyle/>
          <a:p>
            <a:endParaRPr lang="nl-NL" dirty="0">
              <a:latin typeface="Poppins"/>
              <a:cs typeface="Arial"/>
            </a:endParaRPr>
          </a:p>
        </p:txBody>
      </p:sp>
      <p:pic>
        <p:nvPicPr>
          <p:cNvPr id="2" name="Tijdelijke aanduiding voor afbeelding 1">
            <a:extLst>
              <a:ext uri="{FF2B5EF4-FFF2-40B4-BE49-F238E27FC236}">
                <a16:creationId xmlns:a16="http://schemas.microsoft.com/office/drawing/2014/main" id="{2021EBAA-7783-A69E-A379-DE33398B650A}"/>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t="15710" b="15710"/>
          <a:stretch/>
        </p:blipFill>
        <p:spPr>
          <a:xfrm>
            <a:off x="5692552" y="946485"/>
            <a:ext cx="6499448" cy="4457327"/>
          </a:xfrm>
        </p:spPr>
      </p:pic>
      <p:sp>
        <p:nvSpPr>
          <p:cNvPr id="5" name="Tekstvak 4">
            <a:extLst>
              <a:ext uri="{FF2B5EF4-FFF2-40B4-BE49-F238E27FC236}">
                <a16:creationId xmlns:a16="http://schemas.microsoft.com/office/drawing/2014/main" id="{51E1E35E-9BEF-A155-3372-7F165613DB8A}"/>
              </a:ext>
            </a:extLst>
          </p:cNvPr>
          <p:cNvSpPr txBox="1"/>
          <p:nvPr/>
        </p:nvSpPr>
        <p:spPr>
          <a:xfrm>
            <a:off x="146827" y="1297561"/>
            <a:ext cx="4584972" cy="3046988"/>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b="1" dirty="0">
                <a:latin typeface="Poppins"/>
                <a:cs typeface="Arial"/>
              </a:rPr>
              <a:t>Moodboard?</a:t>
            </a:r>
          </a:p>
          <a:p>
            <a:endParaRPr lang="nl-NL" sz="1600" dirty="0">
              <a:cs typeface="Arial"/>
            </a:endParaRPr>
          </a:p>
          <a:p>
            <a:r>
              <a:rPr lang="nl-NL" sz="1600" dirty="0">
                <a:cs typeface="Arial"/>
              </a:rPr>
              <a:t>Een Moodboard is een soort van collage die gebruikt wordt ter inspiratie tijdens een ontwerpproces. Er worden allemaal afbeeldingen bij elkaar verzameld die inspireren. </a:t>
            </a:r>
            <a:br>
              <a:rPr lang="nl-NL" sz="1600" dirty="0">
                <a:cs typeface="Arial"/>
              </a:rPr>
            </a:br>
            <a:br>
              <a:rPr lang="nl-NL" sz="1600" dirty="0">
                <a:cs typeface="Arial"/>
              </a:rPr>
            </a:br>
            <a:r>
              <a:rPr lang="nl-NL" sz="1600" dirty="0">
                <a:cs typeface="Arial"/>
              </a:rPr>
              <a:t>Dit kan van alles zijn….</a:t>
            </a:r>
          </a:p>
          <a:p>
            <a:r>
              <a:rPr lang="nl-NL" sz="1600" dirty="0">
                <a:cs typeface="Arial"/>
              </a:rPr>
              <a:t>Van banken die gebruikt moeten worden tot kleuren die verwerkt moeten worden of teksten die sprekend zijn.</a:t>
            </a:r>
            <a:endParaRPr lang="nl-NL" dirty="0">
              <a:cs typeface="Poppins"/>
            </a:endParaRPr>
          </a:p>
        </p:txBody>
      </p:sp>
      <p:sp>
        <p:nvSpPr>
          <p:cNvPr id="7" name="Tekstvak 6">
            <a:extLst>
              <a:ext uri="{FF2B5EF4-FFF2-40B4-BE49-F238E27FC236}">
                <a16:creationId xmlns:a16="http://schemas.microsoft.com/office/drawing/2014/main" id="{AC87DFEB-C3C0-F4CC-5D48-0AA35069355C}"/>
              </a:ext>
            </a:extLst>
          </p:cNvPr>
          <p:cNvSpPr txBox="1"/>
          <p:nvPr/>
        </p:nvSpPr>
        <p:spPr>
          <a:xfrm>
            <a:off x="5692775" y="5403850"/>
            <a:ext cx="6499225" cy="317500"/>
          </a:xfrm>
          <a:prstGeom prst="rect">
            <a:avLst/>
          </a:prstGeom>
        </p:spPr>
        <p:txBody>
          <a:bodyPr>
            <a:normAutofit fontScale="77500" lnSpcReduction="20000"/>
          </a:bodyPr>
          <a:lstStyle/>
          <a:p>
            <a:r>
              <a:rPr lang="en-US">
                <a:hlinkClick r:id="rId3"/>
              </a:rPr>
              <a:t>Deze foto</a:t>
            </a:r>
            <a:r>
              <a:rPr lang="en-US"/>
              <a:t> van Onbekende auteur is gelicentieerd onder </a:t>
            </a:r>
            <a:r>
              <a:rPr lang="en-US">
                <a:hlinkClick r:id="rId4"/>
              </a:rPr>
              <a:t>CC BY-SA-NC</a:t>
            </a:r>
            <a:r>
              <a:rPr lang="en-US"/>
              <a:t>.</a:t>
            </a:r>
          </a:p>
        </p:txBody>
      </p:sp>
    </p:spTree>
    <p:extLst>
      <p:ext uri="{BB962C8B-B14F-4D97-AF65-F5344CB8AC3E}">
        <p14:creationId xmlns:p14="http://schemas.microsoft.com/office/powerpoint/2010/main" val="210141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schermopname, Website, Onlineadvertenties&#10;&#10;Automatisch gegenereerde beschrijving">
            <a:extLst>
              <a:ext uri="{FF2B5EF4-FFF2-40B4-BE49-F238E27FC236}">
                <a16:creationId xmlns:a16="http://schemas.microsoft.com/office/drawing/2014/main" id="{496A1DC9-6F67-D07B-BAA1-318C7F7E968F}"/>
              </a:ext>
            </a:extLst>
          </p:cNvPr>
          <p:cNvPicPr>
            <a:picLocks noChangeAspect="1"/>
          </p:cNvPicPr>
          <p:nvPr/>
        </p:nvPicPr>
        <p:blipFill>
          <a:blip r:embed="rId2"/>
          <a:stretch>
            <a:fillRect/>
          </a:stretch>
        </p:blipFill>
        <p:spPr>
          <a:xfrm>
            <a:off x="1987994" y="1403775"/>
            <a:ext cx="7275923" cy="4231440"/>
          </a:xfrm>
          <a:prstGeom prst="rect">
            <a:avLst/>
          </a:prstGeom>
        </p:spPr>
      </p:pic>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824010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Instructie: Moodboard maken</a:t>
            </a:r>
          </a:p>
        </p:txBody>
      </p:sp>
      <p:sp>
        <p:nvSpPr>
          <p:cNvPr id="18" name="Tekstvak 17">
            <a:extLst>
              <a:ext uri="{FF2B5EF4-FFF2-40B4-BE49-F238E27FC236}">
                <a16:creationId xmlns:a16="http://schemas.microsoft.com/office/drawing/2014/main" id="{AB2737D8-D0F5-0979-8118-FA3367AFC880}"/>
              </a:ext>
            </a:extLst>
          </p:cNvPr>
          <p:cNvSpPr txBox="1"/>
          <p:nvPr/>
        </p:nvSpPr>
        <p:spPr>
          <a:xfrm>
            <a:off x="175475" y="2153508"/>
            <a:ext cx="1754893" cy="584775"/>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ea typeface="+mn-lt"/>
                <a:cs typeface="+mn-lt"/>
              </a:rPr>
              <a:t>Klik op '</a:t>
            </a:r>
            <a:r>
              <a:rPr lang="nl-NL" sz="1600" dirty="0" err="1">
                <a:ea typeface="+mn-lt"/>
                <a:cs typeface="+mn-lt"/>
              </a:rPr>
              <a:t>Create</a:t>
            </a:r>
            <a:r>
              <a:rPr lang="nl-NL" sz="1600" dirty="0">
                <a:ea typeface="+mn-lt"/>
                <a:cs typeface="+mn-lt"/>
              </a:rPr>
              <a:t> </a:t>
            </a:r>
            <a:br>
              <a:rPr lang="nl-NL" sz="1600" dirty="0">
                <a:ea typeface="+mn-lt"/>
                <a:cs typeface="+mn-lt"/>
              </a:rPr>
            </a:br>
            <a:r>
              <a:rPr lang="nl-NL" sz="1600" dirty="0">
                <a:ea typeface="+mn-lt"/>
                <a:cs typeface="+mn-lt"/>
              </a:rPr>
              <a:t>a </a:t>
            </a:r>
            <a:r>
              <a:rPr lang="nl-NL" sz="1600" dirty="0" err="1">
                <a:ea typeface="+mn-lt"/>
                <a:cs typeface="+mn-lt"/>
              </a:rPr>
              <a:t>Mood</a:t>
            </a:r>
            <a:r>
              <a:rPr lang="nl-NL" sz="1600" dirty="0">
                <a:ea typeface="+mn-lt"/>
                <a:cs typeface="+mn-lt"/>
              </a:rPr>
              <a:t> Board'</a:t>
            </a:r>
            <a:endParaRPr lang="en-US" sz="1600" dirty="0">
              <a:ea typeface="+mn-lt"/>
              <a:cs typeface="+mn-lt"/>
            </a:endParaRPr>
          </a:p>
        </p:txBody>
      </p:sp>
      <p:cxnSp>
        <p:nvCxnSpPr>
          <p:cNvPr id="5" name="Rechte verbindingslijn met pijl 4">
            <a:extLst>
              <a:ext uri="{FF2B5EF4-FFF2-40B4-BE49-F238E27FC236}">
                <a16:creationId xmlns:a16="http://schemas.microsoft.com/office/drawing/2014/main" id="{6BA8F893-2EA3-8367-0695-727ECFE668C2}"/>
              </a:ext>
            </a:extLst>
          </p:cNvPr>
          <p:cNvCxnSpPr/>
          <p:nvPr/>
        </p:nvCxnSpPr>
        <p:spPr>
          <a:xfrm>
            <a:off x="1808057" y="2473351"/>
            <a:ext cx="1228302" cy="81416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2711B136-979B-BA9E-BF2D-CC13D9C42CB9}"/>
              </a:ext>
            </a:extLst>
          </p:cNvPr>
          <p:cNvSpPr txBox="1"/>
          <p:nvPr/>
        </p:nvSpPr>
        <p:spPr>
          <a:xfrm>
            <a:off x="2477459" y="998338"/>
            <a:ext cx="5980741" cy="338554"/>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ea typeface="+mn-lt"/>
                <a:cs typeface="+mn-lt"/>
              </a:rPr>
              <a:t>Ga naar: </a:t>
            </a:r>
            <a:r>
              <a:rPr lang="nl-NL" sz="1600" u="sng" dirty="0">
                <a:solidFill>
                  <a:srgbClr val="FFFFFF"/>
                </a:solidFill>
                <a:ea typeface="+mn-lt"/>
                <a:cs typeface="+mn-lt"/>
              </a:rPr>
              <a:t>https://www.fotor.com/moodboard-maker/</a:t>
            </a:r>
            <a:endParaRPr lang="nl-NL" sz="1600" dirty="0">
              <a:solidFill>
                <a:srgbClr val="FFFFFF"/>
              </a:solidFill>
              <a:ea typeface="+mn-lt"/>
              <a:cs typeface="+mn-lt"/>
            </a:endParaRPr>
          </a:p>
        </p:txBody>
      </p:sp>
    </p:spTree>
    <p:extLst>
      <p:ext uri="{BB962C8B-B14F-4D97-AF65-F5344CB8AC3E}">
        <p14:creationId xmlns:p14="http://schemas.microsoft.com/office/powerpoint/2010/main" val="1598181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824010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Instructie: Moodboard maken</a:t>
            </a:r>
          </a:p>
        </p:txBody>
      </p:sp>
      <p:sp>
        <p:nvSpPr>
          <p:cNvPr id="18" name="Tekstvak 17">
            <a:extLst>
              <a:ext uri="{FF2B5EF4-FFF2-40B4-BE49-F238E27FC236}">
                <a16:creationId xmlns:a16="http://schemas.microsoft.com/office/drawing/2014/main" id="{AB2737D8-D0F5-0979-8118-FA3367AFC880}"/>
              </a:ext>
            </a:extLst>
          </p:cNvPr>
          <p:cNvSpPr txBox="1"/>
          <p:nvPr/>
        </p:nvSpPr>
        <p:spPr>
          <a:xfrm>
            <a:off x="1927786" y="983767"/>
            <a:ext cx="3250246" cy="338554"/>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Negeer het menu (rood kruis)</a:t>
            </a:r>
            <a:endParaRPr lang="nl-NL" dirty="0"/>
          </a:p>
        </p:txBody>
      </p:sp>
      <p:pic>
        <p:nvPicPr>
          <p:cNvPr id="27" name="Afbeelding 26" descr="Afbeelding met tekst, schermopname, software, Multimediasoftware&#10;&#10;Automatisch gegenereerde beschrijving">
            <a:extLst>
              <a:ext uri="{FF2B5EF4-FFF2-40B4-BE49-F238E27FC236}">
                <a16:creationId xmlns:a16="http://schemas.microsoft.com/office/drawing/2014/main" id="{63A5C676-1677-7937-98DC-37429FDEBE95}"/>
              </a:ext>
            </a:extLst>
          </p:cNvPr>
          <p:cNvPicPr>
            <a:picLocks noChangeAspect="1"/>
          </p:cNvPicPr>
          <p:nvPr/>
        </p:nvPicPr>
        <p:blipFill>
          <a:blip r:embed="rId2"/>
          <a:stretch>
            <a:fillRect/>
          </a:stretch>
        </p:blipFill>
        <p:spPr>
          <a:xfrm>
            <a:off x="1985782" y="1404360"/>
            <a:ext cx="7286551" cy="4049278"/>
          </a:xfrm>
          <a:prstGeom prst="rect">
            <a:avLst/>
          </a:prstGeom>
        </p:spPr>
      </p:pic>
      <p:cxnSp>
        <p:nvCxnSpPr>
          <p:cNvPr id="31" name="Rechte verbindingslijn met pijl 30">
            <a:extLst>
              <a:ext uri="{FF2B5EF4-FFF2-40B4-BE49-F238E27FC236}">
                <a16:creationId xmlns:a16="http://schemas.microsoft.com/office/drawing/2014/main" id="{70825C76-4B1C-67F8-9039-D01C82E7FD6B}"/>
              </a:ext>
            </a:extLst>
          </p:cNvPr>
          <p:cNvCxnSpPr/>
          <p:nvPr/>
        </p:nvCxnSpPr>
        <p:spPr>
          <a:xfrm>
            <a:off x="2092348" y="1717076"/>
            <a:ext cx="1596188" cy="3612912"/>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9A54B355-1EE7-D946-EC22-879F4F1153BF}"/>
              </a:ext>
            </a:extLst>
          </p:cNvPr>
          <p:cNvCxnSpPr>
            <a:cxnSpLocks/>
          </p:cNvCxnSpPr>
          <p:nvPr/>
        </p:nvCxnSpPr>
        <p:spPr>
          <a:xfrm flipH="1">
            <a:off x="2095785" y="1722806"/>
            <a:ext cx="1640877" cy="3595724"/>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0CF8EFB9-B4AD-3725-3C4F-7AE473E4FC58}"/>
              </a:ext>
            </a:extLst>
          </p:cNvPr>
          <p:cNvSpPr txBox="1"/>
          <p:nvPr/>
        </p:nvSpPr>
        <p:spPr>
          <a:xfrm>
            <a:off x="10041368" y="1574846"/>
            <a:ext cx="1743434" cy="338554"/>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Klik op '</a:t>
            </a:r>
            <a:r>
              <a:rPr lang="nl-NL" sz="1600" dirty="0" err="1">
                <a:latin typeface="Poppins"/>
                <a:cs typeface="Arial"/>
              </a:rPr>
              <a:t>Layers</a:t>
            </a:r>
            <a:r>
              <a:rPr lang="nl-NL" sz="1600" dirty="0">
                <a:latin typeface="Poppins"/>
                <a:cs typeface="Arial"/>
              </a:rPr>
              <a:t>'</a:t>
            </a:r>
            <a:endParaRPr lang="nl-NL" dirty="0"/>
          </a:p>
        </p:txBody>
      </p:sp>
      <p:cxnSp>
        <p:nvCxnSpPr>
          <p:cNvPr id="5" name="Rechte verbindingslijn met pijl 4">
            <a:extLst>
              <a:ext uri="{FF2B5EF4-FFF2-40B4-BE49-F238E27FC236}">
                <a16:creationId xmlns:a16="http://schemas.microsoft.com/office/drawing/2014/main" id="{6BA8F893-2EA3-8367-0695-727ECFE668C2}"/>
              </a:ext>
            </a:extLst>
          </p:cNvPr>
          <p:cNvCxnSpPr/>
          <p:nvPr/>
        </p:nvCxnSpPr>
        <p:spPr>
          <a:xfrm flipH="1">
            <a:off x="9453202" y="1745726"/>
            <a:ext cx="564975" cy="60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1DD74A50-03BA-36A0-CF75-1CCD4B4E860B}"/>
              </a:ext>
            </a:extLst>
          </p:cNvPr>
          <p:cNvSpPr txBox="1"/>
          <p:nvPr/>
        </p:nvSpPr>
        <p:spPr>
          <a:xfrm>
            <a:off x="4100060" y="3253537"/>
            <a:ext cx="2155945" cy="830997"/>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Verberg menu </a:t>
            </a:r>
            <a:r>
              <a:rPr lang="nl-NL" sz="1600">
                <a:latin typeface="Poppins"/>
                <a:cs typeface="Arial"/>
              </a:rPr>
              <a:t>door op '&lt;' te klikken</a:t>
            </a:r>
            <a:endParaRPr lang="nl-NL" dirty="0">
              <a:cs typeface="Poppins"/>
            </a:endParaRPr>
          </a:p>
        </p:txBody>
      </p:sp>
      <p:cxnSp>
        <p:nvCxnSpPr>
          <p:cNvPr id="7" name="Rechte verbindingslijn met pijl 6">
            <a:extLst>
              <a:ext uri="{FF2B5EF4-FFF2-40B4-BE49-F238E27FC236}">
                <a16:creationId xmlns:a16="http://schemas.microsoft.com/office/drawing/2014/main" id="{2273993A-5D92-9954-5AC4-9AD20BE4D2E0}"/>
              </a:ext>
            </a:extLst>
          </p:cNvPr>
          <p:cNvCxnSpPr>
            <a:cxnSpLocks/>
          </p:cNvCxnSpPr>
          <p:nvPr/>
        </p:nvCxnSpPr>
        <p:spPr>
          <a:xfrm flipH="1">
            <a:off x="3953052" y="3521816"/>
            <a:ext cx="198299" cy="60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26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Multimediasoftware, software&#10;&#10;Automatisch gegenereerde beschrijving">
            <a:extLst>
              <a:ext uri="{FF2B5EF4-FFF2-40B4-BE49-F238E27FC236}">
                <a16:creationId xmlns:a16="http://schemas.microsoft.com/office/drawing/2014/main" id="{BBAD2980-25F3-AE41-C863-6FD58889549B}"/>
              </a:ext>
            </a:extLst>
          </p:cNvPr>
          <p:cNvPicPr>
            <a:picLocks noChangeAspect="1"/>
          </p:cNvPicPr>
          <p:nvPr/>
        </p:nvPicPr>
        <p:blipFill>
          <a:blip r:embed="rId2"/>
          <a:stretch>
            <a:fillRect/>
          </a:stretch>
        </p:blipFill>
        <p:spPr>
          <a:xfrm>
            <a:off x="1985783" y="1401825"/>
            <a:ext cx="7286553" cy="3945493"/>
          </a:xfrm>
          <a:prstGeom prst="rect">
            <a:avLst/>
          </a:prstGeom>
        </p:spPr>
      </p:pic>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09599" y="817095"/>
            <a:ext cx="9212581" cy="701041"/>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824010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Instructie: Moodboard maken</a:t>
            </a:r>
          </a:p>
        </p:txBody>
      </p:sp>
      <p:sp>
        <p:nvSpPr>
          <p:cNvPr id="18" name="Tekstvak 17">
            <a:extLst>
              <a:ext uri="{FF2B5EF4-FFF2-40B4-BE49-F238E27FC236}">
                <a16:creationId xmlns:a16="http://schemas.microsoft.com/office/drawing/2014/main" id="{AB2737D8-D0F5-0979-8118-FA3367AFC880}"/>
              </a:ext>
            </a:extLst>
          </p:cNvPr>
          <p:cNvSpPr txBox="1"/>
          <p:nvPr/>
        </p:nvSpPr>
        <p:spPr>
          <a:xfrm>
            <a:off x="1861398" y="998338"/>
            <a:ext cx="7352441" cy="338554"/>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Open een nieuw tabblad en zoek afbeeldingen voor jouw moodboard</a:t>
            </a:r>
            <a:endParaRPr lang="nl-NL" dirty="0"/>
          </a:p>
        </p:txBody>
      </p:sp>
      <p:sp>
        <p:nvSpPr>
          <p:cNvPr id="3" name="Tekstvak 2">
            <a:extLst>
              <a:ext uri="{FF2B5EF4-FFF2-40B4-BE49-F238E27FC236}">
                <a16:creationId xmlns:a16="http://schemas.microsoft.com/office/drawing/2014/main" id="{0CF8EFB9-B4AD-3725-3C4F-7AE473E4FC58}"/>
              </a:ext>
            </a:extLst>
          </p:cNvPr>
          <p:cNvSpPr txBox="1"/>
          <p:nvPr/>
        </p:nvSpPr>
        <p:spPr>
          <a:xfrm>
            <a:off x="9359579" y="4256169"/>
            <a:ext cx="2671583" cy="584775"/>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latin typeface="Poppins"/>
                <a:cs typeface="Arial"/>
              </a:rPr>
              <a:t>Klik op </a:t>
            </a:r>
            <a:br>
              <a:rPr lang="nl-NL" sz="1600" dirty="0">
                <a:latin typeface="Poppins"/>
                <a:cs typeface="Arial"/>
              </a:rPr>
            </a:br>
            <a:r>
              <a:rPr lang="nl-NL" sz="1600" dirty="0">
                <a:latin typeface="Poppins"/>
                <a:cs typeface="Arial"/>
              </a:rPr>
              <a:t>'Afbeelding kopiëren'</a:t>
            </a:r>
            <a:endParaRPr lang="nl-NL" dirty="0"/>
          </a:p>
        </p:txBody>
      </p:sp>
      <p:cxnSp>
        <p:nvCxnSpPr>
          <p:cNvPr id="5" name="Rechte verbindingslijn met pijl 4">
            <a:extLst>
              <a:ext uri="{FF2B5EF4-FFF2-40B4-BE49-F238E27FC236}">
                <a16:creationId xmlns:a16="http://schemas.microsoft.com/office/drawing/2014/main" id="{6BA8F893-2EA3-8367-0695-727ECFE668C2}"/>
              </a:ext>
            </a:extLst>
          </p:cNvPr>
          <p:cNvCxnSpPr/>
          <p:nvPr/>
        </p:nvCxnSpPr>
        <p:spPr>
          <a:xfrm flipH="1">
            <a:off x="8782871" y="4427049"/>
            <a:ext cx="564975" cy="60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074160"/>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6886</TotalTime>
  <Words>960</Words>
  <Application>Microsoft Macintosh PowerPoint</Application>
  <PresentationFormat>Breedbeeld</PresentationFormat>
  <Paragraphs>67</Paragraphs>
  <Slides>12</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1617</cp:revision>
  <dcterms:created xsi:type="dcterms:W3CDTF">2022-01-30T11:55:21Z</dcterms:created>
  <dcterms:modified xsi:type="dcterms:W3CDTF">2023-11-13T11:59:46Z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