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omments/modernComment_14D_DD29C555.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3"/>
  </p:notesMasterIdLst>
  <p:sldIdLst>
    <p:sldId id="268" r:id="rId5"/>
    <p:sldId id="269" r:id="rId6"/>
    <p:sldId id="319" r:id="rId7"/>
    <p:sldId id="331" r:id="rId8"/>
    <p:sldId id="336" r:id="rId9"/>
    <p:sldId id="333" r:id="rId10"/>
    <p:sldId id="280" r:id="rId11"/>
    <p:sldId id="335"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Poppins" pitchFamily="2" charset="77"/>
      <p:regular r:id="rId18"/>
      <p:bold r:id="rId19"/>
      <p:italic r:id="rId20"/>
      <p:boldItalic r:id="rId21"/>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4" autoAdjust="0"/>
    <p:restoredTop sz="94660"/>
  </p:normalViewPr>
  <p:slideViewPr>
    <p:cSldViewPr snapToGrid="0">
      <p:cViewPr>
        <p:scale>
          <a:sx n="93" d="100"/>
          <a:sy n="93" d="100"/>
        </p:scale>
        <p:origin x="632" y="5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commentAuthors" Target="commentAuthors.xml"/><Relationship Id="rId27" Type="http://schemas.microsoft.com/office/2018/10/relationships/authors" Target="authors.xml"/></Relationships>
</file>

<file path=ppt/comments/modernComment_14D_DD29C555.xml><?xml version="1.0" encoding="utf-8"?>
<p188:cmLst xmlns:a="http://schemas.openxmlformats.org/drawingml/2006/main" xmlns:r="http://schemas.openxmlformats.org/officeDocument/2006/relationships" xmlns:p188="http://schemas.microsoft.com/office/powerpoint/2018/8/main">
  <p188:cm id="{E14EEE41-39EC-48A7-A1F9-DC8543F59639}" authorId="{4DBF06C3-06A7-47B8-D723-6C8A6BED412D}" created="2023-11-03T22:56:11.156">
    <pc:sldMkLst xmlns:pc="http://schemas.microsoft.com/office/powerpoint/2013/main/command">
      <pc:docMk/>
      <pc:sldMk cId="3710502229" sldId="333"/>
    </pc:sldMkLst>
    <p188:txBody>
      <a:bodyPr/>
      <a:lstStyle/>
      <a:p>
        <a:r>
          <a:rPr lang="nl-NL"/>
          <a:t>Groep 5,6,7 en 8</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11/6/23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06/11/23</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06/11/23</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dresscape.com/beauty/meet-agexclusive-led-skin-care-treatment/" TargetMode="External"/><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jeugdjournaal.nl/artikel/2496196-van-wie-is-dit-peperdure-masker" TargetMode="External"/><Relationship Id="rId2" Type="http://schemas.openxmlformats.org/officeDocument/2006/relationships/slideLayout" Target="../slideLayouts/slideLayout13.xml"/><Relationship Id="rId1" Type="http://schemas.openxmlformats.org/officeDocument/2006/relationships/video" Target="https://www.youtube.com/embed/Y38BqbbzC_Q?feature=oembed" TargetMode="Externa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jeugdjournaal.nl/artikel/2098854-eten-uit-een-3d-printer"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https://youtu.be/Q7l0VG2An1A"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tinkercad.com" TargetMode="External"/><Relationship Id="rId2" Type="http://schemas.microsoft.com/office/2018/10/relationships/comments" Target="../comments/modernComment_14D_DD29C555.xml"/><Relationship Id="rId1" Type="http://schemas.openxmlformats.org/officeDocument/2006/relationships/slideLayout" Target="../slideLayouts/slideLayout12.xml"/><Relationship Id="rId5" Type="http://schemas.openxmlformats.org/officeDocument/2006/relationships/image" Target="../media/image15.jpg"/><Relationship Id="rId4" Type="http://schemas.openxmlformats.org/officeDocument/2006/relationships/hyperlink" Target="https://www.tinkercad.com/learn/designs?collectionId=OSZ5W2BL1W5N51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s://destenicult.blogspot.com/2011/04/desteni-discussions.html" TargetMode="External"/><Relationship Id="rId2" Type="http://schemas.openxmlformats.org/officeDocument/2006/relationships/image" Target="../media/image16.jpeg"/><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10" y="2596993"/>
            <a:ext cx="6525086" cy="1060607"/>
          </a:xfrm>
        </p:spPr>
        <p:txBody>
          <a:bodyPr anchor="ctr">
            <a:noAutofit/>
          </a:bodyPr>
          <a:lstStyle/>
          <a:p>
            <a:r>
              <a:rPr lang="nl-NL" sz="6000" dirty="0">
                <a:latin typeface="-apple-system"/>
              </a:rPr>
              <a:t>Wie ben ik met een masker op?</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44 2023</a:t>
            </a:r>
          </a:p>
        </p:txBody>
      </p:sp>
      <p:pic>
        <p:nvPicPr>
          <p:cNvPr id="7" name="Tijdelijke aanduiding voor afbeelding 6">
            <a:extLst>
              <a:ext uri="{FF2B5EF4-FFF2-40B4-BE49-F238E27FC236}">
                <a16:creationId xmlns:a16="http://schemas.microsoft.com/office/drawing/2014/main" id="{165C84A4-D76E-9F8D-1C16-F1E5F3FBB805}"/>
              </a:ext>
            </a:extLst>
          </p:cNvPr>
          <p:cNvPicPr>
            <a:picLocks noGrp="1" noChangeAspect="1"/>
          </p:cNvPicPr>
          <p:nvPr>
            <p:ph type="pic" sz="quarter" idx="13"/>
          </p:nvPr>
        </p:nvPicPr>
        <p:blipFill rotWithShape="1">
          <a:blip r:embed="rId2">
            <a:extLst>
              <a:ext uri="{837473B0-CC2E-450A-ABE3-18F120FF3D39}">
                <a1611:picAttrSrcUrl xmlns:a1611="http://schemas.microsoft.com/office/drawing/2016/11/main" r:id="rId3"/>
              </a:ext>
            </a:extLst>
          </a:blip>
          <a:srcRect l="20820" r="20820"/>
          <a:stretch/>
        </p:blipFill>
        <p:spPr>
          <a:xfrm>
            <a:off x="7224842" y="0"/>
            <a:ext cx="4927209" cy="5639456"/>
          </a:xfrm>
        </p:spPr>
      </p:pic>
      <p:sp>
        <p:nvSpPr>
          <p:cNvPr id="2" name="Tekstvak 1">
            <a:extLst>
              <a:ext uri="{FF2B5EF4-FFF2-40B4-BE49-F238E27FC236}">
                <a16:creationId xmlns:a16="http://schemas.microsoft.com/office/drawing/2014/main" id="{0025A841-CC8A-0D4D-E160-1AC620B4B569}"/>
              </a:ext>
            </a:extLst>
          </p:cNvPr>
          <p:cNvSpPr txBox="1"/>
          <p:nvPr/>
        </p:nvSpPr>
        <p:spPr>
          <a:xfrm>
            <a:off x="7224713" y="5638800"/>
            <a:ext cx="4927600" cy="317500"/>
          </a:xfrm>
          <a:prstGeom prst="rect">
            <a:avLst/>
          </a:prstGeom>
        </p:spPr>
        <p:txBody>
          <a:bodyPr>
            <a:normAutofit fontScale="55000" lnSpcReduction="20000"/>
          </a:bodyPr>
          <a:lstStyle/>
          <a:p>
            <a:r>
              <a:rPr lang="en-US">
                <a:hlinkClick r:id="rId3"/>
              </a:rPr>
              <a:t>Deze foto</a:t>
            </a:r>
            <a:r>
              <a:rPr lang="en-US"/>
              <a:t> van Onbekende auteur is gelicentieerd onder </a:t>
            </a:r>
            <a:r>
              <a:rPr lang="en-US">
                <a:hlinkClick r:id="rId4"/>
              </a:rPr>
              <a:t>CC BY-NC-ND</a:t>
            </a:r>
            <a:r>
              <a:rPr lang="en-US"/>
              <a:t>.</a:t>
            </a:r>
          </a:p>
        </p:txBody>
      </p:sp>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dirty="0" err="1"/>
              <a:t>Melles</a:t>
            </a:r>
            <a:r>
              <a:rPr lang="nl-NL" dirty="0"/>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444600" y="312736"/>
            <a:ext cx="7822114" cy="6617196"/>
          </a:xfrm>
          <a:prstGeom prst="rect">
            <a:avLst/>
          </a:prstGeom>
          <a:noFill/>
        </p:spPr>
        <p:txBody>
          <a:bodyPr wrap="square" lIns="91440" tIns="45720" rIns="91440" bIns="45720" rtlCol="0" anchor="t">
            <a:spAutoFit/>
          </a:bodyPr>
          <a:lstStyle/>
          <a:p>
            <a:r>
              <a:rPr lang="nl-NL" sz="1100" dirty="0">
                <a:solidFill>
                  <a:srgbClr val="000000"/>
                </a:solidFill>
                <a:latin typeface="Poppins"/>
                <a:ea typeface="+mn-lt"/>
                <a:cs typeface="Arial"/>
              </a:rPr>
              <a:t>Hoi allemaal!</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Hebben jullie je deze week ook zo verbaasd over al die Halloween outfits? Ik zag online een paar </a:t>
            </a:r>
            <a:r>
              <a:rPr lang="nl-NL" sz="1100" dirty="0" err="1">
                <a:solidFill>
                  <a:srgbClr val="000000"/>
                </a:solidFill>
                <a:latin typeface="Poppins"/>
                <a:ea typeface="+mn-lt"/>
                <a:cs typeface="Arial"/>
              </a:rPr>
              <a:t>celebrities</a:t>
            </a:r>
            <a:r>
              <a:rPr lang="nl-NL" sz="1100" dirty="0">
                <a:solidFill>
                  <a:srgbClr val="000000"/>
                </a:solidFill>
                <a:latin typeface="Poppins"/>
                <a:ea typeface="+mn-lt"/>
                <a:cs typeface="Arial"/>
              </a:rPr>
              <a:t> die echt flink hadden uitgepakt. Sommigen herkende ik echt niet! Bizar wat schmink, maskers en kostuums kunnen doen.</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Ook op het nieuws zag ik iets over een masker. De nieuwe eigenaren van een vakantiehuis hadden een masker gevonden en deze verkocht voor 150 euro. Daarna bleek deze 4,2 miljoen euro waard te zijn! Ik snap wel dat die eigenaren vinden dat ze ook recht op een deel van die winst hebben. Al vond Gabon, het land waar het masker oorspronkelijk uit vandaan kwam, dat ook zij recht hadden op het masker. Het is uit dat land gestolen.</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Wat een gedoe om een masker zeg?! Nooit geweten dat maskers zo bijzonder kunnen zijn. Het is al lang geleden dat ik voor het laatst een masker op heb gehad. Toen ik jong was, verkleedde ik me het liefst elke dag. Ik had een leeuwenpak en daarbij een bijpassend masker met manen. Die vond ik zo gaaf. Als er dan werd aangebeld, rende ik naar de voordeur om de deur als een leeuw open te maken. Ik vond het vooral altijd leuk als diegene dan echt geen idee had wie ik was.</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Het gevonden masker vind ik er best een beetje eng uitzien. Het is geen mens, maar ook geen dier denk ik. Ik vraag me ook af hoe deze gemaakt is, want op de foto vind ik dat moeilijk te zien. Het lijkt wel of er heel erg veel werk in zit. Het zal wel helemaal met de hand gemaakt zijn, want het komt uit de 19</a:t>
            </a:r>
            <a:r>
              <a:rPr lang="nl-NL" sz="1100" baseline="30000" dirty="0">
                <a:solidFill>
                  <a:srgbClr val="000000"/>
                </a:solidFill>
                <a:latin typeface="Poppins"/>
                <a:ea typeface="+mn-lt"/>
                <a:cs typeface="Arial"/>
              </a:rPr>
              <a:t>e</a:t>
            </a:r>
            <a:r>
              <a:rPr lang="nl-NL" sz="1100" dirty="0">
                <a:solidFill>
                  <a:srgbClr val="000000"/>
                </a:solidFill>
                <a:latin typeface="Poppins"/>
                <a:ea typeface="+mn-lt"/>
                <a:cs typeface="Arial"/>
              </a:rPr>
              <a:t> eeuw. Tegenwoordig moet dat toch een stuk makkelijker zijn met alle nieuwe technologie? Als je een 3D-printer hebt, dan heb je dat toch zo geprint?!</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Daar ga ik me deze week eens in verdiepen. Hoe zit het met jullie? Hebben jullie weleens een masker op? In welke situatie dan? </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Ben benieuwd!</a:t>
            </a:r>
          </a:p>
          <a:p>
            <a:endParaRPr lang="nl-NL" sz="1100" dirty="0">
              <a:solidFill>
                <a:srgbClr val="000000"/>
              </a:solidFill>
              <a:latin typeface="Poppins"/>
              <a:ea typeface="+mn-lt"/>
              <a:cs typeface="Arial"/>
            </a:endParaRPr>
          </a:p>
          <a:p>
            <a:r>
              <a:rPr lang="nl-NL" sz="1100" dirty="0">
                <a:solidFill>
                  <a:srgbClr val="000000"/>
                </a:solidFill>
                <a:latin typeface="Poppins"/>
                <a:ea typeface="+mn-lt"/>
                <a:cs typeface="Arial"/>
              </a:rPr>
              <a:t>Melle</a:t>
            </a:r>
          </a:p>
          <a:p>
            <a:endParaRPr lang="nl-NL" sz="1100" dirty="0">
              <a:solidFill>
                <a:srgbClr val="000000"/>
              </a:solidFill>
              <a:latin typeface="Poppins"/>
              <a:ea typeface="+mn-lt"/>
              <a:cs typeface="Arial"/>
            </a:endParaRPr>
          </a:p>
          <a:p>
            <a:endParaRPr lang="nl-NL" sz="1100" dirty="0">
              <a:solidFill>
                <a:srgbClr val="000000"/>
              </a:solidFill>
              <a:latin typeface="Poppins"/>
              <a:ea typeface="+mn-lt"/>
              <a:cs typeface="Arial"/>
            </a:endParaRPr>
          </a:p>
          <a:p>
            <a:endParaRPr lang="nl-NL" dirty="0">
              <a:latin typeface="Poppins"/>
            </a:endParaRPr>
          </a:p>
          <a:p>
            <a:endParaRPr lang="en-US" dirty="0"/>
          </a:p>
          <a:p>
            <a:br>
              <a:rPr lang="en-US" dirty="0"/>
            </a:br>
            <a:endParaRPr lang="en-US" dirty="0"/>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66714" y="205858"/>
            <a:ext cx="2942211" cy="176544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4226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13903A-7512-C8EA-87B3-333F15A4A337}"/>
              </a:ext>
            </a:extLst>
          </p:cNvPr>
          <p:cNvSpPr>
            <a:spLocks noGrp="1"/>
          </p:cNvSpPr>
          <p:nvPr>
            <p:ph type="body" sz="quarter" idx="11"/>
          </p:nvPr>
        </p:nvSpPr>
        <p:spPr>
          <a:xfrm>
            <a:off x="591060" y="326718"/>
            <a:ext cx="9769182" cy="923007"/>
          </a:xfrm>
        </p:spPr>
        <p:txBody>
          <a:bodyPr anchor="t"/>
          <a:lstStyle/>
          <a:p>
            <a:r>
              <a:rPr lang="nl-NL" sz="2800" dirty="0"/>
              <a:t>Nu in </a:t>
            </a:r>
            <a:r>
              <a:rPr lang="nl-NL" dirty="0"/>
              <a:t>de</a:t>
            </a:r>
            <a:r>
              <a:rPr lang="nl-NL" sz="2800" dirty="0"/>
              <a:t> media: Van wie is dit peperdure masker?</a:t>
            </a:r>
            <a:endParaRPr lang="nl-NL" sz="2800" dirty="0">
              <a:cs typeface="Poppins"/>
            </a:endParaRPr>
          </a:p>
        </p:txBody>
      </p:sp>
      <p:sp>
        <p:nvSpPr>
          <p:cNvPr id="3" name="Tijdelijke aanduiding voor tekst 2">
            <a:extLst>
              <a:ext uri="{FF2B5EF4-FFF2-40B4-BE49-F238E27FC236}">
                <a16:creationId xmlns:a16="http://schemas.microsoft.com/office/drawing/2014/main" id="{81780A86-E900-8276-079E-17FC893DA353}"/>
              </a:ext>
            </a:extLst>
          </p:cNvPr>
          <p:cNvSpPr>
            <a:spLocks noGrp="1"/>
          </p:cNvSpPr>
          <p:nvPr>
            <p:ph type="body" sz="quarter" idx="12"/>
          </p:nvPr>
        </p:nvSpPr>
        <p:spPr>
          <a:xfrm>
            <a:off x="591060" y="1252947"/>
            <a:ext cx="5223331" cy="3056623"/>
          </a:xfrm>
        </p:spPr>
        <p:txBody>
          <a:bodyPr vert="horz" lIns="91440" tIns="45720" rIns="91440" bIns="45720" rtlCol="0" anchor="t">
            <a:noAutofit/>
          </a:bodyPr>
          <a:lstStyle/>
          <a:p>
            <a:pPr>
              <a:spcBef>
                <a:spcPts val="0"/>
              </a:spcBef>
            </a:pPr>
            <a:r>
              <a:rPr lang="nl-NL" sz="1200" i="1" dirty="0">
                <a:solidFill>
                  <a:schemeClr val="bg2">
                    <a:lumMod val="10000"/>
                  </a:schemeClr>
                </a:solidFill>
              </a:rPr>
              <a:t>“We zijn bedrogen‘’</a:t>
            </a:r>
            <a:endParaRPr lang="nl-NL" sz="1200" b="0" i="1" dirty="0">
              <a:solidFill>
                <a:schemeClr val="bg2">
                  <a:lumMod val="10000"/>
                </a:schemeClr>
              </a:solidFill>
              <a:effectLst/>
              <a:cs typeface="Poppins"/>
            </a:endParaRPr>
          </a:p>
          <a:p>
            <a:pPr>
              <a:spcBef>
                <a:spcPts val="0"/>
              </a:spcBef>
            </a:pPr>
            <a:br>
              <a:rPr lang="nl-NL" sz="1200" b="0" dirty="0">
                <a:solidFill>
                  <a:schemeClr val="bg2">
                    <a:lumMod val="10000"/>
                  </a:schemeClr>
                </a:solidFill>
                <a:effectLst/>
              </a:rPr>
            </a:br>
            <a:r>
              <a:rPr lang="nl-NL" sz="1200" dirty="0">
                <a:solidFill>
                  <a:srgbClr val="222222"/>
                </a:solidFill>
                <a:latin typeface="Poppins"/>
                <a:cs typeface="Poppins"/>
              </a:rPr>
              <a:t>Een masker dat verkocht werd voor 150 euro, bleek 4,2 miljoen euro waard te zijn. Een zeer zeldzaam masker dus, handgemaakt door een volk in Gabon, een land in Afrika. </a:t>
            </a:r>
          </a:p>
          <a:p>
            <a:pPr>
              <a:spcBef>
                <a:spcPts val="0"/>
              </a:spcBef>
            </a:pPr>
            <a:endParaRPr lang="nl-NL" sz="1200" dirty="0">
              <a:solidFill>
                <a:srgbClr val="222222"/>
              </a:solidFill>
              <a:latin typeface="Poppins"/>
              <a:cs typeface="Poppins"/>
            </a:endParaRPr>
          </a:p>
          <a:p>
            <a:pPr>
              <a:spcBef>
                <a:spcPts val="0"/>
              </a:spcBef>
            </a:pPr>
            <a:r>
              <a:rPr lang="nl-NL" sz="1200" dirty="0">
                <a:solidFill>
                  <a:srgbClr val="222222"/>
                </a:solidFill>
                <a:latin typeface="Poppins"/>
                <a:cs typeface="Poppins"/>
              </a:rPr>
              <a:t>Hoe zouden onze maskers nu gemaakt worden? Zou dit over 10 jaar alweer anders gaan?</a:t>
            </a:r>
            <a:endParaRPr lang="nl-NL" sz="1200" dirty="0">
              <a:solidFill>
                <a:srgbClr val="222222"/>
              </a:solidFill>
              <a:cs typeface="Poppins"/>
            </a:endParaRPr>
          </a:p>
          <a:p>
            <a:pPr>
              <a:spcBef>
                <a:spcPts val="0"/>
              </a:spcBef>
            </a:pPr>
            <a:endParaRPr lang="nl-NL" sz="1200" dirty="0">
              <a:cs typeface="Poppins"/>
            </a:endParaRPr>
          </a:p>
        </p:txBody>
      </p:sp>
      <p:sp>
        <p:nvSpPr>
          <p:cNvPr id="6" name="Tijdelijke aanduiding voor tekst 2">
            <a:extLst>
              <a:ext uri="{FF2B5EF4-FFF2-40B4-BE49-F238E27FC236}">
                <a16:creationId xmlns:a16="http://schemas.microsoft.com/office/drawing/2014/main" id="{D86D1EB1-18DC-E4A4-0886-7FE1945681A2}"/>
              </a:ext>
            </a:extLst>
          </p:cNvPr>
          <p:cNvSpPr txBox="1">
            <a:spLocks/>
          </p:cNvSpPr>
          <p:nvPr/>
        </p:nvSpPr>
        <p:spPr>
          <a:xfrm>
            <a:off x="591060" y="4900608"/>
            <a:ext cx="5223331" cy="1121888"/>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1000"/>
              </a:spcBef>
              <a:buFont typeface="Arial" panose="020B0604020202020204" pitchFamily="34" charset="0"/>
              <a:buNone/>
              <a:defRPr sz="2000" b="0" kern="1200">
                <a:solidFill>
                  <a:schemeClr val="accent3"/>
                </a:solidFill>
                <a:latin typeface="+mn-lt"/>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nl-NL" sz="1200" b="1" i="1" dirty="0">
                <a:solidFill>
                  <a:srgbClr val="000000"/>
                </a:solidFill>
              </a:rPr>
              <a:t>Bron: </a:t>
            </a:r>
            <a:r>
              <a:rPr lang="nl-NL" sz="1200" i="1" dirty="0">
                <a:solidFill>
                  <a:srgbClr val="000000"/>
                </a:solidFill>
              </a:rPr>
              <a:t>jeugdjournaal.nl</a:t>
            </a:r>
          </a:p>
          <a:p>
            <a:pPr>
              <a:spcBef>
                <a:spcPts val="0"/>
              </a:spcBef>
            </a:pPr>
            <a:r>
              <a:rPr lang="nl-NL" sz="1200" i="1" dirty="0">
                <a:solidFill>
                  <a:srgbClr val="000000"/>
                </a:solidFill>
                <a:hlinkClick r:id="rId3"/>
              </a:rPr>
              <a:t>https://jeugdjournaal.nl/artikel/2496196-van-wie-is-dit-peperdure-masker</a:t>
            </a:r>
            <a:r>
              <a:rPr lang="nl-NL" sz="1200" i="1" dirty="0">
                <a:solidFill>
                  <a:srgbClr val="000000"/>
                </a:solidFill>
              </a:rPr>
              <a:t>  </a:t>
            </a:r>
            <a:endParaRPr lang="nl-NL" sz="1200" dirty="0">
              <a:solidFill>
                <a:schemeClr val="bg2">
                  <a:lumMod val="10000"/>
                </a:schemeClr>
              </a:solidFill>
            </a:endParaRPr>
          </a:p>
        </p:txBody>
      </p:sp>
      <p:sp>
        <p:nvSpPr>
          <p:cNvPr id="10" name="Tijdelijke aanduiding voor tekst 1">
            <a:extLst>
              <a:ext uri="{FF2B5EF4-FFF2-40B4-BE49-F238E27FC236}">
                <a16:creationId xmlns:a16="http://schemas.microsoft.com/office/drawing/2014/main" id="{3FACECBE-083F-A3C8-04F8-65C52DE97B8E}"/>
              </a:ext>
            </a:extLst>
          </p:cNvPr>
          <p:cNvSpPr txBox="1">
            <a:spLocks/>
          </p:cNvSpPr>
          <p:nvPr/>
        </p:nvSpPr>
        <p:spPr>
          <a:xfrm rot="1020000">
            <a:off x="10556351" y="996048"/>
            <a:ext cx="1499390" cy="464438"/>
          </a:xfrm>
          <a:prstGeom prst="rect">
            <a:avLst/>
          </a:prstGeom>
        </p:spPr>
        <p:txBody>
          <a:bodyPr vert="horz" lIns="91440" tIns="45720" rIns="91440" bIns="45720" rtlCol="0" anchor="t">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BEKIJK!</a:t>
            </a:r>
          </a:p>
        </p:txBody>
      </p:sp>
      <p:sp>
        <p:nvSpPr>
          <p:cNvPr id="12" name="Tijdelijke aanduiding voor tekst 1">
            <a:extLst>
              <a:ext uri="{FF2B5EF4-FFF2-40B4-BE49-F238E27FC236}">
                <a16:creationId xmlns:a16="http://schemas.microsoft.com/office/drawing/2014/main" id="{07C27750-9ACF-33DA-5A33-C43E708652E6}"/>
              </a:ext>
            </a:extLst>
          </p:cNvPr>
          <p:cNvSpPr txBox="1">
            <a:spLocks/>
          </p:cNvSpPr>
          <p:nvPr/>
        </p:nvSpPr>
        <p:spPr>
          <a:xfrm rot="900000">
            <a:off x="10252264" y="1310323"/>
            <a:ext cx="1784278" cy="450668"/>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accent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sz="1000" b="0" dirty="0"/>
              <a:t>Pointer: Tom helpt de zorg met zijn 3D-printer!</a:t>
            </a:r>
            <a:endParaRPr lang="nl-NL" sz="1000" b="0" dirty="0">
              <a:cs typeface="Poppins"/>
            </a:endParaRPr>
          </a:p>
        </p:txBody>
      </p:sp>
      <p:cxnSp>
        <p:nvCxnSpPr>
          <p:cNvPr id="15" name="Rechte verbindingslijn met pijl 14">
            <a:extLst>
              <a:ext uri="{FF2B5EF4-FFF2-40B4-BE49-F238E27FC236}">
                <a16:creationId xmlns:a16="http://schemas.microsoft.com/office/drawing/2014/main" id="{73FC158C-3E04-C3F6-6CCA-709F443826BF}"/>
              </a:ext>
            </a:extLst>
          </p:cNvPr>
          <p:cNvCxnSpPr/>
          <p:nvPr/>
        </p:nvCxnSpPr>
        <p:spPr>
          <a:xfrm flipH="1">
            <a:off x="10850924" y="1540755"/>
            <a:ext cx="150564" cy="4966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 name="Onlinemedia 3" title="Tom helpt de zorg met zijn 3D-printer">
            <a:hlinkClick r:id="" action="ppaction://media"/>
            <a:extLst>
              <a:ext uri="{FF2B5EF4-FFF2-40B4-BE49-F238E27FC236}">
                <a16:creationId xmlns:a16="http://schemas.microsoft.com/office/drawing/2014/main" id="{16D7DBB3-F21F-48D0-BA0A-EF71926CB582}"/>
              </a:ext>
            </a:extLst>
          </p:cNvPr>
          <p:cNvPicPr>
            <a:picLocks noRot="1" noChangeAspect="1"/>
          </p:cNvPicPr>
          <p:nvPr>
            <a:videoFile r:link="rId1"/>
          </p:nvPr>
        </p:nvPicPr>
        <p:blipFill>
          <a:blip r:embed="rId4"/>
          <a:stretch>
            <a:fillRect/>
          </a:stretch>
        </p:blipFill>
        <p:spPr>
          <a:xfrm>
            <a:off x="6826936" y="2619933"/>
            <a:ext cx="4774004" cy="2697312"/>
          </a:xfrm>
          <a:prstGeom prst="rect">
            <a:avLst/>
          </a:prstGeom>
        </p:spPr>
      </p:pic>
    </p:spTree>
    <p:extLst>
      <p:ext uri="{BB962C8B-B14F-4D97-AF65-F5344CB8AC3E}">
        <p14:creationId xmlns:p14="http://schemas.microsoft.com/office/powerpoint/2010/main" val="41318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Ontwerpen in 3D</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4524315"/>
          </a:xfrm>
          <a:prstGeom prst="rect">
            <a:avLst/>
          </a:prstGeom>
          <a:noFill/>
        </p:spPr>
        <p:txBody>
          <a:bodyPr wrap="square" lIns="91440" tIns="45720" rIns="91440" bIns="45720" rtlCol="0" anchor="t">
            <a:spAutoFit/>
          </a:bodyPr>
          <a:lstStyle/>
          <a:p>
            <a:r>
              <a:rPr lang="nl-NL" sz="1600" dirty="0">
                <a:latin typeface="Poppins"/>
                <a:cs typeface="Arial"/>
              </a:rPr>
              <a:t>Het eeuwenoude masker is met de hand gemaakt. Prachtig, maar heel veel werk. Daar hebben wij nu machines voor die dat werk van ons kunnen overnemen, zoals bijvoorbeeld een 3D-printer. </a:t>
            </a:r>
          </a:p>
          <a:p>
            <a:endParaRPr lang="nl-NL" sz="1600" dirty="0">
              <a:latin typeface="Poppins"/>
              <a:cs typeface="Arial"/>
            </a:endParaRPr>
          </a:p>
          <a:p>
            <a:r>
              <a:rPr lang="nl-NL" sz="1600" b="1" dirty="0">
                <a:latin typeface="Poppins"/>
                <a:cs typeface="Arial"/>
              </a:rPr>
              <a:t>Discussie: </a:t>
            </a:r>
          </a:p>
          <a:p>
            <a:endParaRPr lang="nl-NL" sz="1600" b="1" dirty="0">
              <a:latin typeface="Poppins"/>
              <a:cs typeface="Arial"/>
            </a:endParaRPr>
          </a:p>
          <a:p>
            <a:r>
              <a:rPr lang="nl-NL" sz="1600" dirty="0">
                <a:latin typeface="Poppins"/>
                <a:cs typeface="Arial"/>
              </a:rPr>
              <a:t>1. Wat weet jij van 3D printers? Weet je wat je ermee kunt maken? </a:t>
            </a:r>
          </a:p>
          <a:p>
            <a:endParaRPr lang="nl-NL" sz="1600" dirty="0">
              <a:latin typeface="Poppins"/>
              <a:cs typeface="Arial"/>
            </a:endParaRPr>
          </a:p>
          <a:p>
            <a:r>
              <a:rPr lang="nl-NL" sz="1600" dirty="0">
                <a:latin typeface="Poppins"/>
                <a:cs typeface="Arial"/>
              </a:rPr>
              <a:t>2. Heb je weleens gehoord van </a:t>
            </a:r>
            <a:r>
              <a:rPr lang="nl-NL" sz="1600" b="1" dirty="0">
                <a:latin typeface="Poppins"/>
                <a:cs typeface="Arial"/>
              </a:rPr>
              <a:t>3D</a:t>
            </a:r>
            <a:r>
              <a:rPr lang="nl-NL" sz="1600" dirty="0">
                <a:latin typeface="Poppins"/>
                <a:cs typeface="Arial"/>
              </a:rPr>
              <a:t> </a:t>
            </a:r>
            <a:r>
              <a:rPr lang="nl-NL" sz="1600" b="1" dirty="0" err="1">
                <a:latin typeface="Poppins"/>
                <a:cs typeface="Arial"/>
              </a:rPr>
              <a:t>Bioprinten</a:t>
            </a:r>
            <a:r>
              <a:rPr lang="nl-NL" sz="1600" b="1" dirty="0">
                <a:latin typeface="Poppins"/>
                <a:cs typeface="Arial"/>
              </a:rPr>
              <a:t> </a:t>
            </a:r>
            <a:r>
              <a:rPr lang="nl-NL" sz="1600" dirty="0">
                <a:latin typeface="Poppins"/>
                <a:cs typeface="Arial"/>
              </a:rPr>
              <a:t>waarmee je eten kan printen.  </a:t>
            </a:r>
          </a:p>
          <a:p>
            <a:endParaRPr lang="nl-NL" sz="1600" dirty="0">
              <a:latin typeface="Poppins"/>
              <a:cs typeface="Arial"/>
            </a:endParaRPr>
          </a:p>
          <a:p>
            <a:r>
              <a:rPr lang="nl-NL" sz="1600" i="1" dirty="0">
                <a:latin typeface="Poppins"/>
                <a:cs typeface="Arial"/>
              </a:rPr>
              <a:t>Bekijk de video van het Jeugdjournaal door op de afbeelding hiernaast te klikken.</a:t>
            </a:r>
          </a:p>
          <a:p>
            <a:endParaRPr lang="nl-NL" sz="1600" dirty="0">
              <a:latin typeface="Poppins"/>
              <a:cs typeface="Arial"/>
            </a:endParaRPr>
          </a:p>
          <a:p>
            <a:r>
              <a:rPr lang="nl-NL" sz="1600" dirty="0">
                <a:latin typeface="Poppins"/>
                <a:cs typeface="Arial"/>
              </a:rPr>
              <a:t>3. Wat vind je van 3D printen van eten?</a:t>
            </a:r>
          </a:p>
        </p:txBody>
      </p:sp>
      <p:pic>
        <p:nvPicPr>
          <p:cNvPr id="10" name="Tijdelijke aanduiding voor afbeelding 9">
            <a:hlinkClick r:id="rId2"/>
            <a:extLst>
              <a:ext uri="{FF2B5EF4-FFF2-40B4-BE49-F238E27FC236}">
                <a16:creationId xmlns:a16="http://schemas.microsoft.com/office/drawing/2014/main" id="{AC9C5EC4-764D-4190-B9B6-F23AD71CD9DD}"/>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8586" r="8586"/>
          <a:stretch/>
        </p:blipFill>
        <p:spPr>
          <a:xfrm>
            <a:off x="5692552" y="934609"/>
            <a:ext cx="6499448" cy="4457327"/>
          </a:xfrm>
        </p:spPr>
      </p:pic>
    </p:spTree>
    <p:extLst>
      <p:ext uri="{BB962C8B-B14F-4D97-AF65-F5344CB8AC3E}">
        <p14:creationId xmlns:p14="http://schemas.microsoft.com/office/powerpoint/2010/main" val="3926902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372458" y="727907"/>
            <a:ext cx="4199542"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a:t>
            </a:r>
          </a:p>
          <a:p>
            <a:r>
              <a:rPr lang="nl-NL" dirty="0"/>
              <a:t>Ontwerpen in 3D</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372458" y="1867576"/>
            <a:ext cx="3867032" cy="2062103"/>
          </a:xfrm>
          <a:prstGeom prst="rect">
            <a:avLst/>
          </a:prstGeom>
          <a:noFill/>
        </p:spPr>
        <p:txBody>
          <a:bodyPr wrap="square" lIns="91440" tIns="45720" rIns="91440" bIns="45720" rtlCol="0" anchor="t">
            <a:spAutoFit/>
          </a:bodyPr>
          <a:lstStyle/>
          <a:p>
            <a:endParaRPr lang="nl-NL" sz="1600" dirty="0">
              <a:latin typeface="Poppins"/>
              <a:cs typeface="Arial"/>
            </a:endParaRPr>
          </a:p>
          <a:p>
            <a:r>
              <a:rPr lang="nl-NL" sz="1600" dirty="0">
                <a:latin typeface="Poppins"/>
                <a:cs typeface="Arial"/>
              </a:rPr>
              <a:t>In het online programma </a:t>
            </a:r>
            <a:r>
              <a:rPr lang="nl-NL" sz="1600" dirty="0" err="1">
                <a:latin typeface="Poppins"/>
                <a:cs typeface="Arial"/>
              </a:rPr>
              <a:t>Tinkercad</a:t>
            </a:r>
            <a:r>
              <a:rPr lang="nl-NL" sz="1600" dirty="0">
                <a:latin typeface="Poppins"/>
                <a:cs typeface="Arial"/>
              </a:rPr>
              <a:t> kun je ontwerpen maken in 3D, om deze bijvoorbeeld later met de 3D-printer te printen. In </a:t>
            </a:r>
            <a:r>
              <a:rPr lang="nl-NL" sz="1600" u="sng" dirty="0">
                <a:solidFill>
                  <a:srgbClr val="FFFFFF"/>
                </a:solidFill>
                <a:latin typeface="Poppins"/>
                <a:cs typeface="Arial"/>
                <a:hlinkClick r:id="rId2">
                  <a:extLst>
                    <a:ext uri="{A12FA001-AC4F-418D-AE19-62706E023703}">
                      <ahyp:hlinkClr xmlns:ahyp="http://schemas.microsoft.com/office/drawing/2018/hyperlinkcolor" val="tx"/>
                    </a:ext>
                  </a:extLst>
                </a:hlinkClick>
              </a:rPr>
              <a:t>deze</a:t>
            </a:r>
            <a:r>
              <a:rPr lang="nl-NL" sz="1600" u="sng" dirty="0">
                <a:solidFill>
                  <a:srgbClr val="FFFFFF"/>
                </a:solidFill>
                <a:latin typeface="Poppins"/>
                <a:cs typeface="Arial"/>
              </a:rPr>
              <a:t> video</a:t>
            </a:r>
            <a:r>
              <a:rPr lang="nl-NL" sz="1600" dirty="0">
                <a:latin typeface="Poppins"/>
                <a:cs typeface="Arial"/>
              </a:rPr>
              <a:t> leer je de basis van het werken met het programma en zie je hoe je een masker kunt ontwerpen. </a:t>
            </a:r>
          </a:p>
        </p:txBody>
      </p:sp>
      <p:pic>
        <p:nvPicPr>
          <p:cNvPr id="10" name="Tijdelijke aanduiding voor afbeelding 9">
            <a:extLst>
              <a:ext uri="{FF2B5EF4-FFF2-40B4-BE49-F238E27FC236}">
                <a16:creationId xmlns:a16="http://schemas.microsoft.com/office/drawing/2014/main" id="{AC9C5EC4-764D-4190-B9B6-F23AD71CD9DD}"/>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7616" b="7616"/>
          <a:stretch>
            <a:fillRect/>
          </a:stretch>
        </p:blipFill>
        <p:spPr/>
      </p:pic>
    </p:spTree>
    <p:extLst>
      <p:ext uri="{BB962C8B-B14F-4D97-AF65-F5344CB8AC3E}">
        <p14:creationId xmlns:p14="http://schemas.microsoft.com/office/powerpoint/2010/main" val="2633760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0"/>
            <a:ext cx="6073450" cy="145256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Opdracht: </a:t>
            </a:r>
            <a:br>
              <a:rPr lang="nl-NL" dirty="0"/>
            </a:br>
            <a:r>
              <a:rPr lang="nl-NL" dirty="0"/>
              <a:t>Ontwerpen voor de 3D-printer</a:t>
            </a:r>
            <a:endParaRPr lang="nl-NL" dirty="0">
              <a:cs typeface="Poppins"/>
            </a:endParaRPr>
          </a:p>
        </p:txBody>
      </p:sp>
      <p:sp>
        <p:nvSpPr>
          <p:cNvPr id="4" name="Tekstvak 3">
            <a:extLst>
              <a:ext uri="{FF2B5EF4-FFF2-40B4-BE49-F238E27FC236}">
                <a16:creationId xmlns:a16="http://schemas.microsoft.com/office/drawing/2014/main" id="{AB9C9927-533D-050B-93D4-B92ADDFAB37E}"/>
              </a:ext>
            </a:extLst>
          </p:cNvPr>
          <p:cNvSpPr txBox="1"/>
          <p:nvPr/>
        </p:nvSpPr>
        <p:spPr>
          <a:xfrm>
            <a:off x="146827" y="1297561"/>
            <a:ext cx="4584972" cy="4247317"/>
          </a:xfrm>
          <a:prstGeom prst="rect">
            <a:avLst/>
          </a:prstGeom>
          <a:noFill/>
        </p:spPr>
        <p:txBody>
          <a:bodyPr wrap="square" lIns="91440" tIns="45720" rIns="91440" bIns="45720" rtlCol="0" anchor="t">
            <a:spAutoFit/>
          </a:bodyPr>
          <a:lstStyle/>
          <a:p>
            <a:r>
              <a:rPr lang="nl-NL" b="1" dirty="0">
                <a:latin typeface="Poppins"/>
                <a:cs typeface="Arial"/>
              </a:rPr>
              <a:t>Stap 1:</a:t>
            </a:r>
            <a:r>
              <a:rPr lang="nl-NL" dirty="0">
                <a:latin typeface="Poppins"/>
                <a:cs typeface="Arial"/>
              </a:rPr>
              <a:t> Maak eerst een schets op papier hoe jouw masker eruit moet zien. Houdt het simpel. Zorg er sowieso eerst voor dat je er doorheen kunt kijken.</a:t>
            </a:r>
          </a:p>
          <a:p>
            <a:endParaRPr lang="nl-NL" dirty="0">
              <a:latin typeface="Poppins"/>
              <a:cs typeface="Arial"/>
            </a:endParaRPr>
          </a:p>
          <a:p>
            <a:r>
              <a:rPr lang="nl-NL" b="1" dirty="0">
                <a:latin typeface="Poppins"/>
                <a:cs typeface="Arial"/>
              </a:rPr>
              <a:t>Stap 2:</a:t>
            </a:r>
            <a:r>
              <a:rPr lang="nl-NL" dirty="0">
                <a:latin typeface="Poppins"/>
                <a:cs typeface="Arial"/>
              </a:rPr>
              <a:t> Open het programma (of de app) </a:t>
            </a:r>
            <a:r>
              <a:rPr lang="nl-NL" dirty="0">
                <a:solidFill>
                  <a:schemeClr val="bg1"/>
                </a:solidFill>
                <a:latin typeface="Poppins"/>
                <a:cs typeface="Arial"/>
                <a:hlinkClick r:id="rId3">
                  <a:extLst>
                    <a:ext uri="{A12FA001-AC4F-418D-AE19-62706E023703}">
                      <ahyp:hlinkClr xmlns:ahyp="http://schemas.microsoft.com/office/drawing/2018/hyperlinkcolor" val="tx"/>
                    </a:ext>
                  </a:extLst>
                </a:hlinkClick>
              </a:rPr>
              <a:t>Tinkercad</a:t>
            </a:r>
            <a:r>
              <a:rPr lang="nl-NL" dirty="0">
                <a:latin typeface="Poppins"/>
                <a:cs typeface="Arial"/>
              </a:rPr>
              <a:t> en probeer jouw tekening zo goed mogelijk na te maken. </a:t>
            </a:r>
          </a:p>
          <a:p>
            <a:endParaRPr lang="nl-NL" dirty="0">
              <a:latin typeface="Poppins"/>
              <a:cs typeface="Arial"/>
            </a:endParaRPr>
          </a:p>
          <a:p>
            <a:r>
              <a:rPr lang="nl-NL" b="1" i="1" dirty="0">
                <a:latin typeface="Poppins"/>
                <a:cs typeface="Arial"/>
              </a:rPr>
              <a:t>Tip: </a:t>
            </a:r>
            <a:r>
              <a:rPr lang="nl-NL" i="1" dirty="0">
                <a:latin typeface="Poppins"/>
                <a:cs typeface="Arial"/>
              </a:rPr>
              <a:t>Heb je hulp nodig bij het begrijpen van het programma? Op </a:t>
            </a:r>
            <a:r>
              <a:rPr lang="nl-NL" i="1" dirty="0">
                <a:solidFill>
                  <a:schemeClr val="bg1"/>
                </a:solidFill>
                <a:latin typeface="Poppins"/>
                <a:cs typeface="Arial"/>
                <a:hlinkClick r:id="rId4">
                  <a:extLst>
                    <a:ext uri="{A12FA001-AC4F-418D-AE19-62706E023703}">
                      <ahyp:hlinkClr xmlns:ahyp="http://schemas.microsoft.com/office/drawing/2018/hyperlinkcolor" val="tx"/>
                    </a:ext>
                  </a:extLst>
                </a:hlinkClick>
              </a:rPr>
              <a:t>deze pagina</a:t>
            </a:r>
            <a:r>
              <a:rPr lang="nl-NL" i="1" dirty="0">
                <a:latin typeface="Poppins"/>
                <a:cs typeface="Arial"/>
              </a:rPr>
              <a:t> staan oefeningen die jou alles leren over </a:t>
            </a:r>
            <a:r>
              <a:rPr lang="nl-NL" i="1" dirty="0" err="1">
                <a:latin typeface="Poppins"/>
                <a:cs typeface="Arial"/>
              </a:rPr>
              <a:t>Tinkercad</a:t>
            </a:r>
            <a:r>
              <a:rPr lang="nl-NL" i="1" dirty="0">
                <a:latin typeface="Poppins"/>
                <a:cs typeface="Arial"/>
              </a:rPr>
              <a:t>.</a:t>
            </a:r>
          </a:p>
        </p:txBody>
      </p:sp>
      <p:pic>
        <p:nvPicPr>
          <p:cNvPr id="10" name="Tijdelijke aanduiding voor afbeelding 9">
            <a:extLst>
              <a:ext uri="{FF2B5EF4-FFF2-40B4-BE49-F238E27FC236}">
                <a16:creationId xmlns:a16="http://schemas.microsoft.com/office/drawing/2014/main" id="{AC9C5EC4-764D-4190-B9B6-F23AD71CD9DD}"/>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7616" b="7616"/>
          <a:stretch>
            <a:fillRect/>
          </a:stretch>
        </p:blipFill>
        <p:spPr/>
      </p:pic>
    </p:spTree>
    <p:extLst>
      <p:ext uri="{BB962C8B-B14F-4D97-AF65-F5344CB8AC3E}">
        <p14:creationId xmlns:p14="http://schemas.microsoft.com/office/powerpoint/2010/main" val="3710502229"/>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2529107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8658329-0CE1-5433-B836-A201649584F1}"/>
              </a:ext>
            </a:extLst>
          </p:cNvPr>
          <p:cNvSpPr>
            <a:spLocks noGrp="1"/>
          </p:cNvSpPr>
          <p:nvPr>
            <p:ph type="body" sz="quarter" idx="11"/>
          </p:nvPr>
        </p:nvSpPr>
        <p:spPr>
          <a:xfrm>
            <a:off x="400846" y="208094"/>
            <a:ext cx="11026902" cy="701041"/>
          </a:xfrm>
        </p:spPr>
        <p:txBody>
          <a:bodyPr/>
          <a:lstStyle/>
          <a:p>
            <a:r>
              <a:rPr lang="nl-NL" dirty="0"/>
              <a:t>Burgerschap</a:t>
            </a:r>
          </a:p>
        </p:txBody>
      </p:sp>
      <p:sp>
        <p:nvSpPr>
          <p:cNvPr id="5" name="Tekstvak 4">
            <a:extLst>
              <a:ext uri="{FF2B5EF4-FFF2-40B4-BE49-F238E27FC236}">
                <a16:creationId xmlns:a16="http://schemas.microsoft.com/office/drawing/2014/main" id="{28536A62-ABB0-AD3F-0BED-EF3EAACAD480}"/>
              </a:ext>
            </a:extLst>
          </p:cNvPr>
          <p:cNvSpPr txBox="1"/>
          <p:nvPr/>
        </p:nvSpPr>
        <p:spPr>
          <a:xfrm>
            <a:off x="400846" y="909135"/>
            <a:ext cx="6577002" cy="4739759"/>
          </a:xfrm>
          <a:prstGeom prst="rect">
            <a:avLst/>
          </a:prstGeom>
          <a:noFill/>
        </p:spPr>
        <p:txBody>
          <a:bodyPr wrap="square" lIns="91440" tIns="45720" rIns="91440" bIns="45720" rtlCol="0" anchor="t">
            <a:spAutoFit/>
          </a:bodyPr>
          <a:lstStyle/>
          <a:p>
            <a:r>
              <a:rPr lang="nl-NL" sz="1400" dirty="0">
                <a:solidFill>
                  <a:schemeClr val="bg1"/>
                </a:solidFill>
                <a:ea typeface="+mn-lt"/>
                <a:cs typeface="+mn-lt"/>
              </a:rPr>
              <a:t>Er is voor alle partijen iets te zeggen; </a:t>
            </a:r>
            <a:endParaRPr lang="nl-NL" dirty="0"/>
          </a:p>
          <a:p>
            <a:endParaRPr lang="nl-NL" sz="1400" dirty="0">
              <a:solidFill>
                <a:schemeClr val="bg1"/>
              </a:solidFill>
              <a:ea typeface="+mn-lt"/>
              <a:cs typeface="+mn-lt"/>
            </a:endParaRPr>
          </a:p>
          <a:p>
            <a:pPr marL="285750" indent="-285750">
              <a:buFont typeface="Calibri"/>
              <a:buChar char="-"/>
            </a:pPr>
            <a:r>
              <a:rPr lang="nl-NL" sz="1400" dirty="0">
                <a:solidFill>
                  <a:schemeClr val="bg1"/>
                </a:solidFill>
                <a:ea typeface="+mn-lt"/>
                <a:cs typeface="+mn-lt"/>
              </a:rPr>
              <a:t>De juwelier, een ondernemer, probeert zo goedkoop mogelijk in te kopen om winst te maken. De juwelier beweert dat hij bij de aanschaf niet wist hoe waardevol het masker eigenlijk is. Maar dat is het risico/geluk van ondernemen, het had net zo goed niks waard kunnen zijn.</a:t>
            </a:r>
            <a:endParaRPr lang="nl-NL" sz="1400" dirty="0">
              <a:solidFill>
                <a:schemeClr val="bg1"/>
              </a:solidFill>
              <a:cs typeface="Poppins"/>
            </a:endParaRPr>
          </a:p>
          <a:p>
            <a:pPr marL="285750" indent="-285750">
              <a:buFont typeface="Calibri"/>
              <a:buChar char="-"/>
            </a:pPr>
            <a:endParaRPr lang="nl-NL" sz="1400" dirty="0">
              <a:solidFill>
                <a:schemeClr val="bg1"/>
              </a:solidFill>
              <a:cs typeface="Poppins"/>
            </a:endParaRPr>
          </a:p>
          <a:p>
            <a:pPr marL="285750" indent="-285750">
              <a:buFont typeface="Calibri"/>
              <a:buChar char="-"/>
            </a:pPr>
            <a:r>
              <a:rPr lang="nl-NL" sz="1400" dirty="0">
                <a:solidFill>
                  <a:schemeClr val="bg1"/>
                </a:solidFill>
                <a:cs typeface="Poppins"/>
              </a:rPr>
              <a:t>Het echtpaar verwacht een eerlijke prijs te krijgen voor wat zij verkopen. Het verschil tussen de aankoop en doorverkoop is enorm.</a:t>
            </a:r>
            <a:br>
              <a:rPr lang="nl-NL" sz="1400" dirty="0">
                <a:solidFill>
                  <a:schemeClr val="bg1"/>
                </a:solidFill>
                <a:cs typeface="Poppins"/>
              </a:rPr>
            </a:br>
            <a:r>
              <a:rPr lang="nl-NL" sz="1400" dirty="0">
                <a:solidFill>
                  <a:schemeClr val="bg1"/>
                </a:solidFill>
                <a:cs typeface="Poppins"/>
              </a:rPr>
              <a:t>Dit zal de juwelier toentertijd vast niet geweten hebben.</a:t>
            </a:r>
            <a:endParaRPr lang="nl-NL" b="1" dirty="0">
              <a:solidFill>
                <a:schemeClr val="bg1"/>
              </a:solidFill>
            </a:endParaRPr>
          </a:p>
          <a:p>
            <a:pPr marL="285750" indent="-285750">
              <a:buFont typeface="Calibri"/>
              <a:buChar char="-"/>
            </a:pPr>
            <a:endParaRPr lang="nl-NL" sz="1400" dirty="0">
              <a:solidFill>
                <a:schemeClr val="bg1"/>
              </a:solidFill>
              <a:ea typeface="+mn-lt"/>
              <a:cs typeface="+mn-lt"/>
            </a:endParaRPr>
          </a:p>
          <a:p>
            <a:pPr marL="285750" indent="-285750">
              <a:buFont typeface="Calibri"/>
              <a:buChar char="-"/>
            </a:pPr>
            <a:r>
              <a:rPr lang="nl-NL" sz="1400" dirty="0">
                <a:solidFill>
                  <a:schemeClr val="bg1"/>
                </a:solidFill>
                <a:ea typeface="+mn-lt"/>
                <a:cs typeface="+mn-lt"/>
              </a:rPr>
              <a:t>Gabon meent dat het masker tijdens een koloniale bezetting is meegenomen en vindt dat zij hun bezit terug horen te krijgen. Dit hebben alleen ze nog niet aangetoond.</a:t>
            </a:r>
            <a:endParaRPr lang="nl-NL" sz="1400" dirty="0">
              <a:solidFill>
                <a:schemeClr val="bg1"/>
              </a:solidFill>
              <a:cs typeface="Poppins"/>
            </a:endParaRPr>
          </a:p>
          <a:p>
            <a:pPr marL="285750" indent="-285750">
              <a:buFont typeface="Calibri"/>
              <a:buChar char="-"/>
            </a:pPr>
            <a:endParaRPr lang="nl-NL" dirty="0">
              <a:solidFill>
                <a:schemeClr val="bg1"/>
              </a:solidFill>
              <a:ea typeface="+mn-lt"/>
              <a:cs typeface="+mn-lt"/>
            </a:endParaRPr>
          </a:p>
          <a:p>
            <a:r>
              <a:rPr lang="nl-NL" sz="1600" dirty="0">
                <a:solidFill>
                  <a:schemeClr val="bg1"/>
                </a:solidFill>
                <a:ea typeface="+mn-lt"/>
                <a:cs typeface="+mn-lt"/>
              </a:rPr>
              <a:t>Wat zou jij gedaan hebben? </a:t>
            </a:r>
            <a:r>
              <a:rPr lang="nl-NL" sz="1400" dirty="0">
                <a:solidFill>
                  <a:schemeClr val="bg1"/>
                </a:solidFill>
                <a:ea typeface="+mn-lt"/>
                <a:cs typeface="+mn-lt"/>
              </a:rPr>
              <a:t>W</a:t>
            </a:r>
            <a:r>
              <a:rPr lang="nl-NL" sz="1600" dirty="0">
                <a:solidFill>
                  <a:schemeClr val="bg1"/>
                </a:solidFill>
                <a:ea typeface="+mn-lt"/>
                <a:cs typeface="+mn-lt"/>
              </a:rPr>
              <a:t>at zouden jouw klasgenoten gedaan hebben? Bespreek dit in de klas.</a:t>
            </a:r>
            <a:endParaRPr lang="en-US" sz="1600" dirty="0">
              <a:solidFill>
                <a:schemeClr val="bg1"/>
              </a:solidFill>
              <a:ea typeface="+mn-lt"/>
              <a:cs typeface="+mn-lt"/>
            </a:endParaRPr>
          </a:p>
          <a:p>
            <a:pPr marL="285750" indent="-285750">
              <a:buFont typeface="Arial"/>
              <a:buChar char="•"/>
            </a:pPr>
            <a:endParaRPr lang="nl-NL" sz="1400" dirty="0">
              <a:solidFill>
                <a:schemeClr val="bg1"/>
              </a:solidFill>
              <a:ea typeface="+mn-lt"/>
              <a:cs typeface="+mn-lt"/>
            </a:endParaRPr>
          </a:p>
          <a:p>
            <a:pPr marL="285750" indent="-285750">
              <a:buFont typeface="Calibri"/>
              <a:buChar char="-"/>
            </a:pPr>
            <a:endParaRPr lang="nl-NL" sz="1400" dirty="0">
              <a:solidFill>
                <a:schemeClr val="bg1"/>
              </a:solidFill>
              <a:ea typeface="+mn-lt"/>
              <a:cs typeface="+mn-lt"/>
            </a:endParaRPr>
          </a:p>
          <a:p>
            <a:endParaRPr lang="nl-NL" sz="1400" dirty="0">
              <a:solidFill>
                <a:schemeClr val="bg1"/>
              </a:solidFill>
              <a:ea typeface="+mn-lt"/>
              <a:cs typeface="+mn-lt"/>
            </a:endParaRPr>
          </a:p>
        </p:txBody>
      </p:sp>
      <p:pic>
        <p:nvPicPr>
          <p:cNvPr id="6" name="Afbeelding 5">
            <a:extLst>
              <a:ext uri="{FF2B5EF4-FFF2-40B4-BE49-F238E27FC236}">
                <a16:creationId xmlns:a16="http://schemas.microsoft.com/office/drawing/2014/main" id="{2E32E540-AF1A-F7E9-D020-A5CEE04422DD}"/>
              </a:ext>
            </a:extLst>
          </p:cNvPr>
          <p:cNvPicPr>
            <a:picLocks noChangeAspect="1"/>
          </p:cNvPicPr>
          <p:nvPr/>
        </p:nvPicPr>
        <p:blipFill>
          <a:blip r:embed="rId2">
            <a:extLst>
              <a:ext uri="{837473B0-CC2E-450A-ABE3-18F120FF3D39}">
                <a1611:picAttrSrcUrl xmlns:a1611="http://schemas.microsoft.com/office/drawing/2016/11/main" r:id="rId3"/>
              </a:ext>
            </a:extLst>
          </a:blip>
          <a:srcRect/>
          <a:stretch/>
        </p:blipFill>
        <p:spPr>
          <a:xfrm>
            <a:off x="7294510" y="1047106"/>
            <a:ext cx="4616836" cy="2804727"/>
          </a:xfrm>
          <a:prstGeom prst="rect">
            <a:avLst/>
          </a:prstGeom>
        </p:spPr>
      </p:pic>
      <p:sp>
        <p:nvSpPr>
          <p:cNvPr id="3" name="Tekstvak 2">
            <a:extLst>
              <a:ext uri="{FF2B5EF4-FFF2-40B4-BE49-F238E27FC236}">
                <a16:creationId xmlns:a16="http://schemas.microsoft.com/office/drawing/2014/main" id="{FA5C0A2A-9328-366C-ACED-7F48ED39F953}"/>
              </a:ext>
            </a:extLst>
          </p:cNvPr>
          <p:cNvSpPr txBox="1"/>
          <p:nvPr/>
        </p:nvSpPr>
        <p:spPr>
          <a:xfrm>
            <a:off x="7294563" y="3851275"/>
            <a:ext cx="4616450" cy="317500"/>
          </a:xfrm>
          <a:prstGeom prst="rect">
            <a:avLst/>
          </a:prstGeom>
        </p:spPr>
        <p:txBody>
          <a:bodyPr>
            <a:normAutofit fontScale="55000" lnSpcReduction="20000"/>
          </a:bodyPr>
          <a:lstStyle/>
          <a:p>
            <a:r>
              <a:rPr lang="en-US">
                <a:hlinkClick r:id="rId3"/>
              </a:rPr>
              <a:t>Deze foto</a:t>
            </a:r>
            <a:r>
              <a:rPr lang="en-US"/>
              <a:t> van Onbekende auteur is gelicentieerd onder </a:t>
            </a:r>
            <a:r>
              <a:rPr lang="en-US">
                <a:hlinkClick r:id="rId4"/>
              </a:rPr>
              <a:t>CC BY-SA</a:t>
            </a:r>
            <a:r>
              <a:rPr lang="en-US"/>
              <a:t>.</a:t>
            </a:r>
          </a:p>
        </p:txBody>
      </p:sp>
    </p:spTree>
    <p:extLst>
      <p:ext uri="{BB962C8B-B14F-4D97-AF65-F5344CB8AC3E}">
        <p14:creationId xmlns:p14="http://schemas.microsoft.com/office/powerpoint/2010/main" val="2660734186"/>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customXml/itemProps3.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Kantoorthema</Template>
  <TotalTime>6854</TotalTime>
  <Words>910</Words>
  <Application>Microsoft Macintosh PowerPoint</Application>
  <PresentationFormat>Breedbeeld</PresentationFormat>
  <Paragraphs>69</Paragraphs>
  <Slides>8</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-apple-system</vt:lpstr>
      <vt:lpstr>Arial</vt:lpstr>
      <vt:lpstr>Calibri</vt:lpstr>
      <vt:lpstr>Poppins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1136</cp:revision>
  <dcterms:created xsi:type="dcterms:W3CDTF">2022-01-30T11:55:21Z</dcterms:created>
  <dcterms:modified xsi:type="dcterms:W3CDTF">2023-11-06T10:07:44Z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