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269" r:id="rId6"/>
    <p:sldId id="319" r:id="rId7"/>
    <p:sldId id="377" r:id="rId8"/>
    <p:sldId id="370" r:id="rId9"/>
    <p:sldId id="369" r:id="rId10"/>
    <p:sldId id="371" r:id="rId11"/>
    <p:sldId id="372" r:id="rId12"/>
    <p:sldId id="373" r:id="rId13"/>
    <p:sldId id="374" r:id="rId14"/>
    <p:sldId id="375" r:id="rId15"/>
    <p:sldId id="376" r:id="rId16"/>
    <p:sldId id="280" r:id="rId17"/>
    <p:sldId id="37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2" d="100"/>
          <a:sy n="102"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boulevard.nl/entertainment/artikel/5412466/concertfilm-taylor-swift-stevent-af-op-recordopening#:~:text=De%20concertfilm%20'The%20Eras%20Tour,zalen%20in%20pakweg%20honderd%20landen" TargetMode="External"/><Relationship Id="rId2" Type="http://schemas.openxmlformats.org/officeDocument/2006/relationships/slideLayout" Target="../slideLayouts/slideLayout13.xml"/><Relationship Id="rId1" Type="http://schemas.openxmlformats.org/officeDocument/2006/relationships/video" Target="https://www.youtube.com/embed/PdwmtU-FkrA?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usiclab.chromeexperiments.com/" TargetMode="Externa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5400" dirty="0">
                <a:latin typeface="Poppins"/>
                <a:cs typeface="Poppins"/>
              </a:rPr>
              <a:t>Kan ik de nieuwe Taylor Swift worden?!</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42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3/4</a:t>
            </a:r>
          </a:p>
        </p:txBody>
      </p:sp>
      <p:pic>
        <p:nvPicPr>
          <p:cNvPr id="3" name="Picture 2" descr="1">
            <a:extLst>
              <a:ext uri="{FF2B5EF4-FFF2-40B4-BE49-F238E27FC236}">
                <a16:creationId xmlns:a16="http://schemas.microsoft.com/office/drawing/2014/main" id="{73752781-31DD-5781-CD5C-AA9EF889D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283" y="1253953"/>
            <a:ext cx="6381546" cy="451284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6F0350EB-90C5-71B0-13C8-7EEBA0A2405D}"/>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63456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4/4</a:t>
            </a:r>
          </a:p>
        </p:txBody>
      </p:sp>
      <p:pic>
        <p:nvPicPr>
          <p:cNvPr id="5" name="Picture 2" descr="1">
            <a:extLst>
              <a:ext uri="{FF2B5EF4-FFF2-40B4-BE49-F238E27FC236}">
                <a16:creationId xmlns:a16="http://schemas.microsoft.com/office/drawing/2014/main" id="{3D48270A-7C53-FB7E-E1E5-D23BC5585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842" y="1256723"/>
            <a:ext cx="6380004" cy="451044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C1E92494-3F5D-1E5F-6AAB-5BF4E57967A9}"/>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381313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Eigen song</a:t>
            </a:r>
          </a:p>
        </p:txBody>
      </p:sp>
      <p:sp>
        <p:nvSpPr>
          <p:cNvPr id="5" name="Tekstvak 4">
            <a:extLst>
              <a:ext uri="{FF2B5EF4-FFF2-40B4-BE49-F238E27FC236}">
                <a16:creationId xmlns:a16="http://schemas.microsoft.com/office/drawing/2014/main" id="{C88C569C-24CB-4610-94F4-6C740CB8F8FD}"/>
              </a:ext>
            </a:extLst>
          </p:cNvPr>
          <p:cNvSpPr txBox="1"/>
          <p:nvPr/>
        </p:nvSpPr>
        <p:spPr>
          <a:xfrm>
            <a:off x="389466" y="1579562"/>
            <a:ext cx="8482159" cy="3139321"/>
          </a:xfrm>
          <a:prstGeom prst="rect">
            <a:avLst/>
          </a:prstGeom>
          <a:noFill/>
        </p:spPr>
        <p:txBody>
          <a:bodyPr wrap="square" rtlCol="0">
            <a:spAutoFit/>
          </a:bodyPr>
          <a:lstStyle/>
          <a:p>
            <a:r>
              <a:rPr lang="nl-NL" dirty="0"/>
              <a:t>Genoeg inspiratie?</a:t>
            </a:r>
          </a:p>
          <a:p>
            <a:endParaRPr lang="nl-NL" dirty="0"/>
          </a:p>
          <a:p>
            <a:r>
              <a:rPr lang="nl-NL" dirty="0"/>
              <a:t>Maak nu jouw eigen song! Je kunt kiezen uit een gevoelige of een spannende melodie van minimaal 30 seconden. </a:t>
            </a:r>
          </a:p>
          <a:p>
            <a:endParaRPr lang="nl-NL" dirty="0"/>
          </a:p>
          <a:p>
            <a:r>
              <a:rPr lang="nl-NL" dirty="0"/>
              <a:t>Denk eerst even na over:</a:t>
            </a:r>
          </a:p>
          <a:p>
            <a:endParaRPr lang="nl-NL" dirty="0"/>
          </a:p>
          <a:p>
            <a:pPr marL="285750" indent="-285750">
              <a:buFontTx/>
              <a:buChar char="-"/>
            </a:pPr>
            <a:r>
              <a:rPr lang="nl-NL" dirty="0"/>
              <a:t>Welk tempo hoort bij jouw gekozen melodie?</a:t>
            </a:r>
          </a:p>
          <a:p>
            <a:pPr marL="285750" indent="-285750">
              <a:buFontTx/>
              <a:buChar char="-"/>
            </a:pPr>
            <a:r>
              <a:rPr lang="nl-NL" dirty="0"/>
              <a:t>Welke instrumenten passen bij jouw gekozen melodie?</a:t>
            </a:r>
          </a:p>
          <a:p>
            <a:pPr marL="285750" indent="-285750">
              <a:buFontTx/>
              <a:buChar char="-"/>
            </a:pPr>
            <a:endParaRPr lang="nl-NL" dirty="0"/>
          </a:p>
          <a:p>
            <a:r>
              <a:rPr lang="nl-NL" dirty="0" err="1"/>
              <a:t>Let’s</a:t>
            </a:r>
            <a:r>
              <a:rPr lang="nl-NL" dirty="0"/>
              <a:t> go!</a:t>
            </a:r>
          </a:p>
        </p:txBody>
      </p:sp>
    </p:spTree>
    <p:extLst>
      <p:ext uri="{BB962C8B-B14F-4D97-AF65-F5344CB8AC3E}">
        <p14:creationId xmlns:p14="http://schemas.microsoft.com/office/powerpoint/2010/main" val="23632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4520521" cy="2246769"/>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In coronatijd viel voor muzikanten veel weg. Ze mochten nergens meer optreden en muziek maken samen met de band was niet mogelijk.</a:t>
            </a:r>
          </a:p>
          <a:p>
            <a:endParaRPr lang="nl-NL" sz="1400" dirty="0">
              <a:solidFill>
                <a:schemeClr val="bg1"/>
              </a:solidFill>
              <a:cs typeface="Poppins"/>
            </a:endParaRPr>
          </a:p>
          <a:p>
            <a:r>
              <a:rPr lang="nl-NL" sz="1400" dirty="0">
                <a:solidFill>
                  <a:schemeClr val="bg1"/>
                </a:solidFill>
                <a:cs typeface="Poppins"/>
              </a:rPr>
              <a:t>Om dit op te lossen zijn muzikanten online gaan samenwerken. Je kunt ook samen online pianospelen met medeleerlingen.</a:t>
            </a:r>
          </a:p>
          <a:p>
            <a:endParaRPr lang="nl-NL" sz="1400" dirty="0">
              <a:solidFill>
                <a:schemeClr val="bg1"/>
              </a:solidFill>
              <a:cs typeface="Poppins"/>
            </a:endParaRPr>
          </a:p>
          <a:p>
            <a:r>
              <a:rPr lang="nl-NL" sz="1400" dirty="0">
                <a:solidFill>
                  <a:schemeClr val="bg1"/>
                </a:solidFill>
                <a:cs typeface="Poppins"/>
              </a:rPr>
              <a:t>Ontdek samen of jullie een band kunnen vormen!</a:t>
            </a:r>
          </a:p>
        </p:txBody>
      </p:sp>
      <p:pic>
        <p:nvPicPr>
          <p:cNvPr id="3" name="Afbeelding 2" descr="Afbeelding met tekst, schermopname, Lettertype, diagram&#10;&#10;Automatisch gegenereerde beschrijving">
            <a:extLst>
              <a:ext uri="{FF2B5EF4-FFF2-40B4-BE49-F238E27FC236}">
                <a16:creationId xmlns:a16="http://schemas.microsoft.com/office/drawing/2014/main" id="{F4DE27A6-4357-3289-398F-A4128FDEA611}"/>
              </a:ext>
            </a:extLst>
          </p:cNvPr>
          <p:cNvPicPr>
            <a:picLocks noChangeAspect="1"/>
          </p:cNvPicPr>
          <p:nvPr/>
        </p:nvPicPr>
        <p:blipFill>
          <a:blip r:embed="rId2"/>
          <a:stretch>
            <a:fillRect/>
          </a:stretch>
        </p:blipFill>
        <p:spPr>
          <a:xfrm>
            <a:off x="5073267" y="1073362"/>
            <a:ext cx="6755175" cy="3774844"/>
          </a:xfrm>
          <a:prstGeom prst="rect">
            <a:avLst/>
          </a:prstGeom>
        </p:spPr>
      </p:pic>
      <p:sp>
        <p:nvSpPr>
          <p:cNvPr id="4" name="Tekstvak 3">
            <a:extLst>
              <a:ext uri="{FF2B5EF4-FFF2-40B4-BE49-F238E27FC236}">
                <a16:creationId xmlns:a16="http://schemas.microsoft.com/office/drawing/2014/main" id="{56D58F12-6097-88B1-ED0C-AA79704F4139}"/>
              </a:ext>
            </a:extLst>
          </p:cNvPr>
          <p:cNvSpPr txBox="1"/>
          <p:nvPr/>
        </p:nvSpPr>
        <p:spPr>
          <a:xfrm>
            <a:off x="400846" y="3227267"/>
            <a:ext cx="4520521" cy="954107"/>
          </a:xfrm>
          <a:prstGeom prst="rect">
            <a:avLst/>
          </a:prstGeom>
          <a:noFill/>
        </p:spPr>
        <p:txBody>
          <a:bodyPr wrap="square" lIns="91440" tIns="45720" rIns="91440" bIns="45720" rtlCol="0" anchor="t">
            <a:spAutoFit/>
          </a:bodyPr>
          <a:lstStyle/>
          <a:p>
            <a:pPr marL="342900" indent="-342900">
              <a:buAutoNum type="arabicPeriod"/>
            </a:pPr>
            <a:r>
              <a:rPr lang="nl-NL" sz="1400" dirty="0">
                <a:solidFill>
                  <a:schemeClr val="bg1"/>
                </a:solidFill>
                <a:ea typeface="+mn-lt"/>
                <a:cs typeface="+mn-lt"/>
              </a:rPr>
              <a:t>Ga naar de app Shared Piano.</a:t>
            </a:r>
          </a:p>
          <a:p>
            <a:pPr marL="342900" indent="-342900">
              <a:buAutoNum type="arabicPeriod"/>
            </a:pPr>
            <a:r>
              <a:rPr lang="nl-NL" sz="1400" dirty="0">
                <a:solidFill>
                  <a:schemeClr val="bg1"/>
                </a:solidFill>
                <a:cs typeface="Poppins"/>
              </a:rPr>
              <a:t>Klik op (Copy link) en deel de link met een klasgenoot, je kunt deze bijvoorbeeld mailen.</a:t>
            </a:r>
          </a:p>
          <a:p>
            <a:pPr marL="342900" indent="-342900">
              <a:buAutoNum type="arabicPeriod"/>
            </a:pPr>
            <a:r>
              <a:rPr lang="nl-NL" sz="1400" dirty="0">
                <a:solidFill>
                  <a:schemeClr val="bg1"/>
                </a:solidFill>
                <a:cs typeface="Poppins"/>
              </a:rPr>
              <a:t>Klik samen op de toetsen en maak muziek.</a:t>
            </a:r>
          </a:p>
        </p:txBody>
      </p:sp>
      <p:pic>
        <p:nvPicPr>
          <p:cNvPr id="7" name="Afbeelding 6" descr="Afbeelding met tekst, schermopname, diagram, ontwerp&#10;&#10;Automatisch gegenereerde beschrijving">
            <a:extLst>
              <a:ext uri="{FF2B5EF4-FFF2-40B4-BE49-F238E27FC236}">
                <a16:creationId xmlns:a16="http://schemas.microsoft.com/office/drawing/2014/main" id="{4DF734F1-0500-AB7F-DDAD-F6246719F4A8}"/>
              </a:ext>
            </a:extLst>
          </p:cNvPr>
          <p:cNvPicPr>
            <a:picLocks noChangeAspect="1"/>
          </p:cNvPicPr>
          <p:nvPr/>
        </p:nvPicPr>
        <p:blipFill>
          <a:blip r:embed="rId3"/>
          <a:stretch>
            <a:fillRect/>
          </a:stretch>
        </p:blipFill>
        <p:spPr>
          <a:xfrm>
            <a:off x="5513942" y="206771"/>
            <a:ext cx="2017923" cy="2404941"/>
          </a:xfrm>
          <a:prstGeom prst="rect">
            <a:avLst/>
          </a:prstGeom>
          <a:ln w="12700">
            <a:solidFill>
              <a:schemeClr val="accent1"/>
            </a:solidFill>
          </a:ln>
        </p:spPr>
      </p:pic>
      <p:cxnSp>
        <p:nvCxnSpPr>
          <p:cNvPr id="9" name="Rechte verbindingslijn met pijl 8">
            <a:extLst>
              <a:ext uri="{FF2B5EF4-FFF2-40B4-BE49-F238E27FC236}">
                <a16:creationId xmlns:a16="http://schemas.microsoft.com/office/drawing/2014/main" id="{3ED5E982-5EE4-B5FE-AFE8-DAEBA5C1E83C}"/>
              </a:ext>
            </a:extLst>
          </p:cNvPr>
          <p:cNvCxnSpPr/>
          <p:nvPr/>
        </p:nvCxnSpPr>
        <p:spPr>
          <a:xfrm flipV="1">
            <a:off x="3649101" y="2106850"/>
            <a:ext cx="2034104" cy="1263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6E0CD242-F007-3DF4-65B9-F76AEB291A1D}"/>
              </a:ext>
            </a:extLst>
          </p:cNvPr>
          <p:cNvCxnSpPr>
            <a:cxnSpLocks/>
          </p:cNvCxnSpPr>
          <p:nvPr/>
        </p:nvCxnSpPr>
        <p:spPr>
          <a:xfrm>
            <a:off x="4874727" y="3815152"/>
            <a:ext cx="1244562" cy="719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B9C32224-BD3F-64BB-512F-59928B6F659C}"/>
              </a:ext>
            </a:extLst>
          </p:cNvPr>
          <p:cNvCxnSpPr>
            <a:cxnSpLocks/>
          </p:cNvCxnSpPr>
          <p:nvPr/>
        </p:nvCxnSpPr>
        <p:spPr>
          <a:xfrm flipV="1">
            <a:off x="4668160" y="3281983"/>
            <a:ext cx="2047875" cy="7397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988CF976-B259-B085-34A0-08A4418BF19A}"/>
              </a:ext>
            </a:extLst>
          </p:cNvPr>
          <p:cNvSpPr txBox="1"/>
          <p:nvPr/>
        </p:nvSpPr>
        <p:spPr>
          <a:xfrm>
            <a:off x="7929037" y="3387929"/>
            <a:ext cx="3354570" cy="1169551"/>
          </a:xfrm>
          <a:prstGeom prst="rect">
            <a:avLst/>
          </a:prstGeom>
          <a:noFill/>
        </p:spPr>
        <p:txBody>
          <a:bodyPr wrap="square" lIns="91440" tIns="45720" rIns="91440" bIns="45720" rtlCol="0" anchor="t">
            <a:spAutoFit/>
          </a:bodyPr>
          <a:lstStyle/>
          <a:p>
            <a:r>
              <a:rPr lang="nl-NL" sz="1400" dirty="0">
                <a:cs typeface="Poppins"/>
              </a:rPr>
              <a:t>4. Je kunt je muziek terugluisteren door naar boven te scrollen.</a:t>
            </a:r>
          </a:p>
          <a:p>
            <a:endParaRPr lang="nl-NL" sz="1400" dirty="0">
              <a:cs typeface="Poppins"/>
            </a:endParaRPr>
          </a:p>
          <a:p>
            <a:r>
              <a:rPr lang="nl-NL" sz="1400" dirty="0">
                <a:cs typeface="Poppins"/>
              </a:rPr>
              <a:t>5. En je kunt het muziekinstrument veranderen.</a:t>
            </a:r>
          </a:p>
        </p:txBody>
      </p:sp>
      <p:cxnSp>
        <p:nvCxnSpPr>
          <p:cNvPr id="13" name="Rechte verbindingslijn met pijl 12">
            <a:extLst>
              <a:ext uri="{FF2B5EF4-FFF2-40B4-BE49-F238E27FC236}">
                <a16:creationId xmlns:a16="http://schemas.microsoft.com/office/drawing/2014/main" id="{6FB76F2D-BE24-C33E-5849-D8536DAB4007}"/>
              </a:ext>
            </a:extLst>
          </p:cNvPr>
          <p:cNvCxnSpPr>
            <a:cxnSpLocks/>
          </p:cNvCxnSpPr>
          <p:nvPr/>
        </p:nvCxnSpPr>
        <p:spPr>
          <a:xfrm>
            <a:off x="10805473" y="3750887"/>
            <a:ext cx="909465" cy="137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B77011A1-8EC0-5D46-1E64-C54A0762CC48}"/>
              </a:ext>
            </a:extLst>
          </p:cNvPr>
          <p:cNvCxnSpPr>
            <a:cxnSpLocks/>
          </p:cNvCxnSpPr>
          <p:nvPr/>
        </p:nvCxnSpPr>
        <p:spPr>
          <a:xfrm flipH="1">
            <a:off x="7574433" y="4343043"/>
            <a:ext cx="352884" cy="247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6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6109365"/>
          </a:xfrm>
          <a:prstGeom prst="rect">
            <a:avLst/>
          </a:prstGeom>
          <a:noFill/>
        </p:spPr>
        <p:txBody>
          <a:bodyPr wrap="square" lIns="91440" tIns="45720" rIns="91440" bIns="45720" rtlCol="0" anchor="t">
            <a:spAutoFit/>
          </a:bodyPr>
          <a:lstStyle/>
          <a:p>
            <a:r>
              <a:rPr lang="nl-NL" sz="1100" dirty="0">
                <a:solidFill>
                  <a:srgbClr val="000000"/>
                </a:solidFill>
                <a:latin typeface="Poppins"/>
                <a:ea typeface="+mn-lt"/>
                <a:cs typeface="Arial"/>
              </a:rPr>
              <a:t>Hoi allemaal,</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Ik heb mijn computer afgesloten, want al dat gamen verveelt mij op een gegeven moment toch wel een beetje. Ben weer even toe aan iets anders. Dat gamen is wel big business, hè?</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Over big business gesproken. Ik zag dus op televisie dat Taylor Swift een record gaat vestigen in de bioscopen met een concertfilm. Dan kun je dus in de bioscoop naar een concert kijken. Best wel grappig. Mijn zus is ook alleen maar Taylor Swift aan het luisteren, ze is een echte </a:t>
            </a:r>
            <a:r>
              <a:rPr lang="nl-NL" sz="1100" dirty="0" err="1">
                <a:solidFill>
                  <a:srgbClr val="000000"/>
                </a:solidFill>
                <a:latin typeface="Poppins"/>
                <a:ea typeface="+mn-lt"/>
                <a:cs typeface="Arial"/>
              </a:rPr>
              <a:t>Swiftie</a:t>
            </a:r>
            <a:r>
              <a:rPr lang="nl-NL" sz="1100" dirty="0">
                <a:solidFill>
                  <a:srgbClr val="000000"/>
                </a:solidFill>
                <a:latin typeface="Poppins"/>
                <a:ea typeface="+mn-lt"/>
                <a:cs typeface="Arial"/>
              </a:rPr>
              <a:t> (zegt ze zelf!). Haar concerten waren dan ook heel snel uitverkocht. Zij is echt succesvol geworden!</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Ik zie een carrière als popster ook wel voor me. Het enige nadeel is dat ik het echt niet van mijn stem moet hebben. Ik zing als een valse kraai, dus daar ga ik het niet mee redden. Ook voor een muziekinstrument heb ik niet het geduld om het te leren spelen. Zo jammer, want ik zie het echt wel voor me. Grote zalen vol met mensen die speciaal voor mijn muziek komen. Merchandise met ‘Melle’ erop en dan allerlei fans die mijn naam scanderen of zelfs flauwvallen als ze me zien…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Zou er een andere manier zijn waarop ik kan doorbreken? Ik las laatst ergens iets over het online maken van muziek. Doen de grote </a:t>
            </a:r>
            <a:r>
              <a:rPr lang="nl-NL" sz="1100" dirty="0" err="1">
                <a:solidFill>
                  <a:srgbClr val="000000"/>
                </a:solidFill>
                <a:latin typeface="Poppins"/>
                <a:ea typeface="+mn-lt"/>
                <a:cs typeface="Arial"/>
              </a:rPr>
              <a:t>DJ’s</a:t>
            </a:r>
            <a:r>
              <a:rPr lang="nl-NL" sz="1100" dirty="0">
                <a:solidFill>
                  <a:srgbClr val="000000"/>
                </a:solidFill>
                <a:latin typeface="Poppins"/>
                <a:ea typeface="+mn-lt"/>
                <a:cs typeface="Arial"/>
              </a:rPr>
              <a:t> van dit moment dat niet ook? Misschien dat ik mij daar maar eens in moet verdiepen, want die hebben ook grote groepen met fans.</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Hier ga ik me deze week dus op richten, ik heb er nu al zin in. Dan zal ik gelijk even nadenken over hoe ik mijn </a:t>
            </a:r>
            <a:r>
              <a:rPr lang="nl-NL" sz="1100" dirty="0" err="1">
                <a:solidFill>
                  <a:srgbClr val="000000"/>
                </a:solidFill>
                <a:latin typeface="Poppins"/>
                <a:ea typeface="+mn-lt"/>
                <a:cs typeface="Arial"/>
              </a:rPr>
              <a:t>merch</a:t>
            </a:r>
            <a:r>
              <a:rPr lang="nl-NL" sz="1100" dirty="0">
                <a:solidFill>
                  <a:srgbClr val="000000"/>
                </a:solidFill>
                <a:latin typeface="Poppins"/>
                <a:ea typeface="+mn-lt"/>
                <a:cs typeface="Arial"/>
              </a:rPr>
              <a:t> ga </a:t>
            </a:r>
            <a:r>
              <a:rPr lang="nl-NL" sz="1100" dirty="0" err="1">
                <a:solidFill>
                  <a:srgbClr val="000000"/>
                </a:solidFill>
                <a:latin typeface="Poppins"/>
                <a:ea typeface="+mn-lt"/>
                <a:cs typeface="Arial"/>
              </a:rPr>
              <a:t>designen</a:t>
            </a:r>
            <a:r>
              <a:rPr lang="nl-NL" sz="1100" dirty="0">
                <a:solidFill>
                  <a:srgbClr val="000000"/>
                </a:solidFill>
                <a:latin typeface="Poppins"/>
                <a:ea typeface="+mn-lt"/>
                <a:cs typeface="Arial"/>
              </a:rPr>
              <a:t>. Hoe zit het met jullie? Zijn jullie ook </a:t>
            </a:r>
            <a:r>
              <a:rPr lang="nl-NL" sz="1100" dirty="0" err="1">
                <a:solidFill>
                  <a:srgbClr val="000000"/>
                </a:solidFill>
                <a:latin typeface="Poppins"/>
                <a:ea typeface="+mn-lt"/>
                <a:cs typeface="Arial"/>
              </a:rPr>
              <a:t>Swifties</a:t>
            </a:r>
            <a:r>
              <a:rPr lang="nl-NL" sz="1100" dirty="0">
                <a:solidFill>
                  <a:srgbClr val="000000"/>
                </a:solidFill>
                <a:latin typeface="Poppins"/>
                <a:ea typeface="+mn-lt"/>
                <a:cs typeface="Arial"/>
              </a:rPr>
              <a:t>? En zouden jullie een carrière in de muziek zien zitten?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Ben benieuwd!</a:t>
            </a:r>
          </a:p>
          <a:p>
            <a:br>
              <a:rPr lang="nl-NL" sz="1100" dirty="0">
                <a:solidFill>
                  <a:srgbClr val="000000"/>
                </a:solidFill>
                <a:latin typeface="Poppins"/>
                <a:ea typeface="+mn-lt"/>
                <a:cs typeface="Arial"/>
              </a:rPr>
            </a:br>
            <a:r>
              <a:rPr lang="nl-NL" sz="1100" dirty="0">
                <a:solidFill>
                  <a:srgbClr val="000000"/>
                </a:solidFill>
                <a:latin typeface="Poppins"/>
                <a:ea typeface="+mn-lt"/>
                <a:cs typeface="Arial"/>
              </a:rPr>
              <a:t>Groetjes,</a:t>
            </a:r>
          </a:p>
          <a:p>
            <a:r>
              <a:rPr lang="nl-NL" sz="1100" dirty="0">
                <a:solidFill>
                  <a:srgbClr val="000000"/>
                </a:solidFill>
                <a:latin typeface="Poppins"/>
                <a:ea typeface="+mn-lt"/>
                <a:cs typeface="Arial"/>
              </a:rPr>
              <a:t>Melle</a:t>
            </a:r>
          </a:p>
          <a:p>
            <a:endParaRPr lang="nl-NL" sz="1100" dirty="0">
              <a:solidFill>
                <a:srgbClr val="000000"/>
              </a:solidFill>
              <a:latin typeface="Poppins"/>
              <a:ea typeface="+mn-lt"/>
              <a:cs typeface="Arial"/>
            </a:endParaRPr>
          </a:p>
          <a:p>
            <a:endParaRPr lang="nl-NL" dirty="0">
              <a:latin typeface="Poppins"/>
            </a:endParaRPr>
          </a:p>
          <a:p>
            <a:endParaRPr lang="en-US" dirty="0"/>
          </a:p>
          <a:p>
            <a:br>
              <a:rPr lang="en-US" dirty="0"/>
            </a:br>
            <a:endParaRPr lang="en-US" dirty="0"/>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a:t>
            </a:r>
            <a:br>
              <a:rPr lang="nl-NL" sz="2800" dirty="0"/>
            </a:br>
            <a:r>
              <a:rPr lang="nl-NL" sz="2800" dirty="0"/>
              <a:t>Concertfilm Taylor Swift op weg naar recordpoging</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“Analisten voorspellen in The Hollywood Reporter dat de film binnen 4 dagen 150 tot 200 miljoen dollar oplevert.‘’</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Taylor Swift breekt record na record met haar muziek. Hoe zijn jouw muzikale skills?</a:t>
            </a:r>
            <a:endParaRPr lang="nl-NL" sz="1200" dirty="0">
              <a:solidFill>
                <a:srgbClr val="222222"/>
              </a:solidFill>
              <a:cs typeface="Poppins"/>
            </a:endParaRP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err="1">
                <a:solidFill>
                  <a:srgbClr val="000000"/>
                </a:solidFill>
              </a:rPr>
              <a:t>rtlboulevard</a:t>
            </a:r>
            <a:endParaRPr lang="nl-NL" sz="1200" dirty="0">
              <a:solidFill>
                <a:schemeClr val="bg2">
                  <a:lumMod val="10000"/>
                </a:schemeClr>
              </a:solidFill>
            </a:endParaRPr>
          </a:p>
          <a:p>
            <a:pPr>
              <a:spcBef>
                <a:spcPts val="0"/>
              </a:spcBef>
            </a:pPr>
            <a:r>
              <a:rPr lang="nl-NL" sz="1200" dirty="0">
                <a:solidFill>
                  <a:srgbClr val="000000"/>
                </a:solidFill>
                <a:ea typeface="+mn-lt"/>
                <a:cs typeface="+mn-lt"/>
                <a:hlinkClick r:id="rId3"/>
              </a:rPr>
              <a:t>https://www.rtlboulevard.nl/entertainment/artikel/5412466/concertfilm-taylor-swift-stevent-af-op-recordopening</a:t>
            </a:r>
            <a:endParaRPr lang="nl-NL">
              <a:ea typeface="+mn-lt"/>
              <a:cs typeface="+mn-lt"/>
            </a:endParaRPr>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Online muziek maken met Chrome Music Lab</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Onlinemedia 3" title="Introducing Chrome Music Lab">
            <a:hlinkClick r:id="" action="ppaction://media"/>
            <a:extLst>
              <a:ext uri="{FF2B5EF4-FFF2-40B4-BE49-F238E27FC236}">
                <a16:creationId xmlns:a16="http://schemas.microsoft.com/office/drawing/2014/main" id="{5C78E6EF-433C-441E-99F9-FDF038FE70FB}"/>
              </a:ext>
            </a:extLst>
          </p:cNvPr>
          <p:cNvPicPr>
            <a:picLocks noRot="1" noChangeAspect="1"/>
          </p:cNvPicPr>
          <p:nvPr>
            <a:videoFile r:link="rId1"/>
          </p:nvPr>
        </p:nvPicPr>
        <p:blipFill>
          <a:blip r:embed="rId4"/>
          <a:stretch>
            <a:fillRect/>
          </a:stretch>
        </p:blipFill>
        <p:spPr>
          <a:xfrm>
            <a:off x="7106183" y="2633857"/>
            <a:ext cx="4255333" cy="2404263"/>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4E9FFF2-A68A-4947-BD52-97DF6D8DF0CA}"/>
              </a:ext>
            </a:extLst>
          </p:cNvPr>
          <p:cNvSpPr>
            <a:spLocks noGrp="1"/>
          </p:cNvSpPr>
          <p:nvPr>
            <p:ph type="body" sz="quarter" idx="12"/>
          </p:nvPr>
        </p:nvSpPr>
        <p:spPr>
          <a:xfrm>
            <a:off x="694377" y="1455204"/>
            <a:ext cx="11026902" cy="3569650"/>
          </a:xfrm>
        </p:spPr>
        <p:txBody>
          <a:bodyPr vert="horz" lIns="91440" tIns="45720" rIns="91440" bIns="45720" rtlCol="0" anchor="t">
            <a:normAutofit/>
          </a:bodyPr>
          <a:lstStyle/>
          <a:p>
            <a:r>
              <a:rPr lang="nl-NL" dirty="0">
                <a:solidFill>
                  <a:schemeClr val="bg1"/>
                </a:solidFill>
              </a:rPr>
              <a:t>Voor de volgende opdracht gaan we werken in de Google omgeving. Je hoeft niet in te loggen, er wordt niets persoonlijks opgeslagen.</a:t>
            </a:r>
            <a:endParaRPr lang="nl-NL" dirty="0">
              <a:solidFill>
                <a:schemeClr val="bg1"/>
              </a:solidFill>
              <a:cs typeface="Poppins"/>
            </a:endParaRPr>
          </a:p>
          <a:p>
            <a:endParaRPr lang="nl-NL" dirty="0">
              <a:solidFill>
                <a:schemeClr val="bg1"/>
              </a:solidFill>
              <a:cs typeface="Poppins"/>
            </a:endParaRPr>
          </a:p>
          <a:p>
            <a:r>
              <a:rPr lang="nl-NL" dirty="0">
                <a:solidFill>
                  <a:schemeClr val="bg1"/>
                </a:solidFill>
              </a:rPr>
              <a:t>Je kunt werken in alle browsers (Google Chrome werkt wel </a:t>
            </a:r>
            <a:r>
              <a:rPr lang="nl-NL">
                <a:solidFill>
                  <a:schemeClr val="bg1"/>
                </a:solidFill>
              </a:rPr>
              <a:t>het best). </a:t>
            </a:r>
            <a:endParaRPr lang="nl-NL" dirty="0">
              <a:solidFill>
                <a:schemeClr val="bg1"/>
              </a:solidFill>
              <a:cs typeface="Poppins"/>
            </a:endParaRPr>
          </a:p>
        </p:txBody>
      </p:sp>
    </p:spTree>
    <p:extLst>
      <p:ext uri="{BB962C8B-B14F-4D97-AF65-F5344CB8AC3E}">
        <p14:creationId xmlns:p14="http://schemas.microsoft.com/office/powerpoint/2010/main" val="314348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677504"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br>
              <a:rPr lang="nl-NL" dirty="0">
                <a:cs typeface="Poppins"/>
              </a:rPr>
            </a:br>
            <a:r>
              <a:rPr lang="nl-NL" dirty="0">
                <a:cs typeface="Poppins"/>
              </a:rPr>
              <a:t>Online componeren, oefenen</a:t>
            </a:r>
          </a:p>
        </p:txBody>
      </p:sp>
      <p:sp>
        <p:nvSpPr>
          <p:cNvPr id="11" name="Tekstvak 10">
            <a:extLst>
              <a:ext uri="{FF2B5EF4-FFF2-40B4-BE49-F238E27FC236}">
                <a16:creationId xmlns:a16="http://schemas.microsoft.com/office/drawing/2014/main" id="{6F57E298-B44E-41FF-B296-E84E912BBF06}"/>
              </a:ext>
            </a:extLst>
          </p:cNvPr>
          <p:cNvSpPr txBox="1"/>
          <p:nvPr/>
        </p:nvSpPr>
        <p:spPr>
          <a:xfrm>
            <a:off x="6461185" y="5594159"/>
            <a:ext cx="6242086" cy="276999"/>
          </a:xfrm>
          <a:prstGeom prst="rect">
            <a:avLst/>
          </a:prstGeom>
          <a:noFill/>
        </p:spPr>
        <p:txBody>
          <a:bodyPr wrap="square">
            <a:spAutoFit/>
          </a:bodyPr>
          <a:lstStyle/>
          <a:p>
            <a:r>
              <a:rPr lang="nl-NL" sz="1200" dirty="0"/>
              <a:t>https://gamechangers.be/hoe-hou-je-gamen-betaalbaar/</a:t>
            </a:r>
          </a:p>
        </p:txBody>
      </p:sp>
      <p:sp>
        <p:nvSpPr>
          <p:cNvPr id="8" name="Tijdelijke aanduiding voor afbeelding 7">
            <a:extLst>
              <a:ext uri="{FF2B5EF4-FFF2-40B4-BE49-F238E27FC236}">
                <a16:creationId xmlns:a16="http://schemas.microsoft.com/office/drawing/2014/main" id="{B26F1677-78A5-2DFF-733E-81EEBE05EA0B}"/>
              </a:ext>
            </a:extLst>
          </p:cNvPr>
          <p:cNvSpPr>
            <a:spLocks noGrp="1"/>
          </p:cNvSpPr>
          <p:nvPr>
            <p:ph type="pic" sz="quarter" idx="12"/>
          </p:nvPr>
        </p:nvSpPr>
        <p:spPr/>
        <p:txBody>
          <a:bodyPr/>
          <a:lstStyle/>
          <a:p>
            <a:endParaRPr lang="nl-NL"/>
          </a:p>
        </p:txBody>
      </p:sp>
      <p:sp>
        <p:nvSpPr>
          <p:cNvPr id="9" name="Tekstvak 1">
            <a:extLst>
              <a:ext uri="{FF2B5EF4-FFF2-40B4-BE49-F238E27FC236}">
                <a16:creationId xmlns:a16="http://schemas.microsoft.com/office/drawing/2014/main" id="{EDB67B11-4AB5-2AE9-E1B5-B77A63E9A06A}"/>
              </a:ext>
            </a:extLst>
          </p:cNvPr>
          <p:cNvSpPr txBox="1"/>
          <p:nvPr/>
        </p:nvSpPr>
        <p:spPr>
          <a:xfrm>
            <a:off x="69391" y="985154"/>
            <a:ext cx="5333052" cy="480131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nl-NL" sz="1600" dirty="0">
              <a:latin typeface="Arial"/>
              <a:cs typeface="Arial"/>
            </a:endParaRPr>
          </a:p>
          <a:p>
            <a:pPr marL="342900" indent="-342900">
              <a:buAutoNum type="arabicPeriod"/>
            </a:pPr>
            <a:r>
              <a:rPr lang="nl-NL" sz="1600" dirty="0">
                <a:latin typeface="Arial"/>
                <a:cs typeface="Arial"/>
              </a:rPr>
              <a:t>Ga naar:</a:t>
            </a:r>
            <a:r>
              <a:rPr lang="nl-NL" sz="1600" dirty="0">
                <a:solidFill>
                  <a:srgbClr val="3F5060"/>
                </a:solidFill>
                <a:latin typeface="Arial"/>
                <a:cs typeface="Arial"/>
              </a:rPr>
              <a:t> </a:t>
            </a:r>
            <a:r>
              <a:rPr lang="nl-NL" sz="1600" dirty="0">
                <a:solidFill>
                  <a:schemeClr val="bg1"/>
                </a:solidFill>
                <a:latin typeface="Arial"/>
                <a:cs typeface="Arial"/>
                <a:hlinkClick r:id="rId2">
                  <a:extLst>
                    <a:ext uri="{A12FA001-AC4F-418D-AE19-62706E023703}">
                      <ahyp:hlinkClr xmlns:ahyp="http://schemas.microsoft.com/office/drawing/2018/hyperlinkcolor" val="tx"/>
                    </a:ext>
                  </a:extLst>
                </a:hlinkClick>
              </a:rPr>
              <a:t>https://musiclab.chromeexperiments.com/</a:t>
            </a:r>
            <a:r>
              <a:rPr lang="nl-NL" sz="1600" dirty="0">
                <a:latin typeface="Arial"/>
                <a:cs typeface="Arial"/>
              </a:rPr>
              <a:t> </a:t>
            </a:r>
            <a:br>
              <a:rPr lang="nl-NL" sz="1600" dirty="0">
                <a:latin typeface="Arial"/>
                <a:cs typeface="Arial"/>
              </a:rPr>
            </a:br>
            <a:r>
              <a:rPr lang="nl-NL" sz="1600" dirty="0">
                <a:latin typeface="Arial"/>
                <a:cs typeface="Arial"/>
              </a:rPr>
              <a:t>of zoek via Google ‘Chrome Music Lab’.</a:t>
            </a:r>
          </a:p>
          <a:p>
            <a:pPr lvl="1"/>
            <a:endParaRPr lang="nl-NL" sz="1600" dirty="0">
              <a:latin typeface="Arial"/>
              <a:cs typeface="Arial"/>
            </a:endParaRPr>
          </a:p>
          <a:p>
            <a:pPr marL="342900" indent="-342900">
              <a:buAutoNum type="arabicPeriod"/>
            </a:pPr>
            <a:r>
              <a:rPr lang="nl-NL" sz="1600" dirty="0">
                <a:latin typeface="Arial"/>
                <a:cs typeface="Arial"/>
              </a:rPr>
              <a:t>Klik op Song Maker</a:t>
            </a: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342900" indent="-342900">
              <a:buAutoNum type="arabicPeriod"/>
            </a:pPr>
            <a:r>
              <a:rPr lang="nl-NL" sz="1600" dirty="0">
                <a:latin typeface="Arial"/>
                <a:cs typeface="Arial"/>
              </a:rPr>
              <a:t>Nu zie je dit scherm:</a:t>
            </a: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lvl="1"/>
            <a:endParaRPr lang="nl-NL" sz="1600" dirty="0">
              <a:latin typeface="Arial"/>
              <a:cs typeface="Arial"/>
            </a:endParaRPr>
          </a:p>
          <a:p>
            <a:pPr lvl="1"/>
            <a:endParaRPr lang="nl-NL" b="1" dirty="0">
              <a:latin typeface="Arial"/>
              <a:cs typeface="Arial"/>
            </a:endParaRPr>
          </a:p>
          <a:p>
            <a:pPr marL="285750" indent="-285750">
              <a:buFontTx/>
              <a:buChar char="-"/>
            </a:pPr>
            <a:endParaRPr lang="nl-NL" sz="1600" dirty="0">
              <a:latin typeface="Arial"/>
              <a:cs typeface="Arial"/>
            </a:endParaRPr>
          </a:p>
          <a:p>
            <a:pPr marL="285750" indent="-285750">
              <a:buFontTx/>
              <a:buChar char="-"/>
            </a:pPr>
            <a:endParaRPr lang="nl-NL" sz="1600" dirty="0">
              <a:latin typeface="Arial"/>
              <a:cs typeface="Arial"/>
            </a:endParaRPr>
          </a:p>
        </p:txBody>
      </p:sp>
      <p:pic>
        <p:nvPicPr>
          <p:cNvPr id="10" name="Afbeelding 9">
            <a:extLst>
              <a:ext uri="{FF2B5EF4-FFF2-40B4-BE49-F238E27FC236}">
                <a16:creationId xmlns:a16="http://schemas.microsoft.com/office/drawing/2014/main" id="{DFC37626-D239-E747-888B-D5E4C2BAB1C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5995" y="2281018"/>
            <a:ext cx="2742775" cy="1640174"/>
          </a:xfrm>
          <a:prstGeom prst="rect">
            <a:avLst/>
          </a:prstGeom>
        </p:spPr>
      </p:pic>
      <p:cxnSp>
        <p:nvCxnSpPr>
          <p:cNvPr id="13" name="Rechte verbindingslijn met pijl 12">
            <a:extLst>
              <a:ext uri="{FF2B5EF4-FFF2-40B4-BE49-F238E27FC236}">
                <a16:creationId xmlns:a16="http://schemas.microsoft.com/office/drawing/2014/main" id="{DE6C13D4-04C7-7171-411A-F7AA05437CA5}"/>
              </a:ext>
            </a:extLst>
          </p:cNvPr>
          <p:cNvCxnSpPr>
            <a:cxnSpLocks/>
          </p:cNvCxnSpPr>
          <p:nvPr/>
        </p:nvCxnSpPr>
        <p:spPr>
          <a:xfrm>
            <a:off x="1099857" y="2366377"/>
            <a:ext cx="338236" cy="409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Afbeelding 13">
            <a:extLst>
              <a:ext uri="{FF2B5EF4-FFF2-40B4-BE49-F238E27FC236}">
                <a16:creationId xmlns:a16="http://schemas.microsoft.com/office/drawing/2014/main" id="{60EE25EE-37EA-D080-7D7A-F04F69B6DE23}"/>
              </a:ext>
            </a:extLst>
          </p:cNvPr>
          <p:cNvPicPr/>
          <p:nvPr/>
        </p:nvPicPr>
        <p:blipFill>
          <a:blip r:embed="rId4"/>
          <a:stretch>
            <a:fillRect/>
          </a:stretch>
        </p:blipFill>
        <p:spPr>
          <a:xfrm>
            <a:off x="1365996" y="4360512"/>
            <a:ext cx="2742775" cy="1427869"/>
          </a:xfrm>
          <a:prstGeom prst="rect">
            <a:avLst/>
          </a:prstGeom>
        </p:spPr>
      </p:pic>
      <p:pic>
        <p:nvPicPr>
          <p:cNvPr id="15" name="Tijdelijke aanduiding voor afbeelding 22">
            <a:extLst>
              <a:ext uri="{FF2B5EF4-FFF2-40B4-BE49-F238E27FC236}">
                <a16:creationId xmlns:a16="http://schemas.microsoft.com/office/drawing/2014/main" id="{44E719FA-479C-D5FE-2D45-726D8DCA9820}"/>
              </a:ext>
            </a:extLst>
          </p:cNvPr>
          <p:cNvPicPr>
            <a:picLocks noGrp="1" noChangeAspect="1"/>
          </p:cNvPicPr>
          <p:nvPr/>
        </p:nvPicPr>
        <p:blipFill>
          <a:blip r:embed="rId5">
            <a:extLst>
              <a:ext uri="{28A0092B-C50C-407E-A947-70E740481C1C}">
                <a14:useLocalDpi xmlns:a14="http://schemas.microsoft.com/office/drawing/2010/main" val="0"/>
              </a:ext>
            </a:extLst>
          </a:blip>
          <a:srcRect l="8994" r="8994"/>
          <a:stretch>
            <a:fillRect/>
          </a:stretch>
        </p:blipFill>
        <p:spPr>
          <a:xfrm>
            <a:off x="5684672" y="930427"/>
            <a:ext cx="6516508" cy="447374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1722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Instructie: Online componeren, oefenen</a:t>
            </a:r>
          </a:p>
        </p:txBody>
      </p:sp>
      <p:sp>
        <p:nvSpPr>
          <p:cNvPr id="28" name="Tijdelijke aanduiding voor tekst 1">
            <a:extLst>
              <a:ext uri="{FF2B5EF4-FFF2-40B4-BE49-F238E27FC236}">
                <a16:creationId xmlns:a16="http://schemas.microsoft.com/office/drawing/2014/main" id="{99CC8713-FBD6-206F-F54C-A9DCB23B2DA3}"/>
              </a:ext>
            </a:extLst>
          </p:cNvPr>
          <p:cNvSpPr>
            <a:spLocks noGrp="1"/>
          </p:cNvSpPr>
          <p:nvPr/>
        </p:nvSpPr>
        <p:spPr>
          <a:xfrm>
            <a:off x="609599" y="817095"/>
            <a:ext cx="11026902" cy="7010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29" name="Afbeelding 28">
            <a:extLst>
              <a:ext uri="{FF2B5EF4-FFF2-40B4-BE49-F238E27FC236}">
                <a16:creationId xmlns:a16="http://schemas.microsoft.com/office/drawing/2014/main" id="{7793A911-9ABC-7881-1C4A-298789BAB6E6}"/>
              </a:ext>
            </a:extLst>
          </p:cNvPr>
          <p:cNvPicPr/>
          <p:nvPr/>
        </p:nvPicPr>
        <p:blipFill>
          <a:blip r:embed="rId2"/>
          <a:stretch>
            <a:fillRect/>
          </a:stretch>
        </p:blipFill>
        <p:spPr>
          <a:xfrm>
            <a:off x="3212090" y="1576087"/>
            <a:ext cx="6072582" cy="3434265"/>
          </a:xfrm>
          <a:prstGeom prst="rect">
            <a:avLst/>
          </a:prstGeom>
        </p:spPr>
      </p:pic>
      <p:cxnSp>
        <p:nvCxnSpPr>
          <p:cNvPr id="30" name="Rechte verbindingslijn met pijl 29">
            <a:extLst>
              <a:ext uri="{FF2B5EF4-FFF2-40B4-BE49-F238E27FC236}">
                <a16:creationId xmlns:a16="http://schemas.microsoft.com/office/drawing/2014/main" id="{4F66BDCF-0822-1356-0291-EAFB2A86D8A4}"/>
              </a:ext>
            </a:extLst>
          </p:cNvPr>
          <p:cNvCxnSpPr/>
          <p:nvPr/>
        </p:nvCxnSpPr>
        <p:spPr>
          <a:xfrm>
            <a:off x="2746564" y="4731119"/>
            <a:ext cx="414268" cy="4109"/>
          </a:xfrm>
          <a:prstGeom prst="straightConnector1">
            <a:avLst/>
          </a:prstGeom>
          <a:noFill/>
          <a:ln w="38100" cap="flat" cmpd="sng" algn="ctr">
            <a:solidFill>
              <a:sysClr val="windowText" lastClr="000000"/>
            </a:solidFill>
            <a:prstDash val="solid"/>
            <a:miter lim="800000"/>
            <a:tailEnd type="triangle"/>
          </a:ln>
          <a:effectLst/>
        </p:spPr>
      </p:cxnSp>
      <p:sp>
        <p:nvSpPr>
          <p:cNvPr id="31" name="Tekstvak 4">
            <a:extLst>
              <a:ext uri="{FF2B5EF4-FFF2-40B4-BE49-F238E27FC236}">
                <a16:creationId xmlns:a16="http://schemas.microsoft.com/office/drawing/2014/main" id="{0F3636D6-CACD-C6CE-B172-29B19F9FCB60}"/>
              </a:ext>
            </a:extLst>
          </p:cNvPr>
          <p:cNvSpPr txBox="1"/>
          <p:nvPr/>
        </p:nvSpPr>
        <p:spPr>
          <a:xfrm>
            <a:off x="3400017" y="1124236"/>
            <a:ext cx="2854594" cy="36933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Iedere kolom is een tel</a:t>
            </a:r>
            <a:endParaRPr lang="nl-NL" dirty="0">
              <a:cs typeface="Poppins"/>
            </a:endParaRPr>
          </a:p>
        </p:txBody>
      </p:sp>
      <p:sp>
        <p:nvSpPr>
          <p:cNvPr id="32" name="Tekstvak 5">
            <a:extLst>
              <a:ext uri="{FF2B5EF4-FFF2-40B4-BE49-F238E27FC236}">
                <a16:creationId xmlns:a16="http://schemas.microsoft.com/office/drawing/2014/main" id="{F918AA7D-3D2A-86EB-E712-BC095FBBB905}"/>
              </a:ext>
            </a:extLst>
          </p:cNvPr>
          <p:cNvSpPr txBox="1"/>
          <p:nvPr/>
        </p:nvSpPr>
        <p:spPr>
          <a:xfrm>
            <a:off x="282983" y="2847192"/>
            <a:ext cx="2505727" cy="36933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Iedere rij is een noot</a:t>
            </a:r>
            <a:endParaRPr lang="nl-NL" dirty="0">
              <a:cs typeface="Poppins"/>
            </a:endParaRPr>
          </a:p>
        </p:txBody>
      </p:sp>
      <p:sp>
        <p:nvSpPr>
          <p:cNvPr id="33" name="Tekstvak 6">
            <a:extLst>
              <a:ext uri="{FF2B5EF4-FFF2-40B4-BE49-F238E27FC236}">
                <a16:creationId xmlns:a16="http://schemas.microsoft.com/office/drawing/2014/main" id="{9936AEF6-C06A-B4B5-3554-D7F8CBCC2DC2}"/>
              </a:ext>
            </a:extLst>
          </p:cNvPr>
          <p:cNvSpPr txBox="1"/>
          <p:nvPr/>
        </p:nvSpPr>
        <p:spPr>
          <a:xfrm>
            <a:off x="274809" y="4370984"/>
            <a:ext cx="2450879" cy="923330"/>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Ben je klaar? Klik op Play en beluister je stukje</a:t>
            </a:r>
            <a:endParaRPr lang="nl-NL" dirty="0">
              <a:cs typeface="Poppins"/>
            </a:endParaRPr>
          </a:p>
        </p:txBody>
      </p:sp>
      <p:sp>
        <p:nvSpPr>
          <p:cNvPr id="34" name="Tekstvak 7">
            <a:extLst>
              <a:ext uri="{FF2B5EF4-FFF2-40B4-BE49-F238E27FC236}">
                <a16:creationId xmlns:a16="http://schemas.microsoft.com/office/drawing/2014/main" id="{4A26FDBC-409E-F792-3331-E2BC2EB1F115}"/>
              </a:ext>
            </a:extLst>
          </p:cNvPr>
          <p:cNvSpPr txBox="1"/>
          <p:nvPr/>
        </p:nvSpPr>
        <p:spPr>
          <a:xfrm>
            <a:off x="4988399" y="1805239"/>
            <a:ext cx="3763486" cy="646331"/>
          </a:xfrm>
          <a:prstGeom prst="rect">
            <a:avLst/>
          </a:prstGeom>
          <a:solidFill>
            <a:srgbClr val="FFFFFF">
              <a:alpha val="50000"/>
            </a:srgbClr>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Je kunt per kolom zoveel dingen aanklikken als je wilt</a:t>
            </a:r>
            <a:endParaRPr lang="nl-NL" dirty="0">
              <a:cs typeface="Poppins"/>
            </a:endParaRPr>
          </a:p>
        </p:txBody>
      </p:sp>
      <p:cxnSp>
        <p:nvCxnSpPr>
          <p:cNvPr id="35" name="Rechte verbindingslijn met pijl 34">
            <a:extLst>
              <a:ext uri="{FF2B5EF4-FFF2-40B4-BE49-F238E27FC236}">
                <a16:creationId xmlns:a16="http://schemas.microsoft.com/office/drawing/2014/main" id="{E11976B2-C462-CB30-6FBC-9B6BB03E8006}"/>
              </a:ext>
            </a:extLst>
          </p:cNvPr>
          <p:cNvCxnSpPr>
            <a:cxnSpLocks/>
          </p:cNvCxnSpPr>
          <p:nvPr/>
        </p:nvCxnSpPr>
        <p:spPr>
          <a:xfrm flipV="1">
            <a:off x="2787463" y="3044287"/>
            <a:ext cx="373102" cy="364"/>
          </a:xfrm>
          <a:prstGeom prst="straightConnector1">
            <a:avLst/>
          </a:prstGeom>
          <a:noFill/>
          <a:ln w="38100" cap="flat" cmpd="sng" algn="ctr">
            <a:solidFill>
              <a:sysClr val="windowText" lastClr="000000"/>
            </a:solidFill>
            <a:prstDash val="solid"/>
            <a:miter lim="800000"/>
            <a:tailEnd type="triangle"/>
          </a:ln>
          <a:effectLst/>
        </p:spPr>
      </p:cxnSp>
      <p:cxnSp>
        <p:nvCxnSpPr>
          <p:cNvPr id="36" name="Rechte verbindingslijn met pijl 35">
            <a:extLst>
              <a:ext uri="{FF2B5EF4-FFF2-40B4-BE49-F238E27FC236}">
                <a16:creationId xmlns:a16="http://schemas.microsoft.com/office/drawing/2014/main" id="{8B8FA981-1B50-3ADA-39F6-38E6969688C8}"/>
              </a:ext>
            </a:extLst>
          </p:cNvPr>
          <p:cNvCxnSpPr>
            <a:cxnSpLocks/>
          </p:cNvCxnSpPr>
          <p:nvPr/>
        </p:nvCxnSpPr>
        <p:spPr>
          <a:xfrm flipH="1">
            <a:off x="4592254" y="1492517"/>
            <a:ext cx="4016" cy="316371"/>
          </a:xfrm>
          <a:prstGeom prst="straightConnector1">
            <a:avLst/>
          </a:prstGeom>
          <a:noFill/>
          <a:ln w="38100" cap="flat" cmpd="sng" algn="ctr">
            <a:solidFill>
              <a:sysClr val="windowText" lastClr="000000"/>
            </a:solidFill>
            <a:prstDash val="solid"/>
            <a:miter lim="800000"/>
            <a:tailEnd type="triangle"/>
          </a:ln>
          <a:effectLst/>
        </p:spPr>
      </p:cxnSp>
      <p:sp>
        <p:nvSpPr>
          <p:cNvPr id="37" name="Rechthoek 36">
            <a:extLst>
              <a:ext uri="{FF2B5EF4-FFF2-40B4-BE49-F238E27FC236}">
                <a16:creationId xmlns:a16="http://schemas.microsoft.com/office/drawing/2014/main" id="{3CD2D89B-4C1C-8180-9C3B-7B89410F9B56}"/>
              </a:ext>
            </a:extLst>
          </p:cNvPr>
          <p:cNvSpPr/>
          <p:nvPr/>
        </p:nvSpPr>
        <p:spPr>
          <a:xfrm>
            <a:off x="4463015" y="1872155"/>
            <a:ext cx="211156" cy="26122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8" name="Rechthoek 37">
            <a:extLst>
              <a:ext uri="{FF2B5EF4-FFF2-40B4-BE49-F238E27FC236}">
                <a16:creationId xmlns:a16="http://schemas.microsoft.com/office/drawing/2014/main" id="{DA027719-5126-4220-E100-AAD95888D591}"/>
              </a:ext>
            </a:extLst>
          </p:cNvPr>
          <p:cNvSpPr/>
          <p:nvPr/>
        </p:nvSpPr>
        <p:spPr>
          <a:xfrm>
            <a:off x="3263036" y="2968837"/>
            <a:ext cx="5793034" cy="1557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cxnSp>
        <p:nvCxnSpPr>
          <p:cNvPr id="39" name="Rechte verbindingslijn met pijl 38">
            <a:extLst>
              <a:ext uri="{FF2B5EF4-FFF2-40B4-BE49-F238E27FC236}">
                <a16:creationId xmlns:a16="http://schemas.microsoft.com/office/drawing/2014/main" id="{F924FCA6-4ADB-04B1-4F6F-06043B4C7D03}"/>
              </a:ext>
            </a:extLst>
          </p:cNvPr>
          <p:cNvCxnSpPr>
            <a:cxnSpLocks/>
          </p:cNvCxnSpPr>
          <p:nvPr/>
        </p:nvCxnSpPr>
        <p:spPr>
          <a:xfrm flipH="1">
            <a:off x="4680477" y="2362404"/>
            <a:ext cx="367810" cy="119726"/>
          </a:xfrm>
          <a:prstGeom prst="straightConnector1">
            <a:avLst/>
          </a:prstGeom>
          <a:noFill/>
          <a:ln w="38100" cap="flat" cmpd="sng" algn="ctr">
            <a:solidFill>
              <a:sysClr val="windowText" lastClr="000000"/>
            </a:solidFill>
            <a:prstDash val="solid"/>
            <a:miter lim="800000"/>
            <a:tailEnd type="triangle"/>
          </a:ln>
          <a:effectLst/>
        </p:spPr>
      </p:cxnSp>
      <p:cxnSp>
        <p:nvCxnSpPr>
          <p:cNvPr id="40" name="Rechte verbindingslijn met pijl 39">
            <a:extLst>
              <a:ext uri="{FF2B5EF4-FFF2-40B4-BE49-F238E27FC236}">
                <a16:creationId xmlns:a16="http://schemas.microsoft.com/office/drawing/2014/main" id="{65C9801A-F710-2861-4597-EFBE46C93D88}"/>
              </a:ext>
            </a:extLst>
          </p:cNvPr>
          <p:cNvCxnSpPr>
            <a:cxnSpLocks/>
          </p:cNvCxnSpPr>
          <p:nvPr/>
        </p:nvCxnSpPr>
        <p:spPr>
          <a:xfrm flipH="1">
            <a:off x="4729637" y="2352572"/>
            <a:ext cx="303902" cy="576925"/>
          </a:xfrm>
          <a:prstGeom prst="straightConnector1">
            <a:avLst/>
          </a:prstGeom>
          <a:noFill/>
          <a:ln w="38100" cap="flat" cmpd="sng" algn="ctr">
            <a:solidFill>
              <a:sysClr val="windowText" lastClr="000000"/>
            </a:solidFill>
            <a:prstDash val="solid"/>
            <a:miter lim="800000"/>
            <a:tailEnd type="triangle"/>
          </a:ln>
          <a:effectLst/>
        </p:spPr>
      </p:cxnSp>
      <p:sp>
        <p:nvSpPr>
          <p:cNvPr id="41" name="Tekstvak 14">
            <a:extLst>
              <a:ext uri="{FF2B5EF4-FFF2-40B4-BE49-F238E27FC236}">
                <a16:creationId xmlns:a16="http://schemas.microsoft.com/office/drawing/2014/main" id="{A98E90CE-0235-1236-CADC-D6BD6F7B11CA}"/>
              </a:ext>
            </a:extLst>
          </p:cNvPr>
          <p:cNvSpPr txBox="1"/>
          <p:nvPr/>
        </p:nvSpPr>
        <p:spPr>
          <a:xfrm>
            <a:off x="5293198" y="3727444"/>
            <a:ext cx="3763486" cy="369332"/>
          </a:xfrm>
          <a:prstGeom prst="rect">
            <a:avLst/>
          </a:prstGeom>
          <a:solidFill>
            <a:srgbClr val="FFFFFF">
              <a:alpha val="50000"/>
            </a:srgbClr>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Je kunt ook drums toevoegen</a:t>
            </a:r>
            <a:endParaRPr lang="nl-NL" dirty="0">
              <a:cs typeface="Poppins"/>
            </a:endParaRPr>
          </a:p>
        </p:txBody>
      </p:sp>
      <p:cxnSp>
        <p:nvCxnSpPr>
          <p:cNvPr id="42" name="Rechte verbindingslijn met pijl 41">
            <a:extLst>
              <a:ext uri="{FF2B5EF4-FFF2-40B4-BE49-F238E27FC236}">
                <a16:creationId xmlns:a16="http://schemas.microsoft.com/office/drawing/2014/main" id="{A7F09161-F5C4-580D-D9C9-B0C4625530C7}"/>
              </a:ext>
            </a:extLst>
          </p:cNvPr>
          <p:cNvCxnSpPr>
            <a:cxnSpLocks/>
          </p:cNvCxnSpPr>
          <p:nvPr/>
        </p:nvCxnSpPr>
        <p:spPr>
          <a:xfrm flipH="1">
            <a:off x="4950864" y="3940480"/>
            <a:ext cx="328481" cy="178720"/>
          </a:xfrm>
          <a:prstGeom prst="straightConnector1">
            <a:avLst/>
          </a:prstGeom>
          <a:noFill/>
          <a:ln w="38100" cap="flat" cmpd="sng" algn="ctr">
            <a:solidFill>
              <a:sysClr val="windowText" lastClr="000000"/>
            </a:solidFill>
            <a:prstDash val="solid"/>
            <a:miter lim="800000"/>
            <a:tailEnd type="triangle"/>
          </a:ln>
          <a:effectLst/>
        </p:spPr>
      </p:cxnSp>
      <p:cxnSp>
        <p:nvCxnSpPr>
          <p:cNvPr id="43" name="Rechte verbindingslijn met pijl 42">
            <a:extLst>
              <a:ext uri="{FF2B5EF4-FFF2-40B4-BE49-F238E27FC236}">
                <a16:creationId xmlns:a16="http://schemas.microsoft.com/office/drawing/2014/main" id="{B6A9BF6E-4B97-39E1-14AB-D5934C0AFD04}"/>
              </a:ext>
            </a:extLst>
          </p:cNvPr>
          <p:cNvCxnSpPr>
            <a:cxnSpLocks/>
          </p:cNvCxnSpPr>
          <p:nvPr/>
        </p:nvCxnSpPr>
        <p:spPr>
          <a:xfrm flipH="1">
            <a:off x="4975444" y="3915900"/>
            <a:ext cx="328482" cy="449106"/>
          </a:xfrm>
          <a:prstGeom prst="straightConnector1">
            <a:avLst/>
          </a:prstGeom>
          <a:noFill/>
          <a:ln w="38100" cap="flat" cmpd="sng" algn="ctr">
            <a:solidFill>
              <a:sysClr val="windowText" lastClr="000000"/>
            </a:solidFill>
            <a:prstDash val="solid"/>
            <a:miter lim="800000"/>
            <a:tailEnd type="triangle"/>
          </a:ln>
          <a:effectLst/>
        </p:spPr>
      </p:cxnSp>
      <p:sp>
        <p:nvSpPr>
          <p:cNvPr id="44" name="Tekstvak 17">
            <a:extLst>
              <a:ext uri="{FF2B5EF4-FFF2-40B4-BE49-F238E27FC236}">
                <a16:creationId xmlns:a16="http://schemas.microsoft.com/office/drawing/2014/main" id="{3C53F53C-1FC5-57BA-51FA-6E46E94F9C1E}"/>
              </a:ext>
            </a:extLst>
          </p:cNvPr>
          <p:cNvSpPr txBox="1"/>
          <p:nvPr/>
        </p:nvSpPr>
        <p:spPr>
          <a:xfrm>
            <a:off x="9581041" y="1716274"/>
            <a:ext cx="2411549" cy="1569660"/>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400" dirty="0">
                <a:solidFill>
                  <a:schemeClr val="bg1"/>
                </a:solidFill>
              </a:rPr>
              <a:t>Let op! </a:t>
            </a:r>
            <a:endParaRPr lang="nl-NL">
              <a:solidFill>
                <a:schemeClr val="bg1"/>
              </a:solidFill>
            </a:endParaRPr>
          </a:p>
          <a:p>
            <a:r>
              <a:rPr lang="nl-NL" sz="2400" dirty="0">
                <a:solidFill>
                  <a:schemeClr val="bg1"/>
                </a:solidFill>
              </a:rPr>
              <a:t>Je gaat straks pas muziek maken</a:t>
            </a:r>
            <a:endParaRPr lang="nl-NL">
              <a:solidFill>
                <a:schemeClr val="bg1"/>
              </a:solidFill>
            </a:endParaRPr>
          </a:p>
        </p:txBody>
      </p:sp>
    </p:spTree>
    <p:extLst>
      <p:ext uri="{BB962C8B-B14F-4D97-AF65-F5344CB8AC3E}">
        <p14:creationId xmlns:p14="http://schemas.microsoft.com/office/powerpoint/2010/main" val="289517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09599" y="751521"/>
            <a:ext cx="11026902"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3" name="Tekstvak 2">
            <a:extLst>
              <a:ext uri="{FF2B5EF4-FFF2-40B4-BE49-F238E27FC236}">
                <a16:creationId xmlns:a16="http://schemas.microsoft.com/office/drawing/2014/main" id="{F2C1DE2B-B8B6-4597-92AA-BE3B0147F2FD}"/>
              </a:ext>
            </a:extLst>
          </p:cNvPr>
          <p:cNvSpPr txBox="1"/>
          <p:nvPr/>
        </p:nvSpPr>
        <p:spPr>
          <a:xfrm>
            <a:off x="279400" y="1337733"/>
            <a:ext cx="9804400" cy="4247317"/>
          </a:xfrm>
          <a:prstGeom prst="rect">
            <a:avLst/>
          </a:prstGeom>
          <a:noFill/>
        </p:spPr>
        <p:txBody>
          <a:bodyPr wrap="square" rtlCol="0">
            <a:spAutoFit/>
          </a:bodyPr>
          <a:lstStyle/>
          <a:p>
            <a:r>
              <a:rPr lang="nl-NL" dirty="0"/>
              <a:t>Verschuif de Tempo-balk om te versnellen of te vertragen</a:t>
            </a:r>
          </a:p>
          <a:p>
            <a:endParaRPr lang="nl-NL" dirty="0"/>
          </a:p>
          <a:p>
            <a:endParaRPr lang="nl-NL" dirty="0"/>
          </a:p>
          <a:p>
            <a:endParaRPr lang="nl-NL" dirty="0"/>
          </a:p>
          <a:p>
            <a:endParaRPr lang="nl-NL" dirty="0"/>
          </a:p>
          <a:p>
            <a:r>
              <a:rPr lang="nl-NL" dirty="0"/>
              <a:t>Klik op Marimba of Electronic en verander het instrument</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 </a:t>
            </a: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Instructie: Online componeren, extra tips</a:t>
            </a:r>
          </a:p>
        </p:txBody>
      </p:sp>
      <p:pic>
        <p:nvPicPr>
          <p:cNvPr id="10" name="Afbeelding 9">
            <a:extLst>
              <a:ext uri="{FF2B5EF4-FFF2-40B4-BE49-F238E27FC236}">
                <a16:creationId xmlns:a16="http://schemas.microsoft.com/office/drawing/2014/main" id="{8F15B27D-AA95-4270-A76D-FF0D9879F9D5}"/>
              </a:ext>
            </a:extLst>
          </p:cNvPr>
          <p:cNvPicPr/>
          <p:nvPr/>
        </p:nvPicPr>
        <p:blipFill>
          <a:blip r:embed="rId2"/>
          <a:stretch>
            <a:fillRect/>
          </a:stretch>
        </p:blipFill>
        <p:spPr>
          <a:xfrm>
            <a:off x="351579" y="1767203"/>
            <a:ext cx="6645910" cy="619760"/>
          </a:xfrm>
          <a:prstGeom prst="rect">
            <a:avLst/>
          </a:prstGeom>
        </p:spPr>
      </p:pic>
      <p:cxnSp>
        <p:nvCxnSpPr>
          <p:cNvPr id="11" name="Rechte verbindingslijn met pijl 10">
            <a:extLst>
              <a:ext uri="{FF2B5EF4-FFF2-40B4-BE49-F238E27FC236}">
                <a16:creationId xmlns:a16="http://schemas.microsoft.com/office/drawing/2014/main" id="{7D108F37-F070-40DD-AFE6-F92198154D0C}"/>
              </a:ext>
            </a:extLst>
          </p:cNvPr>
          <p:cNvCxnSpPr/>
          <p:nvPr/>
        </p:nvCxnSpPr>
        <p:spPr>
          <a:xfrm flipH="1">
            <a:off x="3364971" y="1676824"/>
            <a:ext cx="619125" cy="361950"/>
          </a:xfrm>
          <a:prstGeom prst="straightConnector1">
            <a:avLst/>
          </a:prstGeom>
          <a:noFill/>
          <a:ln w="38100" cap="flat" cmpd="sng" algn="ctr">
            <a:solidFill>
              <a:sysClr val="windowText" lastClr="000000"/>
            </a:solidFill>
            <a:prstDash val="solid"/>
            <a:miter lim="800000"/>
            <a:tailEnd type="triangle"/>
          </a:ln>
          <a:effectLst/>
        </p:spPr>
      </p:cxnSp>
      <p:pic>
        <p:nvPicPr>
          <p:cNvPr id="12" name="Afbeelding 11">
            <a:extLst>
              <a:ext uri="{FF2B5EF4-FFF2-40B4-BE49-F238E27FC236}">
                <a16:creationId xmlns:a16="http://schemas.microsoft.com/office/drawing/2014/main" id="{DCA7D9EB-A56A-4DAB-B542-023CACA8EF4D}"/>
              </a:ext>
            </a:extLst>
          </p:cNvPr>
          <p:cNvPicPr/>
          <p:nvPr/>
        </p:nvPicPr>
        <p:blipFill>
          <a:blip r:embed="rId2"/>
          <a:stretch>
            <a:fillRect/>
          </a:stretch>
        </p:blipFill>
        <p:spPr>
          <a:xfrm>
            <a:off x="351578" y="3208926"/>
            <a:ext cx="6645910" cy="619760"/>
          </a:xfrm>
          <a:prstGeom prst="rect">
            <a:avLst/>
          </a:prstGeom>
        </p:spPr>
      </p:pic>
      <p:cxnSp>
        <p:nvCxnSpPr>
          <p:cNvPr id="13" name="Rechte verbindingslijn met pijl 12">
            <a:extLst>
              <a:ext uri="{FF2B5EF4-FFF2-40B4-BE49-F238E27FC236}">
                <a16:creationId xmlns:a16="http://schemas.microsoft.com/office/drawing/2014/main" id="{77B20827-4926-4B6A-975B-0AFC8C2CB8D7}"/>
              </a:ext>
            </a:extLst>
          </p:cNvPr>
          <p:cNvCxnSpPr/>
          <p:nvPr/>
        </p:nvCxnSpPr>
        <p:spPr>
          <a:xfrm flipH="1">
            <a:off x="1349904" y="3039381"/>
            <a:ext cx="619125" cy="361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6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1/4</a:t>
            </a:r>
          </a:p>
        </p:txBody>
      </p:sp>
      <p:sp>
        <p:nvSpPr>
          <p:cNvPr id="5" name="Tekstvak 1">
            <a:extLst>
              <a:ext uri="{FF2B5EF4-FFF2-40B4-BE49-F238E27FC236}">
                <a16:creationId xmlns:a16="http://schemas.microsoft.com/office/drawing/2014/main" id="{39828C09-DA14-53B5-9D74-1AF905F55F06}"/>
              </a:ext>
            </a:extLst>
          </p:cNvPr>
          <p:cNvSpPr txBox="1"/>
          <p:nvPr/>
        </p:nvSpPr>
        <p:spPr>
          <a:xfrm>
            <a:off x="277662" y="1186291"/>
            <a:ext cx="2333718" cy="286232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Maak de volgende song na in jouw eigen programma. </a:t>
            </a:r>
          </a:p>
          <a:p>
            <a:endParaRPr lang="nl-NL" dirty="0"/>
          </a:p>
          <a:p>
            <a:r>
              <a:rPr lang="nl-NL" dirty="0"/>
              <a:t>Welk liedje herken jij?</a:t>
            </a:r>
          </a:p>
          <a:p>
            <a:endParaRPr lang="nl-NL" dirty="0"/>
          </a:p>
          <a:p>
            <a:r>
              <a:rPr lang="nl-NL" dirty="0"/>
              <a:t>De song gaat verder op de volgende slides.  </a:t>
            </a:r>
            <a:endParaRPr lang="nl-NL" dirty="0">
              <a:cs typeface="Poppins"/>
            </a:endParaRPr>
          </a:p>
        </p:txBody>
      </p:sp>
      <p:pic>
        <p:nvPicPr>
          <p:cNvPr id="7" name="Picture 2" descr="1">
            <a:extLst>
              <a:ext uri="{FF2B5EF4-FFF2-40B4-BE49-F238E27FC236}">
                <a16:creationId xmlns:a16="http://schemas.microsoft.com/office/drawing/2014/main" id="{E926169A-5F5B-54A6-FAF1-4FF521500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43" y="1258859"/>
            <a:ext cx="6386188" cy="4512311"/>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D4B845B0-A063-7471-2F70-3923034E7CA2}"/>
              </a:ext>
            </a:extLst>
          </p:cNvPr>
          <p:cNvSpPr/>
          <p:nvPr/>
        </p:nvSpPr>
        <p:spPr>
          <a:xfrm>
            <a:off x="3854483" y="1493196"/>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12920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2/4</a:t>
            </a:r>
          </a:p>
        </p:txBody>
      </p:sp>
      <p:pic>
        <p:nvPicPr>
          <p:cNvPr id="3" name="Picture 2" descr="1">
            <a:extLst>
              <a:ext uri="{FF2B5EF4-FFF2-40B4-BE49-F238E27FC236}">
                <a16:creationId xmlns:a16="http://schemas.microsoft.com/office/drawing/2014/main" id="{B53446C0-3335-52C5-13C2-5D2C63311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454" y="1256178"/>
            <a:ext cx="6386285" cy="451510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12BC61CE-2625-C1AC-EDD1-60C85E9ECF32}"/>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17106904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6717</TotalTime>
  <Words>830</Words>
  <Application>Microsoft Macintosh PowerPoint</Application>
  <PresentationFormat>Breedbeeld</PresentationFormat>
  <Paragraphs>108</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947</cp:revision>
  <dcterms:created xsi:type="dcterms:W3CDTF">2022-01-30T11:55:21Z</dcterms:created>
  <dcterms:modified xsi:type="dcterms:W3CDTF">2023-10-16T16:39:32Z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