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269" r:id="rId6"/>
    <p:sldId id="319" r:id="rId7"/>
    <p:sldId id="367" r:id="rId8"/>
    <p:sldId id="331" r:id="rId9"/>
    <p:sldId id="365" r:id="rId10"/>
    <p:sldId id="373" r:id="rId11"/>
    <p:sldId id="374" r:id="rId12"/>
    <p:sldId id="375" r:id="rId13"/>
    <p:sldId id="370" r:id="rId14"/>
    <p:sldId id="280" r:id="rId15"/>
    <p:sldId id="376"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oppins" pitchFamily="2" charset="77"/>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4D133-B655-206D-70D3-4F1CC0F740E4}" v="668" dt="2023-09-20T10:03:05.458"/>
    <p1510:client id="{8BCF1177-C4B5-49CE-74A5-84BC84487734}" v="2745" dt="2023-09-25T08:59:45.524"/>
    <p1510:client id="{A24F7838-AE3A-4795-951A-74DBC94346A9}" v="71" dt="2023-06-30T10:34:09.368"/>
    <p1510:client id="{CDDDA133-5F49-AD8A-25BF-5DE027399EB6}" v="3372" dt="2023-09-16T12:54:44.755"/>
    <p1510:client id="{F5E5A4D1-3C07-3971-C2CC-C052A41B9447}" v="108" dt="2023-10-06T20:56:39.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p:scale>
          <a:sx n="70" d="100"/>
          <a:sy n="70" d="100"/>
        </p:scale>
        <p:origin x="2216"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09/10/23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09/10/23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nu.nl/tech/6283617/facebook-zonder-reclames-kan-10-euro-per-maand-gaan-kosten.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toucharcade.com/2016/07/06/heres-whats-in-this-months-minecraft-mine-chest-loot-box/"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q-magazine.co.uk/article/best-video-games-all-time"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sz="6000" dirty="0">
                <a:latin typeface="-apple-system"/>
              </a:rPr>
              <a:t>Hoeveel verdienen ze online aan mij?</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a:t>Mediabegrip week 41 2023</a:t>
            </a:r>
          </a:p>
        </p:txBody>
      </p:sp>
      <p:pic>
        <p:nvPicPr>
          <p:cNvPr id="6" name="Tijdelijke aanduiding voor afbeelding 5" descr="Afbeelding met tekenfilm, overdekt&#10;&#10;Automatisch gegenereerde beschrijving">
            <a:extLst>
              <a:ext uri="{FF2B5EF4-FFF2-40B4-BE49-F238E27FC236}">
                <a16:creationId xmlns:a16="http://schemas.microsoft.com/office/drawing/2014/main" id="{72D8DD54-52E6-3C0F-8525-67F6488F03F4}"/>
              </a:ext>
            </a:extLst>
          </p:cNvPr>
          <p:cNvPicPr>
            <a:picLocks noGrp="1" noChangeAspect="1"/>
          </p:cNvPicPr>
          <p:nvPr>
            <p:ph type="pic" sz="quarter" idx="13"/>
          </p:nvPr>
        </p:nvPicPr>
        <p:blipFill>
          <a:blip r:embed="rId2"/>
          <a:srcRect t="46" b="46"/>
          <a:stretch/>
        </p:blipFill>
        <p:spPr>
          <a:xfrm>
            <a:off x="7288405" y="0"/>
            <a:ext cx="4926203" cy="5639456"/>
          </a:xfrm>
        </p:spPr>
      </p:pic>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4430102" cy="145256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Schrijf een overtuigende brief over het betalen in games</a:t>
            </a:r>
          </a:p>
        </p:txBody>
      </p:sp>
      <p:sp>
        <p:nvSpPr>
          <p:cNvPr id="4" name="Tekstvak 3">
            <a:extLst>
              <a:ext uri="{FF2B5EF4-FFF2-40B4-BE49-F238E27FC236}">
                <a16:creationId xmlns:a16="http://schemas.microsoft.com/office/drawing/2014/main" id="{AB9C9927-533D-050B-93D4-B92ADDFAB37E}"/>
              </a:ext>
            </a:extLst>
          </p:cNvPr>
          <p:cNvSpPr txBox="1"/>
          <p:nvPr/>
        </p:nvSpPr>
        <p:spPr>
          <a:xfrm>
            <a:off x="146826" y="1208344"/>
            <a:ext cx="4584972" cy="4524315"/>
          </a:xfrm>
          <a:prstGeom prst="rect">
            <a:avLst/>
          </a:prstGeom>
          <a:noFill/>
        </p:spPr>
        <p:txBody>
          <a:bodyPr wrap="square" lIns="91440" tIns="45720" rIns="91440" bIns="45720" rtlCol="0" anchor="t">
            <a:spAutoFit/>
          </a:bodyPr>
          <a:lstStyle/>
          <a:p>
            <a:pPr lvl="1"/>
            <a:endParaRPr lang="nl-NL" sz="1600" dirty="0">
              <a:latin typeface="Arial"/>
              <a:cs typeface="Arial"/>
            </a:endParaRPr>
          </a:p>
          <a:p>
            <a:pPr lvl="1"/>
            <a:r>
              <a:rPr lang="nl-NL" sz="1600" dirty="0">
                <a:latin typeface="Arial"/>
                <a:cs typeface="Arial"/>
              </a:rPr>
              <a:t>Je hebt nu een informatiefilmpje gezien over het betalen in games. Je bent daarna met elkaar in discussie gegaan over 4 stellingen. Concludeer voor jezelf hoe jij denkt over het betalen in games.</a:t>
            </a:r>
          </a:p>
          <a:p>
            <a:pPr lvl="1"/>
            <a:endParaRPr lang="nl-NL" sz="1600" dirty="0">
              <a:latin typeface="Arial"/>
              <a:cs typeface="Arial"/>
            </a:endParaRPr>
          </a:p>
          <a:p>
            <a:pPr lvl="1"/>
            <a:r>
              <a:rPr lang="nl-NL" sz="1600" dirty="0">
                <a:latin typeface="Arial"/>
                <a:cs typeface="Arial"/>
              </a:rPr>
              <a:t>Vind je dat dat moet stoppen? Schrijf een overtuigende brief naar gamemakers met daarin in ieder geval 4 uitgewerkte argumenten waarom jij dat vindt.</a:t>
            </a:r>
          </a:p>
          <a:p>
            <a:pPr lvl="1"/>
            <a:endParaRPr lang="nl-NL" sz="1600" dirty="0">
              <a:latin typeface="Arial"/>
              <a:cs typeface="Arial"/>
            </a:endParaRPr>
          </a:p>
          <a:p>
            <a:pPr lvl="1"/>
            <a:r>
              <a:rPr lang="nl-NL" sz="1600" dirty="0">
                <a:latin typeface="Arial"/>
                <a:cs typeface="Arial"/>
              </a:rPr>
              <a:t>Vind je dat het mag blijven bestaan? Schrijf een overtuigende brief naar de autoriteit consument &amp; markt waarom jij vindt dat dit mag blijven bestaan. </a:t>
            </a:r>
          </a:p>
          <a:p>
            <a:pPr marL="285750" indent="-285750">
              <a:buFontTx/>
              <a:buChar char="-"/>
            </a:pPr>
            <a:endParaRPr lang="nl-NL" sz="1600" dirty="0">
              <a:latin typeface="Arial"/>
              <a:cs typeface="Arial"/>
            </a:endParaRPr>
          </a:p>
          <a:p>
            <a:pPr marL="285750" indent="-285750">
              <a:buFontTx/>
              <a:buChar char="-"/>
            </a:pPr>
            <a:endParaRPr lang="nl-NL" sz="1600" dirty="0">
              <a:latin typeface="Arial"/>
              <a:cs typeface="Arial"/>
            </a:endParaRPr>
          </a:p>
        </p:txBody>
      </p:sp>
      <p:pic>
        <p:nvPicPr>
          <p:cNvPr id="10" name="Tijdelijke aanduiding voor afbeelding 9">
            <a:extLst>
              <a:ext uri="{FF2B5EF4-FFF2-40B4-BE49-F238E27FC236}">
                <a16:creationId xmlns:a16="http://schemas.microsoft.com/office/drawing/2014/main" id="{43410436-B4BA-4253-916B-15EDF7038C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13" r="1413"/>
          <a:stretch>
            <a:fillRect/>
          </a:stretch>
        </p:blipFill>
        <p:spPr/>
      </p:pic>
      <p:sp>
        <p:nvSpPr>
          <p:cNvPr id="11" name="Tekstvak 10">
            <a:extLst>
              <a:ext uri="{FF2B5EF4-FFF2-40B4-BE49-F238E27FC236}">
                <a16:creationId xmlns:a16="http://schemas.microsoft.com/office/drawing/2014/main" id="{6F57E298-B44E-41FF-B296-E84E912BBF06}"/>
              </a:ext>
            </a:extLst>
          </p:cNvPr>
          <p:cNvSpPr txBox="1"/>
          <p:nvPr/>
        </p:nvSpPr>
        <p:spPr>
          <a:xfrm>
            <a:off x="6461185" y="5594159"/>
            <a:ext cx="6242086" cy="276999"/>
          </a:xfrm>
          <a:prstGeom prst="rect">
            <a:avLst/>
          </a:prstGeom>
          <a:noFill/>
        </p:spPr>
        <p:txBody>
          <a:bodyPr wrap="square">
            <a:spAutoFit/>
          </a:bodyPr>
          <a:lstStyle/>
          <a:p>
            <a:r>
              <a:rPr lang="nl-NL" sz="1200" dirty="0"/>
              <a:t>https://gamechangers.be/hoe-hou-je-gamen-betaalbaar/</a:t>
            </a:r>
          </a:p>
        </p:txBody>
      </p:sp>
    </p:spTree>
    <p:extLst>
      <p:ext uri="{BB962C8B-B14F-4D97-AF65-F5344CB8AC3E}">
        <p14:creationId xmlns:p14="http://schemas.microsoft.com/office/powerpoint/2010/main" val="317223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00846" y="20809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00846" y="909135"/>
            <a:ext cx="6577002" cy="4462760"/>
          </a:xfrm>
          <a:prstGeom prst="rect">
            <a:avLst/>
          </a:prstGeom>
          <a:noFill/>
        </p:spPr>
        <p:txBody>
          <a:bodyPr wrap="square" lIns="91440" tIns="45720" rIns="91440" bIns="45720" rtlCol="0" anchor="t">
            <a:spAutoFit/>
          </a:bodyPr>
          <a:lstStyle/>
          <a:p>
            <a:r>
              <a:rPr lang="nl-NL" sz="1400" dirty="0">
                <a:solidFill>
                  <a:schemeClr val="bg1"/>
                </a:solidFill>
                <a:ea typeface="+mn-lt"/>
                <a:cs typeface="+mn-lt"/>
              </a:rPr>
              <a:t>Overheden houden toezicht op de naleving van wet- en regelgeving. Bijvoorbeeld op het gebied van </a:t>
            </a:r>
            <a:r>
              <a:rPr lang="nl-NL" sz="1400" dirty="0" err="1">
                <a:solidFill>
                  <a:schemeClr val="bg1"/>
                </a:solidFill>
                <a:ea typeface="+mn-lt"/>
                <a:cs typeface="+mn-lt"/>
              </a:rPr>
              <a:t>financieën</a:t>
            </a:r>
            <a:r>
              <a:rPr lang="nl-NL" sz="1400" dirty="0">
                <a:solidFill>
                  <a:schemeClr val="bg1"/>
                </a:solidFill>
                <a:ea typeface="+mn-lt"/>
                <a:cs typeface="+mn-lt"/>
              </a:rPr>
              <a:t> (AFM - </a:t>
            </a:r>
            <a:r>
              <a:rPr lang="nl-NL" sz="1400" dirty="0" err="1">
                <a:solidFill>
                  <a:schemeClr val="bg1"/>
                </a:solidFill>
                <a:ea typeface="+mn-lt"/>
                <a:cs typeface="+mn-lt"/>
              </a:rPr>
              <a:t>Authoriteit</a:t>
            </a:r>
            <a:r>
              <a:rPr lang="nl-NL" sz="1400" dirty="0">
                <a:solidFill>
                  <a:schemeClr val="bg1"/>
                </a:solidFill>
                <a:ea typeface="+mn-lt"/>
                <a:cs typeface="+mn-lt"/>
              </a:rPr>
              <a:t> </a:t>
            </a:r>
            <a:r>
              <a:rPr lang="nl-NL" sz="1400" dirty="0" err="1">
                <a:solidFill>
                  <a:schemeClr val="bg1"/>
                </a:solidFill>
                <a:ea typeface="+mn-lt"/>
                <a:cs typeface="+mn-lt"/>
              </a:rPr>
              <a:t>Financiele</a:t>
            </a:r>
            <a:r>
              <a:rPr lang="nl-NL" sz="1400" dirty="0">
                <a:solidFill>
                  <a:schemeClr val="bg1"/>
                </a:solidFill>
                <a:ea typeface="+mn-lt"/>
                <a:cs typeface="+mn-lt"/>
              </a:rPr>
              <a:t> markten) of Milieu.</a:t>
            </a:r>
            <a:endParaRPr lang="nl-NL" dirty="0">
              <a:solidFill>
                <a:schemeClr val="bg1"/>
              </a:solidFill>
              <a:ea typeface="+mn-lt"/>
              <a:cs typeface="+mn-lt"/>
            </a:endParaRPr>
          </a:p>
          <a:p>
            <a:endParaRPr lang="nl-NL" sz="1400" dirty="0">
              <a:solidFill>
                <a:schemeClr val="bg1"/>
              </a:solidFill>
              <a:ea typeface="+mn-lt"/>
              <a:cs typeface="+mn-lt"/>
            </a:endParaRPr>
          </a:p>
          <a:p>
            <a:endParaRPr lang="nl-NL" sz="1400" dirty="0">
              <a:solidFill>
                <a:schemeClr val="bg1"/>
              </a:solidFill>
              <a:ea typeface="+mn-lt"/>
              <a:cs typeface="+mn-lt"/>
            </a:endParaRPr>
          </a:p>
          <a:p>
            <a:r>
              <a:rPr lang="nl-NL" sz="2000" dirty="0">
                <a:solidFill>
                  <a:schemeClr val="bg1"/>
                </a:solidFill>
                <a:ea typeface="+mn-lt"/>
                <a:cs typeface="+mn-lt"/>
              </a:rPr>
              <a:t>Discussie: Welke regels en wetten moeten er komen als het gaat om internet en sociale media? Waarop moet de overheid dan controleren?</a:t>
            </a:r>
            <a:endParaRPr lang="nl-NL" sz="2000" dirty="0">
              <a:solidFill>
                <a:schemeClr val="bg1"/>
              </a:solidFill>
              <a:cs typeface="Poppins"/>
            </a:endParaRPr>
          </a:p>
          <a:p>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Maak hiervan een lijst (klassikaal op het digibord)</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Nu gaan jullie stemmen; wat moet bovenaan staan, wat is nummer 2, et cetera</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lijst is klaar; maak kleine teams. Ieder team bedenkt welke ‘sancties’ er zijn per item op de lijst. (10 min.)</a:t>
            </a:r>
            <a:endParaRPr lang="nl-NL" dirty="0">
              <a:solidFill>
                <a:schemeClr val="bg1"/>
              </a:solidFill>
            </a:endParaRP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woordvoerder van ieder team vertelt (klassikaal) welke straffen er zijn gekozen en waarom.</a:t>
            </a:r>
            <a:endParaRPr lang="nl-NL" dirty="0">
              <a:solidFill>
                <a:schemeClr val="bg1"/>
              </a:solidFill>
              <a:cs typeface="Poppins"/>
            </a:endParaRPr>
          </a:p>
        </p:txBody>
      </p:sp>
      <p:pic>
        <p:nvPicPr>
          <p:cNvPr id="6" name="Afbeelding 5" descr="Free stock photo of console, controller, gamer">
            <a:extLst>
              <a:ext uri="{FF2B5EF4-FFF2-40B4-BE49-F238E27FC236}">
                <a16:creationId xmlns:a16="http://schemas.microsoft.com/office/drawing/2014/main" id="{2E32E540-AF1A-F7E9-D020-A5CEE04422DD}"/>
              </a:ext>
            </a:extLst>
          </p:cNvPr>
          <p:cNvPicPr>
            <a:picLocks noChangeAspect="1"/>
          </p:cNvPicPr>
          <p:nvPr/>
        </p:nvPicPr>
        <p:blipFill>
          <a:blip r:embed="rId2"/>
          <a:srcRect/>
          <a:stretch/>
        </p:blipFill>
        <p:spPr>
          <a:xfrm>
            <a:off x="7293948" y="910524"/>
            <a:ext cx="4617960" cy="3077891"/>
          </a:xfrm>
          <a:prstGeom prst="rect">
            <a:avLst/>
          </a:prstGeom>
        </p:spPr>
      </p:pic>
    </p:spTree>
    <p:extLst>
      <p:ext uri="{BB962C8B-B14F-4D97-AF65-F5344CB8AC3E}">
        <p14:creationId xmlns:p14="http://schemas.microsoft.com/office/powerpoint/2010/main" val="2916531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600" y="312736"/>
            <a:ext cx="7822114" cy="6278642"/>
          </a:xfrm>
          <a:prstGeom prst="rect">
            <a:avLst/>
          </a:prstGeom>
          <a:noFill/>
        </p:spPr>
        <p:txBody>
          <a:bodyPr wrap="square" lIns="91440" tIns="45720" rIns="91440" bIns="45720" rtlCol="0" anchor="t">
            <a:spAutoFit/>
          </a:bodyPr>
          <a:lstStyle/>
          <a:p>
            <a:r>
              <a:rPr lang="nl-NL" sz="1100" dirty="0">
                <a:solidFill>
                  <a:srgbClr val="000000"/>
                </a:solidFill>
                <a:latin typeface="Poppins"/>
                <a:ea typeface="+mn-lt"/>
                <a:cs typeface="Arial"/>
              </a:rPr>
              <a:t>Hoi daar,</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Hebben jullie dat online spel vorige week ook gespeeld? Heb meteen flink wat liefde online verspreid, want wat is daar ook veel narigheid he?! Best irritant dat je dus altijd zo goed moet opletten, maar ja, dat is natuurlijk ook in het verkeer zo.</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las dus vandaag in de krant dat facebook wel 10 euro in de maand kan gaan kosten. Soms nog wel meer. Ik heb nog geen facebook, maar mijn ouders kijken er wel veel op. Ik zie dat ze soms een vakantiefoto van ons gezin erop zetten ofzo. Daar ga je toch geen 10 euro per maand voor betalen? Dat lijkt mij echt geldverspilling.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vind het sowieso onzin om voor dit soort dingen te moeten betalen. Je kan dan toch gewoon een andere app gebruiken die wel gratis is? Ik geef alleen wel eens wat geld uit aan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maar dat is echt bijna niks. Ik moet altijd toestemming bij mijn ouders vragen en die vinden het vaak zonde van het geld. Nou als ze dat straks nog zeggen als ze wel 10 euro voor facebook betalen, dan ga ik daar dus echt wel tegenin. Voor datzelfde geld koop ik een Battle pas in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en dan krijg ik meteen allemaal beloningen.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ben wel benieuwd hoeveel dit nou oplevert voor de makers van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Zouden die nou rijk worden van ons? Ik denk dat dat wel meevalt hoor, maar ik ga het toch eens uitzoeken.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Hoe zit dat met jullie? Gamen jullie vaak? Maak je ook wel eens geld over binnen een game die je speelt? Wat krijg je dan als je dat doet?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hoor het wel van jullie, ik ga gelijk mijn </a:t>
            </a:r>
            <a:r>
              <a:rPr lang="nl-NL" sz="1100" dirty="0" err="1">
                <a:solidFill>
                  <a:srgbClr val="000000"/>
                </a:solidFill>
                <a:latin typeface="Poppins"/>
                <a:ea typeface="+mn-lt"/>
                <a:cs typeface="Arial"/>
              </a:rPr>
              <a:t>playstation</a:t>
            </a:r>
            <a:r>
              <a:rPr lang="nl-NL" sz="1100" dirty="0">
                <a:solidFill>
                  <a:srgbClr val="000000"/>
                </a:solidFill>
                <a:latin typeface="Poppins"/>
                <a:ea typeface="+mn-lt"/>
                <a:cs typeface="Arial"/>
              </a:rPr>
              <a:t> even opstarten want van al dat praten over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heb ik er gelijk zin in gekregen.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zie jullie volgende week weer,</a:t>
            </a:r>
          </a:p>
          <a:p>
            <a:br>
              <a:rPr lang="nl-NL" sz="1100" dirty="0">
                <a:solidFill>
                  <a:srgbClr val="000000"/>
                </a:solidFill>
                <a:latin typeface="Poppins"/>
                <a:ea typeface="+mn-lt"/>
                <a:cs typeface="Arial"/>
              </a:rPr>
            </a:br>
            <a:r>
              <a:rPr lang="nl-NL" sz="1100" dirty="0">
                <a:solidFill>
                  <a:srgbClr val="000000"/>
                </a:solidFill>
                <a:latin typeface="Poppins"/>
                <a:ea typeface="+mn-lt"/>
                <a:cs typeface="Arial"/>
              </a:rPr>
              <a:t>Melle</a:t>
            </a:r>
          </a:p>
          <a:p>
            <a:endParaRPr lang="nl-NL" sz="1100" dirty="0">
              <a:solidFill>
                <a:srgbClr val="000000"/>
              </a:solidFill>
              <a:latin typeface="Poppins"/>
              <a:ea typeface="+mn-lt"/>
              <a:cs typeface="Arial"/>
            </a:endParaRPr>
          </a:p>
          <a:p>
            <a:endParaRPr lang="nl-NL" sz="1100" dirty="0">
              <a:solidFill>
                <a:srgbClr val="000000"/>
              </a:solidFill>
              <a:latin typeface="Poppins"/>
              <a:ea typeface="+mn-lt"/>
              <a:cs typeface="Arial"/>
            </a:endParaRPr>
          </a:p>
          <a:p>
            <a:endParaRPr lang="nl-NL" dirty="0">
              <a:latin typeface="Poppins"/>
            </a:endParaRPr>
          </a:p>
          <a:p>
            <a:endParaRPr lang="en-US" dirty="0"/>
          </a:p>
          <a:p>
            <a:br>
              <a:rPr lang="en-US" dirty="0"/>
            </a:br>
            <a:endParaRPr lang="en-US" dirty="0"/>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923007"/>
          </a:xfrm>
        </p:spPr>
        <p:txBody>
          <a:bodyPr anchor="t"/>
          <a:lstStyle/>
          <a:p>
            <a:r>
              <a:rPr lang="nl-NL" sz="2800" dirty="0"/>
              <a:t>Nu in </a:t>
            </a:r>
            <a:r>
              <a:rPr lang="nl-NL" dirty="0"/>
              <a:t>de</a:t>
            </a:r>
            <a:r>
              <a:rPr lang="nl-NL" sz="2800" dirty="0"/>
              <a:t> media: Facebook zonder reclames kan 10 euro per maand gaan kosten.</a:t>
            </a:r>
            <a:endParaRPr lang="nl-NL" sz="2800" dirty="0">
              <a:cs typeface="Poppins"/>
            </a:endParaRPr>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252947"/>
            <a:ext cx="5223331" cy="3056623"/>
          </a:xfrm>
        </p:spPr>
        <p:txBody>
          <a:bodyPr vert="horz" lIns="91440" tIns="45720" rIns="91440" bIns="45720" rtlCol="0" anchor="t">
            <a:noAutofit/>
          </a:bodyPr>
          <a:lstStyle/>
          <a:p>
            <a:pPr>
              <a:spcBef>
                <a:spcPts val="0"/>
              </a:spcBef>
            </a:pPr>
            <a:r>
              <a:rPr lang="nl-NL" sz="1200" i="1" dirty="0">
                <a:solidFill>
                  <a:schemeClr val="bg2">
                    <a:lumMod val="10000"/>
                  </a:schemeClr>
                </a:solidFill>
              </a:rPr>
              <a:t>“Meta presenteerde zijn plannen aan de </a:t>
            </a:r>
            <a:r>
              <a:rPr lang="nl-NL" sz="1200" i="1" dirty="0" err="1">
                <a:solidFill>
                  <a:schemeClr val="bg2">
                    <a:lumMod val="10000"/>
                  </a:schemeClr>
                </a:solidFill>
              </a:rPr>
              <a:t>privacytoezichthouders</a:t>
            </a:r>
            <a:r>
              <a:rPr lang="nl-NL" sz="1200" i="1" dirty="0">
                <a:solidFill>
                  <a:schemeClr val="bg2">
                    <a:lumMod val="10000"/>
                  </a:schemeClr>
                </a:solidFill>
              </a:rPr>
              <a:t> van </a:t>
            </a:r>
            <a:r>
              <a:rPr lang="nl-NL" sz="1200" i="1" dirty="0" err="1">
                <a:solidFill>
                  <a:schemeClr val="bg2">
                    <a:lumMod val="10000"/>
                  </a:schemeClr>
                </a:solidFill>
              </a:rPr>
              <a:t>Iederland</a:t>
            </a:r>
            <a:r>
              <a:rPr lang="nl-NL" sz="1200" i="1" dirty="0">
                <a:solidFill>
                  <a:schemeClr val="bg2">
                    <a:lumMod val="10000"/>
                  </a:schemeClr>
                </a:solidFill>
              </a:rPr>
              <a:t> en de Europese Unie om te laten zien dat het bedrijf aan strengere wetgeving voldoet‘’</a:t>
            </a:r>
            <a:endParaRPr lang="nl-NL" sz="1200" b="0" i="1" dirty="0">
              <a:solidFill>
                <a:schemeClr val="bg2">
                  <a:lumMod val="10000"/>
                </a:schemeClr>
              </a:solidFill>
              <a:effectLst/>
              <a:cs typeface="Poppins"/>
            </a:endParaRPr>
          </a:p>
          <a:p>
            <a:pPr>
              <a:spcBef>
                <a:spcPts val="0"/>
              </a:spcBef>
            </a:pPr>
            <a:br>
              <a:rPr lang="nl-NL" sz="1200" b="0" dirty="0">
                <a:solidFill>
                  <a:schemeClr val="bg2">
                    <a:lumMod val="10000"/>
                  </a:schemeClr>
                </a:solidFill>
                <a:effectLst/>
              </a:rPr>
            </a:br>
            <a:r>
              <a:rPr lang="nl-NL" sz="1200" dirty="0">
                <a:solidFill>
                  <a:srgbClr val="222222"/>
                </a:solidFill>
                <a:latin typeface="Poppins"/>
                <a:cs typeface="Poppins"/>
              </a:rPr>
              <a:t>Facebook zonder reclames kan straks minimaal 10 euro per maand gaan kosten. Voor de app zou het zelfs 13 euro per maand gaan kosten. Een hoop geld!</a:t>
            </a:r>
          </a:p>
          <a:p>
            <a:pPr>
              <a:spcBef>
                <a:spcPts val="0"/>
              </a:spcBef>
            </a:pPr>
            <a:endParaRPr lang="nl-NL" sz="1200" dirty="0">
              <a:solidFill>
                <a:srgbClr val="222222"/>
              </a:solidFill>
              <a:latin typeface="Poppins"/>
              <a:cs typeface="Poppins"/>
            </a:endParaRPr>
          </a:p>
          <a:p>
            <a:pPr>
              <a:spcBef>
                <a:spcPts val="0"/>
              </a:spcBef>
            </a:pPr>
            <a:r>
              <a:rPr lang="nl-NL" sz="1200" dirty="0">
                <a:solidFill>
                  <a:srgbClr val="222222"/>
                </a:solidFill>
                <a:latin typeface="Poppins"/>
                <a:cs typeface="Poppins"/>
              </a:rPr>
              <a:t>Hoe zit het met jou? Geef jij online veel geld uit aan apps of games?</a:t>
            </a:r>
            <a:endParaRPr lang="nl-NL" sz="1200" dirty="0">
              <a:solidFill>
                <a:srgbClr val="222222"/>
              </a:solidFill>
              <a:cs typeface="Poppins"/>
            </a:endParaRPr>
          </a:p>
          <a:p>
            <a:pPr>
              <a:spcBef>
                <a:spcPts val="0"/>
              </a:spcBef>
            </a:pPr>
            <a:endParaRPr lang="nl-NL" sz="1200" dirty="0">
              <a:cs typeface="Poppins"/>
            </a:endParaRPr>
          </a:p>
        </p:txBody>
      </p:sp>
      <p:sp>
        <p:nvSpPr>
          <p:cNvPr id="6" name="Tijdelijke aanduiding voor tekst 2">
            <a:extLst>
              <a:ext uri="{FF2B5EF4-FFF2-40B4-BE49-F238E27FC236}">
                <a16:creationId xmlns:a16="http://schemas.microsoft.com/office/drawing/2014/main" id="{D86D1EB1-18DC-E4A4-0886-7FE1945681A2}"/>
              </a:ext>
            </a:extLst>
          </p:cNvPr>
          <p:cNvSpPr txBox="1">
            <a:spLocks/>
          </p:cNvSpPr>
          <p:nvPr/>
        </p:nvSpPr>
        <p:spPr>
          <a:xfrm>
            <a:off x="591060" y="4900608"/>
            <a:ext cx="5223331" cy="1121888"/>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200" b="1" i="1" dirty="0">
                <a:solidFill>
                  <a:srgbClr val="000000"/>
                </a:solidFill>
              </a:rPr>
              <a:t>Bron: </a:t>
            </a:r>
            <a:r>
              <a:rPr lang="nl-NL" sz="1200" i="1" dirty="0">
                <a:solidFill>
                  <a:srgbClr val="000000"/>
                </a:solidFill>
              </a:rPr>
              <a:t>nu.nl</a:t>
            </a:r>
            <a:endParaRPr lang="nl-NL" sz="1200" dirty="0">
              <a:solidFill>
                <a:schemeClr val="bg2">
                  <a:lumMod val="10000"/>
                </a:schemeClr>
              </a:solidFill>
            </a:endParaRPr>
          </a:p>
          <a:p>
            <a:pPr>
              <a:spcBef>
                <a:spcPts val="0"/>
              </a:spcBef>
            </a:pPr>
            <a:r>
              <a:rPr lang="nl-NL" sz="1200" dirty="0">
                <a:solidFill>
                  <a:srgbClr val="000000"/>
                </a:solidFill>
                <a:ea typeface="+mn-lt"/>
                <a:cs typeface="+mn-lt"/>
                <a:hlinkClick r:id="rId2"/>
              </a:rPr>
              <a:t>https://www.nu.nl/tech/6283617/facebook-zonder-reclames-kan-10-euro-per-maand-gaan-kosten.html</a:t>
            </a:r>
            <a:r>
              <a:rPr lang="nl-NL" sz="1200" dirty="0">
                <a:solidFill>
                  <a:srgbClr val="000000"/>
                </a:solidFill>
                <a:ea typeface="+mn-lt"/>
                <a:cs typeface="+mn-lt"/>
              </a:rPr>
              <a:t> </a:t>
            </a:r>
            <a:endParaRPr lang="nl-NL" sz="1200" i="1" dirty="0">
              <a:solidFill>
                <a:srgbClr val="000000"/>
              </a:solidFill>
            </a:endParaRPr>
          </a:p>
        </p:txBody>
      </p:sp>
      <p:sp>
        <p:nvSpPr>
          <p:cNvPr id="10" name="Tijdelijke aanduiding voor tekst 1">
            <a:extLst>
              <a:ext uri="{FF2B5EF4-FFF2-40B4-BE49-F238E27FC236}">
                <a16:creationId xmlns:a16="http://schemas.microsoft.com/office/drawing/2014/main" id="{3FACECBE-083F-A3C8-04F8-65C52DE97B8E}"/>
              </a:ext>
            </a:extLst>
          </p:cNvPr>
          <p:cNvSpPr txBox="1">
            <a:spLocks/>
          </p:cNvSpPr>
          <p:nvPr/>
        </p:nvSpPr>
        <p:spPr>
          <a:xfrm rot="1020000">
            <a:off x="10556351" y="996048"/>
            <a:ext cx="1499390" cy="46443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BEKIJK!</a:t>
            </a:r>
          </a:p>
        </p:txBody>
      </p:sp>
      <p:sp>
        <p:nvSpPr>
          <p:cNvPr id="12" name="Tijdelijke aanduiding voor tekst 1">
            <a:extLst>
              <a:ext uri="{FF2B5EF4-FFF2-40B4-BE49-F238E27FC236}">
                <a16:creationId xmlns:a16="http://schemas.microsoft.com/office/drawing/2014/main" id="{07C27750-9ACF-33DA-5A33-C43E708652E6}"/>
              </a:ext>
            </a:extLst>
          </p:cNvPr>
          <p:cNvSpPr txBox="1">
            <a:spLocks/>
          </p:cNvSpPr>
          <p:nvPr/>
        </p:nvSpPr>
        <p:spPr>
          <a:xfrm rot="900000">
            <a:off x="10252264" y="1310323"/>
            <a:ext cx="1784278" cy="45066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b="0" dirty="0"/>
              <a:t>Pointer: Facebook zonder reclames voor 10 euro in de maand?!</a:t>
            </a:r>
            <a:endParaRPr lang="nl-NL" sz="1000" b="0" dirty="0">
              <a:cs typeface="Poppins"/>
            </a:endParaRPr>
          </a:p>
        </p:txBody>
      </p:sp>
      <p:cxnSp>
        <p:nvCxnSpPr>
          <p:cNvPr id="15" name="Rechte verbindingslijn met pijl 14">
            <a:extLst>
              <a:ext uri="{FF2B5EF4-FFF2-40B4-BE49-F238E27FC236}">
                <a16:creationId xmlns:a16="http://schemas.microsoft.com/office/drawing/2014/main" id="{73FC158C-3E04-C3F6-6CCA-709F443826BF}"/>
              </a:ext>
            </a:extLst>
          </p:cNvPr>
          <p:cNvCxnSpPr/>
          <p:nvPr/>
        </p:nvCxnSpPr>
        <p:spPr>
          <a:xfrm flipH="1">
            <a:off x="10850924" y="1540755"/>
            <a:ext cx="150564" cy="496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64F5416-5203-4963-907F-F667926BB063}"/>
              </a:ext>
            </a:extLst>
          </p:cNvPr>
          <p:cNvSpPr txBox="1"/>
          <p:nvPr/>
        </p:nvSpPr>
        <p:spPr>
          <a:xfrm>
            <a:off x="6788989" y="3562709"/>
            <a:ext cx="4901960" cy="923330"/>
          </a:xfrm>
          <a:prstGeom prst="rect">
            <a:avLst/>
          </a:prstGeom>
          <a:noFill/>
        </p:spPr>
        <p:txBody>
          <a:bodyPr wrap="square">
            <a:spAutoFit/>
          </a:bodyPr>
          <a:lstStyle/>
          <a:p>
            <a:r>
              <a:rPr lang="nl-NL" dirty="0"/>
              <a:t>https://schooltv.nl/video/games-computerspelletjes-zijn-hot-maar-hoe-worden-ze-gemaakt/</a:t>
            </a:r>
          </a:p>
        </p:txBody>
      </p:sp>
    </p:spTree>
    <p:extLst>
      <p:ext uri="{BB962C8B-B14F-4D97-AF65-F5344CB8AC3E}">
        <p14:creationId xmlns:p14="http://schemas.microsoft.com/office/powerpoint/2010/main" val="41318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640825"/>
          </a:xfrm>
        </p:spPr>
        <p:txBody>
          <a:bodyPr vert="horz" lIns="91440" tIns="45720" rIns="91440" bIns="45720" rtlCol="0" anchor="t">
            <a:normAutofit/>
          </a:bodyPr>
          <a:lstStyle/>
          <a:p>
            <a:r>
              <a:rPr lang="nl-NL" dirty="0">
                <a:solidFill>
                  <a:schemeClr val="accent1"/>
                </a:solidFill>
                <a:ea typeface="+mj-lt"/>
                <a:cs typeface="+mj-lt"/>
              </a:rPr>
              <a:t>In gesprek over verdienen aan games</a:t>
            </a:r>
            <a:endParaRPr lang="nl-NL" dirty="0"/>
          </a:p>
          <a:p>
            <a:endParaRPr lang="nl-NL" dirty="0">
              <a:solidFill>
                <a:schemeClr val="accent2"/>
              </a:solidFill>
              <a:cs typeface="Poppins"/>
            </a:endParaRP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0" y="866273"/>
            <a:ext cx="9991597" cy="4331321"/>
          </a:xfrm>
        </p:spPr>
        <p:txBody>
          <a:bodyPr vert="horz" lIns="90000" tIns="45720" rIns="91440" bIns="45720" rtlCol="0" anchor="t">
            <a:noAutofit/>
          </a:bodyPr>
          <a:lstStyle/>
          <a:p>
            <a:r>
              <a:rPr lang="nl-NL" sz="1400" dirty="0">
                <a:solidFill>
                  <a:schemeClr val="tx1">
                    <a:lumMod val="50000"/>
                  </a:schemeClr>
                </a:solidFill>
                <a:ea typeface="+mn-lt"/>
                <a:cs typeface="+mn-lt"/>
              </a:rPr>
              <a:t>De games-industrie verdient geld op verschillende manieren aan ons. Hoeveel geld verdienen ze aan ons en waar kunnen we op letten?</a:t>
            </a:r>
            <a:endParaRPr lang="nl-NL" dirty="0">
              <a:solidFill>
                <a:schemeClr val="tx1">
                  <a:lumMod val="50000"/>
                </a:schemeClr>
              </a:solidFill>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1:</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ea typeface="+mn-lt"/>
                <a:cs typeface="+mn-lt"/>
              </a:rPr>
              <a:t>Speel jij online games?</a:t>
            </a:r>
            <a:endParaRPr lang="nl-NL" dirty="0">
              <a:solidFill>
                <a:schemeClr val="bg2">
                  <a:lumMod val="10000"/>
                </a:schemeClr>
              </a:solidFill>
              <a:cs typeface="Poppins"/>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2:</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cs typeface="Poppins"/>
              </a:rPr>
              <a:t>Maak jij wel eens geld over binnen een game?</a:t>
            </a:r>
          </a:p>
        </p:txBody>
      </p:sp>
    </p:spTree>
    <p:extLst>
      <p:ext uri="{BB962C8B-B14F-4D97-AF65-F5344CB8AC3E}">
        <p14:creationId xmlns:p14="http://schemas.microsoft.com/office/powerpoint/2010/main" val="80019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607345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Eens of oneens? </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416320"/>
          </a:xfrm>
          <a:prstGeom prst="rect">
            <a:avLst/>
          </a:prstGeom>
          <a:noFill/>
        </p:spPr>
        <p:txBody>
          <a:bodyPr wrap="square" lIns="91440" tIns="45720" rIns="91440" bIns="45720" rtlCol="0" anchor="t">
            <a:spAutoFit/>
          </a:bodyPr>
          <a:lstStyle/>
          <a:p>
            <a:r>
              <a:rPr lang="nl-NL" dirty="0">
                <a:latin typeface="Arial"/>
                <a:cs typeface="Arial"/>
              </a:rPr>
              <a:t>Je hoort straks vier stellingen over gamen en betalen. </a:t>
            </a:r>
          </a:p>
          <a:p>
            <a:endParaRPr lang="nl-NL" dirty="0">
              <a:latin typeface="Arial"/>
              <a:cs typeface="Arial"/>
            </a:endParaRPr>
          </a:p>
          <a:p>
            <a:r>
              <a:rPr lang="nl-NL" dirty="0">
                <a:latin typeface="Arial"/>
                <a:cs typeface="Arial"/>
              </a:rPr>
              <a:t>Ben jij het eens of oneens met de stellingen? Als je het eens bent, doe je een </a:t>
            </a:r>
            <a:r>
              <a:rPr lang="nl-NL" dirty="0">
                <a:solidFill>
                  <a:srgbClr val="00B050"/>
                </a:solidFill>
                <a:latin typeface="Arial"/>
                <a:cs typeface="Arial"/>
              </a:rPr>
              <a:t>groen</a:t>
            </a:r>
            <a:r>
              <a:rPr lang="nl-NL" dirty="0">
                <a:latin typeface="Arial"/>
                <a:cs typeface="Arial"/>
              </a:rPr>
              <a:t> blaadje in de lucht. Ben je het oneens, doe je een </a:t>
            </a:r>
            <a:r>
              <a:rPr lang="nl-NL" dirty="0">
                <a:solidFill>
                  <a:srgbClr val="FF0000"/>
                </a:solidFill>
                <a:latin typeface="Arial"/>
                <a:cs typeface="Arial"/>
              </a:rPr>
              <a:t>rood</a:t>
            </a:r>
            <a:r>
              <a:rPr lang="nl-NL" dirty="0">
                <a:latin typeface="Arial"/>
                <a:cs typeface="Arial"/>
              </a:rPr>
              <a:t> blaadje in de lucht.</a:t>
            </a:r>
          </a:p>
          <a:p>
            <a:endParaRPr lang="nl-NL" dirty="0">
              <a:latin typeface="Arial"/>
              <a:cs typeface="Arial"/>
            </a:endParaRPr>
          </a:p>
          <a:p>
            <a:r>
              <a:rPr lang="nl-NL" dirty="0">
                <a:latin typeface="Arial"/>
                <a:cs typeface="Arial"/>
              </a:rPr>
              <a:t>Bedenkt een argument waarom je het eens of oneens bent met de stelling. </a:t>
            </a:r>
          </a:p>
          <a:p>
            <a:endParaRPr lang="nl-NL" dirty="0">
              <a:latin typeface="Arial"/>
              <a:cs typeface="Arial"/>
            </a:endParaRPr>
          </a:p>
        </p:txBody>
      </p:sp>
      <p:pic>
        <p:nvPicPr>
          <p:cNvPr id="5" name="Tijdelijke aanduiding voor afbeelding 4" descr="Afbeelding met tekenfilm, ontwerp&#10;&#10;Automatisch gegenereerde beschrijving">
            <a:extLst>
              <a:ext uri="{FF2B5EF4-FFF2-40B4-BE49-F238E27FC236}">
                <a16:creationId xmlns:a16="http://schemas.microsoft.com/office/drawing/2014/main" id="{210B176C-2559-358E-54EB-294E7AD04199}"/>
              </a:ext>
            </a:extLst>
          </p:cNvPr>
          <p:cNvPicPr>
            <a:picLocks noGrp="1" noChangeAspect="1"/>
          </p:cNvPicPr>
          <p:nvPr>
            <p:ph type="pic" sz="quarter" idx="12"/>
          </p:nvPr>
        </p:nvPicPr>
        <p:blipFill>
          <a:blip r:embed="rId2"/>
          <a:srcRect l="11" r="11"/>
          <a:stretch/>
        </p:blipFill>
        <p:spPr>
          <a:xfrm>
            <a:off x="5692552" y="948397"/>
            <a:ext cx="6499448" cy="4453502"/>
          </a:xfrm>
        </p:spPr>
      </p:pic>
    </p:spTree>
    <p:extLst>
      <p:ext uri="{BB962C8B-B14F-4D97-AF65-F5344CB8AC3E}">
        <p14:creationId xmlns:p14="http://schemas.microsoft.com/office/powerpoint/2010/main" val="392690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1: In sommige games heb je een voordeel als je betaalt, dit is eerlijk en moet zo worden gehouden</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276999"/>
          </a:xfrm>
          <a:prstGeom prst="rect">
            <a:avLst/>
          </a:prstGeom>
          <a:noFill/>
        </p:spPr>
        <p:txBody>
          <a:bodyPr wrap="square">
            <a:spAutoFit/>
          </a:bodyPr>
          <a:lstStyle/>
          <a:p>
            <a:r>
              <a:rPr lang="nl-NL" sz="1200" dirty="0"/>
              <a:t>https://gamechangers.be/hoe-hou-je-gamen-betaalbaar/</a:t>
            </a:r>
          </a:p>
        </p:txBody>
      </p:sp>
      <p:pic>
        <p:nvPicPr>
          <p:cNvPr id="5" name="Tijdelijke aanduiding voor afbeelding 4" descr="Background of pattern of hearts image - Free stock photo - Public ...">
            <a:extLst>
              <a:ext uri="{FF2B5EF4-FFF2-40B4-BE49-F238E27FC236}">
                <a16:creationId xmlns:a16="http://schemas.microsoft.com/office/drawing/2014/main" id="{49F5E2BB-D65A-E8E9-9E4C-21BF17DC9115}"/>
              </a:ext>
            </a:extLst>
          </p:cNvPr>
          <p:cNvPicPr>
            <a:picLocks noGrp="1" noChangeAspect="1"/>
          </p:cNvPicPr>
          <p:nvPr>
            <p:ph type="pic" sz="quarter" idx="12"/>
          </p:nvPr>
        </p:nvPicPr>
        <p:blipFill>
          <a:blip r:embed="rId2"/>
          <a:srcRect l="11" r="11"/>
          <a:stretch/>
        </p:blipFill>
        <p:spPr>
          <a:xfrm>
            <a:off x="5692552" y="948397"/>
            <a:ext cx="6499448" cy="4453502"/>
          </a:xfrm>
        </p:spPr>
      </p:pic>
    </p:spTree>
    <p:extLst>
      <p:ext uri="{BB962C8B-B14F-4D97-AF65-F5344CB8AC3E}">
        <p14:creationId xmlns:p14="http://schemas.microsoft.com/office/powerpoint/2010/main" val="313853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2: Nederlandse gamemakers hebben afgesproken geen loot </a:t>
            </a:r>
            <a:r>
              <a:rPr lang="nl-NL" dirty="0" err="1"/>
              <a:t>boxes</a:t>
            </a:r>
            <a:r>
              <a:rPr lang="nl-NL" dirty="0"/>
              <a:t> meer te gebruiken. Het is alleen nog niet verboden. Dit zou wel moeten.</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hlinkClick r:id="rId2"/>
              </a:rPr>
              <a:t>https://toucharcade.com/2016/07/06/heres-whats-in-this-months-minecraft-mine-chest-loot-box/</a:t>
            </a:r>
            <a:r>
              <a:rPr lang="nl-NL" sz="1200" dirty="0"/>
              <a:t> </a:t>
            </a:r>
          </a:p>
        </p:txBody>
      </p:sp>
      <p:pic>
        <p:nvPicPr>
          <p:cNvPr id="7" name="Tijdelijke aanduiding voor afbeelding 6">
            <a:extLst>
              <a:ext uri="{FF2B5EF4-FFF2-40B4-BE49-F238E27FC236}">
                <a16:creationId xmlns:a16="http://schemas.microsoft.com/office/drawing/2014/main" id="{86F4F867-35B3-435C-9F81-BC7F90871C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706" b="15706"/>
          <a:stretch>
            <a:fillRect/>
          </a:stretch>
        </p:blipFill>
        <p:spPr/>
      </p:pic>
    </p:spTree>
    <p:extLst>
      <p:ext uri="{BB962C8B-B14F-4D97-AF65-F5344CB8AC3E}">
        <p14:creationId xmlns:p14="http://schemas.microsoft.com/office/powerpoint/2010/main" val="324911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3: Ouders moeten zich houden aan de leeftijdsgrens van een spel en zeker niet geld overmaken binnen het spel</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t>https://nl.dreamstime.com/stock-illustratie-geplaatste-leeftijdsgrens-vectorpictogrammen-image99236702</a:t>
            </a:r>
          </a:p>
        </p:txBody>
      </p:sp>
      <p:pic>
        <p:nvPicPr>
          <p:cNvPr id="8" name="Tijdelijke aanduiding voor afbeelding 7">
            <a:extLst>
              <a:ext uri="{FF2B5EF4-FFF2-40B4-BE49-F238E27FC236}">
                <a16:creationId xmlns:a16="http://schemas.microsoft.com/office/drawing/2014/main" id="{037827D8-37DC-4D53-AB12-EDFF453C782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532" b="17532"/>
          <a:stretch>
            <a:fillRect/>
          </a:stretch>
        </p:blipFill>
        <p:spPr>
          <a:xfrm>
            <a:off x="5719313" y="996619"/>
            <a:ext cx="6472687" cy="4438974"/>
          </a:xfrm>
        </p:spPr>
      </p:pic>
    </p:spTree>
    <p:extLst>
      <p:ext uri="{BB962C8B-B14F-4D97-AF65-F5344CB8AC3E}">
        <p14:creationId xmlns:p14="http://schemas.microsoft.com/office/powerpoint/2010/main" val="76709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2234241"/>
            <a:ext cx="4430102" cy="1452562"/>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Stelling 4: Als iedereen met elkaar afspreekt om niet te betalen binnen een game, stoppen gamemakers met het maken van nieuwe games</a:t>
            </a:r>
            <a:endParaRPr lang="nl-NL"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685472" y="5403812"/>
            <a:ext cx="6242086" cy="276999"/>
          </a:xfrm>
          <a:prstGeom prst="rect">
            <a:avLst/>
          </a:prstGeom>
          <a:noFill/>
        </p:spPr>
        <p:txBody>
          <a:bodyPr wrap="square">
            <a:spAutoFit/>
          </a:bodyPr>
          <a:lstStyle/>
          <a:p>
            <a:r>
              <a:rPr lang="nl-NL" sz="1200" dirty="0">
                <a:hlinkClick r:id="rId2"/>
              </a:rPr>
              <a:t>https://www.gq-magazine.co.uk/article/best-video-games-all-time</a:t>
            </a:r>
            <a:r>
              <a:rPr lang="nl-NL" sz="1200" dirty="0"/>
              <a:t> </a:t>
            </a:r>
          </a:p>
        </p:txBody>
      </p:sp>
      <p:pic>
        <p:nvPicPr>
          <p:cNvPr id="7" name="Tijdelijke aanduiding voor afbeelding 6">
            <a:extLst>
              <a:ext uri="{FF2B5EF4-FFF2-40B4-BE49-F238E27FC236}">
                <a16:creationId xmlns:a16="http://schemas.microsoft.com/office/drawing/2014/main" id="{E618BABA-36CA-4AF7-9EDE-F58305C0CC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994" r="8994"/>
          <a:stretch>
            <a:fillRect/>
          </a:stretch>
        </p:blipFill>
        <p:spPr/>
      </p:pic>
    </p:spTree>
    <p:extLst>
      <p:ext uri="{BB962C8B-B14F-4D97-AF65-F5344CB8AC3E}">
        <p14:creationId xmlns:p14="http://schemas.microsoft.com/office/powerpoint/2010/main" val="2019483723"/>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6607</TotalTime>
  <Words>998</Words>
  <Application>Microsoft Macintosh PowerPoint</Application>
  <PresentationFormat>Breedbeeld</PresentationFormat>
  <Paragraphs>79</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Arial</vt:lpstr>
      <vt:lpstr>Poppins</vt:lpstr>
      <vt:lpstr>-apple-system</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937</cp:revision>
  <dcterms:created xsi:type="dcterms:W3CDTF">2022-01-30T11:55:21Z</dcterms:created>
  <dcterms:modified xsi:type="dcterms:W3CDTF">2023-10-09T14:44:50Z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