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5"/>
  </p:notesMasterIdLst>
  <p:sldIdLst>
    <p:sldId id="268" r:id="rId5"/>
    <p:sldId id="269" r:id="rId6"/>
    <p:sldId id="319" r:id="rId7"/>
    <p:sldId id="367" r:id="rId8"/>
    <p:sldId id="331" r:id="rId9"/>
    <p:sldId id="365" r:id="rId10"/>
    <p:sldId id="370" r:id="rId11"/>
    <p:sldId id="372" r:id="rId12"/>
    <p:sldId id="280" r:id="rId13"/>
    <p:sldId id="349"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Poppins" pitchFamily="2" charset="77"/>
      <p:regular r:id="rId20"/>
      <p:bold r:id="rId21"/>
      <p:italic r:id="rId22"/>
      <p:boldItalic r:id="rId23"/>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A6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A95EA6-E6C1-4126-8B2D-138E11C21575}" v="3" dt="2023-10-02T07:11:44.6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21" d="100"/>
          <a:sy n="121" d="100"/>
        </p:scale>
        <p:origin x="24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7.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10/2/23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dirty="0"/>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02/10/23</a:t>
            </a:fld>
            <a:endParaRPr lang="en-US" dirty="0"/>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dirty="0"/>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dirty="0"/>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dirty="0"/>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dirty="0"/>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dirty="0"/>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Quiz Vraag</a:t>
              </a:r>
              <a:endParaRPr lang="en-US" sz="2000" b="1" dirty="0">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dirty="0">
                  <a:solidFill>
                    <a:schemeClr val="accent2"/>
                  </a:solidFill>
                </a:rPr>
              </a:br>
              <a:r>
                <a:rPr lang="nl-NL" sz="1600" noProof="0" dirty="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dirty="0"/>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dirty="0"/>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02/10/23</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lickr.com/photos/mapbox/32253443524" TargetMode="External"/><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hyperlink" Target="https://creativecommons.org/licenses/by/3.0/"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jeugdjournaal.nl/artikel/2492194-kinderen-bedenken-een-kleurrijk-kruispunt-voelt-stukje-veiliger" TargetMode="External"/><Relationship Id="rId2" Type="http://schemas.openxmlformats.org/officeDocument/2006/relationships/slideLayout" Target="../slideLayouts/slideLayout13.xml"/><Relationship Id="rId1" Type="http://schemas.openxmlformats.org/officeDocument/2006/relationships/video" Target="https://www.youtube.com/embed/WLMLWV4UB8o?feature=oembed" TargetMode="Externa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s://www.iphonemod.net/be-internet-awesome.html" TargetMode="External"/><Relationship Id="rId2" Type="http://schemas.openxmlformats.org/officeDocument/2006/relationships/image" Target="../media/image14.jpeg"/><Relationship Id="rId1" Type="http://schemas.openxmlformats.org/officeDocument/2006/relationships/slideLayout" Target="../slideLayouts/slideLayout12.xml"/><Relationship Id="rId5" Type="http://schemas.openxmlformats.org/officeDocument/2006/relationships/hyperlink" Target="https://creativecommons.org/licenses/by-nc/3.0/" TargetMode="External"/><Relationship Id="rId4" Type="http://schemas.openxmlformats.org/officeDocument/2006/relationships/hyperlink" Target="https://beinternetlegends.withgoogle.com/nl_be/interland"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parapnte.educacion.navarra.es/2017/06/09/interland-juego-de-google-sobre-seguridad-en-la-red/" TargetMode="External"/><Relationship Id="rId2" Type="http://schemas.openxmlformats.org/officeDocument/2006/relationships/image" Target="../media/image15.png"/><Relationship Id="rId1" Type="http://schemas.openxmlformats.org/officeDocument/2006/relationships/slideLayout" Target="../slideLayouts/slideLayout12.xml"/><Relationship Id="rId5" Type="http://schemas.openxmlformats.org/officeDocument/2006/relationships/hyperlink" Target="https://creativecommons.org/licenses/by-nc-sa/3.0/" TargetMode="External"/><Relationship Id="rId4" Type="http://schemas.openxmlformats.org/officeDocument/2006/relationships/hyperlink" Target="https://beinternetlegends.withgoogle.com/nl_be/interland"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julianmarquina.es/se-genial-en-internet-un-programa-gratuito-de-google-para-ensenar-a-los-ninos-a-navegar-de-forma-segura-por-internet/" TargetMode="External"/><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hyperlink" Target="https://creativecommons.org/licenses/by-sa/3.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badinerbytes.blogspot.com/2018/09/" TargetMode="External"/><Relationship Id="rId2" Type="http://schemas.openxmlformats.org/officeDocument/2006/relationships/image" Target="../media/image17.png"/><Relationship Id="rId1" Type="http://schemas.openxmlformats.org/officeDocument/2006/relationships/slideLayout" Target="../slideLayouts/slideLayout12.xml"/><Relationship Id="rId4" Type="http://schemas.openxmlformats.org/officeDocument/2006/relationships/hyperlink" Target="https://creativecommons.org/licenses/by-nc/3.0/"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195309" y="2596993"/>
            <a:ext cx="6808507" cy="1060607"/>
          </a:xfrm>
        </p:spPr>
        <p:txBody>
          <a:bodyPr anchor="ctr">
            <a:noAutofit/>
          </a:bodyPr>
          <a:lstStyle/>
          <a:p>
            <a:r>
              <a:rPr lang="nl-NL" sz="6000" dirty="0">
                <a:latin typeface="Poppins"/>
                <a:ea typeface="+mj-lt"/>
                <a:cs typeface="+mj-lt"/>
              </a:rPr>
              <a:t>Hoe veilig ben ik in het online verkeer?</a:t>
            </a:r>
            <a:endParaRPr lang="nl-NL" dirty="0">
              <a:latin typeface="Poppins"/>
              <a:cs typeface="Poppins"/>
            </a:endParaRPr>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195309" y="404209"/>
            <a:ext cx="4287914" cy="1247038"/>
          </a:xfrm>
        </p:spPr>
        <p:txBody>
          <a:bodyPr anchor="t">
            <a:normAutofit/>
          </a:bodyPr>
          <a:lstStyle/>
          <a:p>
            <a:r>
              <a:rPr lang="nl-NL" sz="1200" dirty="0"/>
              <a:t>Mediabegrip week 40 2023</a:t>
            </a:r>
          </a:p>
        </p:txBody>
      </p:sp>
      <p:pic>
        <p:nvPicPr>
          <p:cNvPr id="7" name="Tijdelijke aanduiding voor afbeelding 6">
            <a:extLst>
              <a:ext uri="{FF2B5EF4-FFF2-40B4-BE49-F238E27FC236}">
                <a16:creationId xmlns:a16="http://schemas.microsoft.com/office/drawing/2014/main" id="{165C84A4-D76E-9F8D-1C16-F1E5F3FBB805}"/>
              </a:ext>
            </a:extLst>
          </p:cNvPr>
          <p:cNvPicPr>
            <a:picLocks noGrp="1" noChangeAspect="1"/>
          </p:cNvPicPr>
          <p:nvPr>
            <p:ph type="pic" sz="quarter" idx="13"/>
          </p:nvPr>
        </p:nvPicPr>
        <p:blipFill rotWithShape="1">
          <a:blip r:embed="rId2">
            <a:extLst>
              <a:ext uri="{837473B0-CC2E-450A-ABE3-18F120FF3D39}">
                <a1611:picAttrSrcUrl xmlns:a1611="http://schemas.microsoft.com/office/drawing/2016/11/main" r:id="rId3"/>
              </a:ext>
            </a:extLst>
          </a:blip>
          <a:srcRect l="52656" r="2108" b="-81"/>
          <a:stretch/>
        </p:blipFill>
        <p:spPr>
          <a:xfrm>
            <a:off x="7266155" y="0"/>
            <a:ext cx="4923966" cy="5644051"/>
          </a:xfrm>
        </p:spPr>
      </p:pic>
      <p:sp>
        <p:nvSpPr>
          <p:cNvPr id="2" name="Tekstvak 1">
            <a:extLst>
              <a:ext uri="{FF2B5EF4-FFF2-40B4-BE49-F238E27FC236}">
                <a16:creationId xmlns:a16="http://schemas.microsoft.com/office/drawing/2014/main" id="{78308E51-551D-ACE2-6764-06EF1872A3D6}"/>
              </a:ext>
            </a:extLst>
          </p:cNvPr>
          <p:cNvSpPr txBox="1"/>
          <p:nvPr/>
        </p:nvSpPr>
        <p:spPr>
          <a:xfrm>
            <a:off x="7224713" y="5638800"/>
            <a:ext cx="4927600" cy="317500"/>
          </a:xfrm>
          <a:prstGeom prst="rect">
            <a:avLst/>
          </a:prstGeom>
        </p:spPr>
        <p:txBody>
          <a:bodyPr>
            <a:normAutofit fontScale="62500" lnSpcReduction="20000"/>
          </a:bodyPr>
          <a:lstStyle/>
          <a:p>
            <a:r>
              <a:rPr lang="en-US">
                <a:hlinkClick r:id="rId3"/>
              </a:rPr>
              <a:t>Deze foto</a:t>
            </a:r>
            <a:r>
              <a:rPr lang="en-US"/>
              <a:t> van Onbekende auteur is gelicentieerd onder </a:t>
            </a:r>
            <a:r>
              <a:rPr lang="en-US">
                <a:hlinkClick r:id="rId4"/>
              </a:rPr>
              <a:t>CC BY</a:t>
            </a:r>
            <a:r>
              <a:rPr lang="en-US"/>
              <a:t>.</a:t>
            </a:r>
          </a:p>
        </p:txBody>
      </p:sp>
    </p:spTree>
    <p:extLst>
      <p:ext uri="{BB962C8B-B14F-4D97-AF65-F5344CB8AC3E}">
        <p14:creationId xmlns:p14="http://schemas.microsoft.com/office/powerpoint/2010/main" val="2623847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8658329-0CE1-5433-B836-A201649584F1}"/>
              </a:ext>
            </a:extLst>
          </p:cNvPr>
          <p:cNvSpPr>
            <a:spLocks noGrp="1"/>
          </p:cNvSpPr>
          <p:nvPr>
            <p:ph type="body" sz="quarter" idx="11"/>
          </p:nvPr>
        </p:nvSpPr>
        <p:spPr>
          <a:xfrm>
            <a:off x="400846" y="208094"/>
            <a:ext cx="11026902" cy="701041"/>
          </a:xfrm>
        </p:spPr>
        <p:txBody>
          <a:bodyPr/>
          <a:lstStyle/>
          <a:p>
            <a:r>
              <a:rPr lang="nl-NL" dirty="0"/>
              <a:t>Burgerschap</a:t>
            </a:r>
          </a:p>
        </p:txBody>
      </p:sp>
      <p:sp>
        <p:nvSpPr>
          <p:cNvPr id="5" name="Tekstvak 4">
            <a:extLst>
              <a:ext uri="{FF2B5EF4-FFF2-40B4-BE49-F238E27FC236}">
                <a16:creationId xmlns:a16="http://schemas.microsoft.com/office/drawing/2014/main" id="{28536A62-ABB0-AD3F-0BED-EF3EAACAD480}"/>
              </a:ext>
            </a:extLst>
          </p:cNvPr>
          <p:cNvSpPr txBox="1"/>
          <p:nvPr/>
        </p:nvSpPr>
        <p:spPr>
          <a:xfrm>
            <a:off x="400846" y="909135"/>
            <a:ext cx="6577002" cy="1815882"/>
          </a:xfrm>
          <a:prstGeom prst="rect">
            <a:avLst/>
          </a:prstGeom>
          <a:noFill/>
        </p:spPr>
        <p:txBody>
          <a:bodyPr wrap="square" lIns="91440" tIns="45720" rIns="91440" bIns="45720" rtlCol="0" anchor="t">
            <a:spAutoFit/>
          </a:bodyPr>
          <a:lstStyle/>
          <a:p>
            <a:r>
              <a:rPr lang="nl-NL" sz="1400" dirty="0">
                <a:solidFill>
                  <a:schemeClr val="bg1"/>
                </a:solidFill>
                <a:ea typeface="+mn-lt"/>
                <a:cs typeface="+mn-lt"/>
              </a:rPr>
              <a:t>In veel games zoals </a:t>
            </a:r>
            <a:r>
              <a:rPr lang="nl-NL" sz="1400" dirty="0" err="1">
                <a:solidFill>
                  <a:schemeClr val="bg1"/>
                </a:solidFill>
                <a:ea typeface="+mn-lt"/>
                <a:cs typeface="+mn-lt"/>
              </a:rPr>
              <a:t>Roblox</a:t>
            </a:r>
            <a:r>
              <a:rPr lang="nl-NL" sz="1400" dirty="0">
                <a:solidFill>
                  <a:schemeClr val="bg1"/>
                </a:solidFill>
                <a:ea typeface="+mn-lt"/>
                <a:cs typeface="+mn-lt"/>
              </a:rPr>
              <a:t> en </a:t>
            </a:r>
            <a:r>
              <a:rPr lang="nl-NL" sz="1400" dirty="0" err="1">
                <a:solidFill>
                  <a:schemeClr val="bg1"/>
                </a:solidFill>
                <a:ea typeface="+mn-lt"/>
                <a:cs typeface="+mn-lt"/>
              </a:rPr>
              <a:t>Minecraft</a:t>
            </a:r>
            <a:r>
              <a:rPr lang="nl-NL" sz="1400" dirty="0">
                <a:solidFill>
                  <a:schemeClr val="bg1"/>
                </a:solidFill>
                <a:ea typeface="+mn-lt"/>
                <a:cs typeface="+mn-lt"/>
              </a:rPr>
              <a:t> ontmoet je online mensen van over de hele wereld. Dit is hartstikke leuk, lekker samen spelen en vijanden verslaan. Maar niet iedereen die gamet is even aardig. </a:t>
            </a:r>
          </a:p>
          <a:p>
            <a:endParaRPr lang="nl-NL" sz="1400" dirty="0">
              <a:solidFill>
                <a:schemeClr val="bg1"/>
              </a:solidFill>
              <a:ea typeface="+mn-lt"/>
              <a:cs typeface="+mn-lt"/>
            </a:endParaRPr>
          </a:p>
          <a:p>
            <a:r>
              <a:rPr lang="nl-NL" sz="1400" dirty="0">
                <a:solidFill>
                  <a:schemeClr val="bg1"/>
                </a:solidFill>
                <a:ea typeface="+mn-lt"/>
                <a:cs typeface="+mn-lt"/>
              </a:rPr>
              <a:t>Wat zijn jouw ervaringen tijdens online gamen</a:t>
            </a:r>
            <a:r>
              <a:rPr lang="nl-NL" sz="1400">
                <a:solidFill>
                  <a:schemeClr val="bg1"/>
                </a:solidFill>
                <a:ea typeface="+mn-lt"/>
                <a:cs typeface="+mn-lt"/>
              </a:rPr>
              <a:t>? </a:t>
            </a:r>
            <a:br>
              <a:rPr lang="nl-NL" sz="1400">
                <a:solidFill>
                  <a:schemeClr val="bg1"/>
                </a:solidFill>
                <a:ea typeface="+mn-lt"/>
                <a:cs typeface="+mn-lt"/>
              </a:rPr>
            </a:br>
            <a:br>
              <a:rPr lang="nl-NL" sz="1400">
                <a:solidFill>
                  <a:schemeClr val="bg1"/>
                </a:solidFill>
                <a:ea typeface="+mn-lt"/>
                <a:cs typeface="+mn-lt"/>
              </a:rPr>
            </a:br>
            <a:r>
              <a:rPr lang="nl-NL" sz="1400">
                <a:solidFill>
                  <a:schemeClr val="bg1"/>
                </a:solidFill>
                <a:ea typeface="+mn-lt"/>
                <a:cs typeface="+mn-lt"/>
              </a:rPr>
              <a:t>Is </a:t>
            </a:r>
            <a:r>
              <a:rPr lang="nl-NL" sz="1400" dirty="0">
                <a:solidFill>
                  <a:schemeClr val="bg1"/>
                </a:solidFill>
                <a:ea typeface="+mn-lt"/>
                <a:cs typeface="+mn-lt"/>
              </a:rPr>
              <a:t>dit altijd leuk of gebeuren er ook weleens dingen die jij niet leuk vindt? </a:t>
            </a:r>
          </a:p>
        </p:txBody>
      </p:sp>
      <p:pic>
        <p:nvPicPr>
          <p:cNvPr id="6" name="Afbeelding 5" descr="Free stock photo of console, controller, gamer">
            <a:extLst>
              <a:ext uri="{FF2B5EF4-FFF2-40B4-BE49-F238E27FC236}">
                <a16:creationId xmlns:a16="http://schemas.microsoft.com/office/drawing/2014/main" id="{2E32E540-AF1A-F7E9-D020-A5CEE04422DD}"/>
              </a:ext>
            </a:extLst>
          </p:cNvPr>
          <p:cNvPicPr>
            <a:picLocks noChangeAspect="1"/>
          </p:cNvPicPr>
          <p:nvPr/>
        </p:nvPicPr>
        <p:blipFill>
          <a:blip r:embed="rId2"/>
          <a:srcRect/>
          <a:stretch/>
        </p:blipFill>
        <p:spPr>
          <a:xfrm>
            <a:off x="7293948" y="910524"/>
            <a:ext cx="4617960" cy="3077891"/>
          </a:xfrm>
          <a:prstGeom prst="rect">
            <a:avLst/>
          </a:prstGeom>
        </p:spPr>
      </p:pic>
    </p:spTree>
    <p:extLst>
      <p:ext uri="{BB962C8B-B14F-4D97-AF65-F5344CB8AC3E}">
        <p14:creationId xmlns:p14="http://schemas.microsoft.com/office/powerpoint/2010/main" val="1029600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rot="5400000">
            <a:off x="5854674" y="5225195"/>
            <a:ext cx="11026902" cy="701041"/>
          </a:xfrm>
        </p:spPr>
        <p:txBody>
          <a:bodyPr/>
          <a:lstStyle/>
          <a:p>
            <a:r>
              <a:rPr lang="nl-NL" dirty="0" err="1"/>
              <a:t>Melles</a:t>
            </a:r>
            <a:r>
              <a:rPr lang="nl-NL" dirty="0"/>
              <a:t> media</a:t>
            </a:r>
          </a:p>
        </p:txBody>
      </p:sp>
      <p:sp>
        <p:nvSpPr>
          <p:cNvPr id="4" name="Tekstvak 3">
            <a:extLst>
              <a:ext uri="{FF2B5EF4-FFF2-40B4-BE49-F238E27FC236}">
                <a16:creationId xmlns:a16="http://schemas.microsoft.com/office/drawing/2014/main" id="{2D0C17D3-A990-1C48-3AB0-583F5D45526F}"/>
              </a:ext>
            </a:extLst>
          </p:cNvPr>
          <p:cNvSpPr txBox="1"/>
          <p:nvPr/>
        </p:nvSpPr>
        <p:spPr>
          <a:xfrm>
            <a:off x="444600" y="312736"/>
            <a:ext cx="7822114" cy="5339923"/>
          </a:xfrm>
          <a:prstGeom prst="rect">
            <a:avLst/>
          </a:prstGeom>
          <a:noFill/>
        </p:spPr>
        <p:txBody>
          <a:bodyPr wrap="square" lIns="91440" tIns="45720" rIns="91440" bIns="45720" rtlCol="0" anchor="t">
            <a:spAutoFit/>
          </a:bodyPr>
          <a:lstStyle/>
          <a:p>
            <a:r>
              <a:rPr lang="nl-NL" sz="1100" dirty="0">
                <a:solidFill>
                  <a:srgbClr val="000000"/>
                </a:solidFill>
                <a:ea typeface="+mn-lt"/>
                <a:cs typeface="+mn-lt"/>
              </a:rPr>
              <a:t>Hoi, hoi!</a:t>
            </a:r>
            <a:br>
              <a:rPr lang="en-US" dirty="0"/>
            </a:br>
            <a:endParaRPr lang="en-US" sz="1100" dirty="0">
              <a:cs typeface="Poppins"/>
            </a:endParaRPr>
          </a:p>
          <a:p>
            <a:r>
              <a:rPr lang="nl-NL" sz="1100" dirty="0">
                <a:solidFill>
                  <a:srgbClr val="000000"/>
                </a:solidFill>
                <a:ea typeface="+mn-lt"/>
                <a:cs typeface="+mn-lt"/>
              </a:rPr>
              <a:t>Ik ruk me weer even los uit De Grijze Jager boeken. Ik ben al bij het derde boek. Ik kan echt niet stoppen! Jullie hadden ook hele leuke tips. Daarom heb ik meteen voor mezelf een verlanglijstje gemaakt, want ik word echt ontspannen van lezen.</a:t>
            </a:r>
            <a:br>
              <a:rPr lang="en-US" dirty="0"/>
            </a:br>
            <a:endParaRPr lang="en-US" sz="1100" dirty="0">
              <a:cs typeface="Poppins"/>
            </a:endParaRPr>
          </a:p>
          <a:p>
            <a:r>
              <a:rPr lang="nl-NL" sz="1100" dirty="0">
                <a:solidFill>
                  <a:srgbClr val="000000"/>
                </a:solidFill>
                <a:ea typeface="+mn-lt"/>
                <a:cs typeface="+mn-lt"/>
              </a:rPr>
              <a:t>Gisteravond keek ik na het eten even naar het Jeugdjournaal. Er kwam een stuk over kinderen die een kleurrijk kruispunt hadden gemaakt met nieuwe verkeersborden en tekeningen van dieren. Het zag er echt heel leuk uit. Wel vraag ik mij af of het daar nou echt veiliger van wordt. Ik bedoel, ik zie het al helemaal voor me dat kleine kinderen midden op de weg blijven stilstaan om naar een leuk dierenplaatje te kijken. Dat is toch niet veilig? Gelukkig gaat de gemeente dat nu ook onderzoeken. Ben echt benieuwd wat er uitkomt, maar of het verkeer hier nou veiliger van wordt…?</a:t>
            </a:r>
            <a:br>
              <a:rPr lang="en-US" dirty="0"/>
            </a:br>
            <a:endParaRPr lang="en-US" sz="1100" dirty="0">
              <a:cs typeface="Poppins"/>
            </a:endParaRPr>
          </a:p>
          <a:p>
            <a:r>
              <a:rPr lang="nl-NL" sz="1100" dirty="0">
                <a:solidFill>
                  <a:srgbClr val="000000"/>
                </a:solidFill>
                <a:ea typeface="+mn-lt"/>
                <a:cs typeface="+mn-lt"/>
              </a:rPr>
              <a:t>Ik realiseerde mij na het zien van het nieuwsbericht dat het echte verkeer best veel lijkt op ons digitale internetverkeer. Ik help weleens een oud omaatje met oversteken, steek mijn handen altijd uit om te laten zien waar ik naartoe wil of geef iemand vriendelijk voorrang. Maar dit doe ik dus ook online. Ik help mijn oma geregeld met internetzaken, bijvoorbeeld om te checken of een Whatsapp bericht wel echt is. Er zijn weleens oudjes gescamd door internet boeven! Dat zou ik nooit willen voor mijn oma. In mijn klas-app ben ik ook altijd vriendelijk en spreek ik soms zelfs iemand aan op een bericht.</a:t>
            </a:r>
            <a:endParaRPr lang="en-US" sz="1100" dirty="0">
              <a:solidFill>
                <a:srgbClr val="3F5060"/>
              </a:solidFill>
              <a:ea typeface="+mn-lt"/>
              <a:cs typeface="+mn-lt"/>
            </a:endParaRPr>
          </a:p>
          <a:p>
            <a:endParaRPr lang="nl-NL" sz="1100" dirty="0">
              <a:solidFill>
                <a:srgbClr val="000000"/>
              </a:solidFill>
              <a:ea typeface="+mn-lt"/>
              <a:cs typeface="+mn-lt"/>
            </a:endParaRPr>
          </a:p>
          <a:p>
            <a:r>
              <a:rPr lang="nl-NL" sz="1100" dirty="0">
                <a:solidFill>
                  <a:srgbClr val="000000"/>
                </a:solidFill>
                <a:ea typeface="+mn-lt"/>
                <a:cs typeface="+mn-lt"/>
              </a:rPr>
              <a:t>Ik heb een keer gezien dat iemand boos toeterde naar een kind dat even treuzelde met de fiets. Die man stapte uit en ging schreeuwen. Ik vond dat echt zielig. Mijn vader is toen uitgestapt en heeft het kind geholpen om rustig weer verder te kunnen. Dat vond ik erg fijn om te zien. Dus zo gedraag ik mij ook online, ik help graag iemand zodat die zich ook veilig kan voelen.</a:t>
            </a:r>
          </a:p>
          <a:p>
            <a:endParaRPr lang="nl-NL" sz="1100" dirty="0">
              <a:solidFill>
                <a:srgbClr val="000000"/>
              </a:solidFill>
              <a:cs typeface="Poppins"/>
            </a:endParaRPr>
          </a:p>
          <a:p>
            <a:r>
              <a:rPr lang="nl-NL" sz="1100" dirty="0">
                <a:solidFill>
                  <a:srgbClr val="000000"/>
                </a:solidFill>
                <a:cs typeface="Poppins"/>
              </a:rPr>
              <a:t>Zoals ik mij in het echte leven gedraag, zo gedraag ik mij ook online. Doe jij dit ook? Zeg jij weleens tegen iemand dat ze aardiger kunnen doen? </a:t>
            </a:r>
            <a:br>
              <a:rPr lang="en-US" dirty="0"/>
            </a:br>
            <a:endParaRPr lang="en-US" sz="1100" dirty="0">
              <a:cs typeface="Poppins"/>
            </a:endParaRPr>
          </a:p>
          <a:p>
            <a:r>
              <a:rPr lang="nl-NL" sz="1100" dirty="0">
                <a:solidFill>
                  <a:srgbClr val="000000"/>
                </a:solidFill>
                <a:ea typeface="+mn-lt"/>
                <a:cs typeface="+mn-lt"/>
              </a:rPr>
              <a:t>Tot volgende week!</a:t>
            </a:r>
            <a:br>
              <a:rPr lang="en-US" dirty="0"/>
            </a:br>
            <a:endParaRPr lang="en-US" sz="1100" dirty="0">
              <a:cs typeface="Poppins"/>
            </a:endParaRPr>
          </a:p>
          <a:p>
            <a:r>
              <a:rPr lang="nl-NL" sz="1100" dirty="0">
                <a:solidFill>
                  <a:srgbClr val="000000"/>
                </a:solidFill>
                <a:ea typeface="+mn-lt"/>
                <a:cs typeface="+mn-lt"/>
              </a:rPr>
              <a:t>Melle</a:t>
            </a:r>
            <a:endParaRPr lang="nl-NL" sz="1100" dirty="0">
              <a:cs typeface="Poppins"/>
            </a:endParaRPr>
          </a:p>
        </p:txBody>
      </p:sp>
      <p:pic>
        <p:nvPicPr>
          <p:cNvPr id="5" name="Afbeelding 4">
            <a:extLst>
              <a:ext uri="{FF2B5EF4-FFF2-40B4-BE49-F238E27FC236}">
                <a16:creationId xmlns:a16="http://schemas.microsoft.com/office/drawing/2014/main" id="{A15FEABB-7060-C16E-0A0C-EF4C048EC96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67799" y="312736"/>
            <a:ext cx="2216989" cy="22169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84226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713903A-7512-C8EA-87B3-333F15A4A337}"/>
              </a:ext>
            </a:extLst>
          </p:cNvPr>
          <p:cNvSpPr>
            <a:spLocks noGrp="1"/>
          </p:cNvSpPr>
          <p:nvPr>
            <p:ph type="body" sz="quarter" idx="11"/>
          </p:nvPr>
        </p:nvSpPr>
        <p:spPr>
          <a:xfrm>
            <a:off x="591060" y="326718"/>
            <a:ext cx="9769182" cy="923007"/>
          </a:xfrm>
        </p:spPr>
        <p:txBody>
          <a:bodyPr anchor="t"/>
          <a:lstStyle/>
          <a:p>
            <a:r>
              <a:rPr lang="nl-NL" sz="2800" dirty="0"/>
              <a:t>Nu in </a:t>
            </a:r>
            <a:r>
              <a:rPr lang="nl-NL" dirty="0"/>
              <a:t>de</a:t>
            </a:r>
            <a:r>
              <a:rPr lang="nl-NL" sz="2800" dirty="0"/>
              <a:t> media: Kinderen bedenken eigen kruispunt.</a:t>
            </a:r>
            <a:endParaRPr lang="nl-NL" sz="2800" dirty="0">
              <a:cs typeface="Poppins"/>
            </a:endParaRPr>
          </a:p>
        </p:txBody>
      </p:sp>
      <p:sp>
        <p:nvSpPr>
          <p:cNvPr id="3" name="Tijdelijke aanduiding voor tekst 2">
            <a:extLst>
              <a:ext uri="{FF2B5EF4-FFF2-40B4-BE49-F238E27FC236}">
                <a16:creationId xmlns:a16="http://schemas.microsoft.com/office/drawing/2014/main" id="{81780A86-E900-8276-079E-17FC893DA353}"/>
              </a:ext>
            </a:extLst>
          </p:cNvPr>
          <p:cNvSpPr>
            <a:spLocks noGrp="1"/>
          </p:cNvSpPr>
          <p:nvPr>
            <p:ph type="body" sz="quarter" idx="12"/>
          </p:nvPr>
        </p:nvSpPr>
        <p:spPr>
          <a:xfrm>
            <a:off x="591060" y="1252947"/>
            <a:ext cx="5223331" cy="3056623"/>
          </a:xfrm>
        </p:spPr>
        <p:txBody>
          <a:bodyPr vert="horz" lIns="91440" tIns="45720" rIns="91440" bIns="45720" rtlCol="0" anchor="t">
            <a:noAutofit/>
          </a:bodyPr>
          <a:lstStyle/>
          <a:p>
            <a:r>
              <a:rPr lang="nl-NL" sz="1200" i="1" dirty="0">
                <a:solidFill>
                  <a:srgbClr val="091223"/>
                </a:solidFill>
                <a:ea typeface="+mn-lt"/>
                <a:cs typeface="+mn-lt"/>
              </a:rPr>
              <a:t>"Begrijpen doe ik het eigenlijk niet, maar ik word er wel vrolijk van!''</a:t>
            </a:r>
            <a:endParaRPr lang="nl-NL" dirty="0"/>
          </a:p>
          <a:p>
            <a:r>
              <a:rPr lang="nl-NL" sz="1200" dirty="0">
                <a:solidFill>
                  <a:srgbClr val="1E1E1E"/>
                </a:solidFill>
                <a:ea typeface="+mn-lt"/>
                <a:cs typeface="+mn-lt"/>
              </a:rPr>
              <a:t>Kinderen in Zwolle hebben een eigen kruispunt bedacht. Drie kruisingen daar liggen nu vol met fel gekleurde symbolen, nieuwe verkeersborden en tekeningen van dieren. Het moet zo veiliger voor kinderen zijn om de weg over te steken onderweg naar school. Het ziet er vrolijk uit, maar is het ook echt veiliger? </a:t>
            </a:r>
            <a:endParaRPr lang="nl-NL" dirty="0">
              <a:cs typeface="Poppins"/>
            </a:endParaRPr>
          </a:p>
          <a:p>
            <a:r>
              <a:rPr lang="nl-NL" sz="1200" dirty="0">
                <a:solidFill>
                  <a:srgbClr val="222222"/>
                </a:solidFill>
                <a:ea typeface="+mn-lt"/>
                <a:cs typeface="+mn-lt"/>
              </a:rPr>
              <a:t>Online lijkt de wereld er ook altijd heel vrolijk uit te zien, maar is het ook allemaal zo vrolijk? </a:t>
            </a:r>
            <a:br>
              <a:rPr lang="en-US" dirty="0"/>
            </a:br>
            <a:endParaRPr lang="en-US" dirty="0">
              <a:cs typeface="Poppins"/>
            </a:endParaRPr>
          </a:p>
        </p:txBody>
      </p:sp>
      <p:sp>
        <p:nvSpPr>
          <p:cNvPr id="6" name="Tijdelijke aanduiding voor tekst 2">
            <a:extLst>
              <a:ext uri="{FF2B5EF4-FFF2-40B4-BE49-F238E27FC236}">
                <a16:creationId xmlns:a16="http://schemas.microsoft.com/office/drawing/2014/main" id="{D86D1EB1-18DC-E4A4-0886-7FE1945681A2}"/>
              </a:ext>
            </a:extLst>
          </p:cNvPr>
          <p:cNvSpPr txBox="1">
            <a:spLocks/>
          </p:cNvSpPr>
          <p:nvPr/>
        </p:nvSpPr>
        <p:spPr>
          <a:xfrm>
            <a:off x="591060" y="4900608"/>
            <a:ext cx="5223331" cy="1121888"/>
          </a:xfrm>
          <a:prstGeom prst="rect">
            <a:avLst/>
          </a:prstGeom>
        </p:spPr>
        <p:txBody>
          <a:bodyPr vert="horz" lIns="91440" tIns="45720" rIns="91440" bIns="45720" rtlCol="0" anchor="t">
            <a:noAutofit/>
          </a:bodyPr>
          <a:lstStyle>
            <a:lvl1pPr marL="0" indent="0" algn="l" defTabSz="914400" rtl="0" eaLnBrk="1" latinLnBrk="0" hangingPunct="1">
              <a:lnSpc>
                <a:spcPct val="150000"/>
              </a:lnSpc>
              <a:spcBef>
                <a:spcPts val="1000"/>
              </a:spcBef>
              <a:buFont typeface="Arial" panose="020B0604020202020204" pitchFamily="34" charset="0"/>
              <a:buNone/>
              <a:defRPr sz="2000" b="0" kern="1200">
                <a:solidFill>
                  <a:schemeClr val="accent3"/>
                </a:solidFill>
                <a:latin typeface="+mn-lt"/>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200" b="1" i="1" dirty="0">
                <a:solidFill>
                  <a:srgbClr val="000000"/>
                </a:solidFill>
              </a:rPr>
              <a:t>Bron: </a:t>
            </a:r>
            <a:r>
              <a:rPr lang="nl-NL" sz="1200" i="1" dirty="0">
                <a:solidFill>
                  <a:srgbClr val="000000"/>
                </a:solidFill>
              </a:rPr>
              <a:t>Jeugdjournaal</a:t>
            </a:r>
            <a:r>
              <a:rPr lang="nl-NL" sz="1200" i="1" dirty="0">
                <a:solidFill>
                  <a:srgbClr val="000000"/>
                </a:solidFill>
                <a:ea typeface="+mn-lt"/>
                <a:cs typeface="+mn-lt"/>
              </a:rPr>
              <a:t>, 28-09-2023</a:t>
            </a:r>
            <a:br>
              <a:rPr lang="nl-NL" sz="1200" i="1" dirty="0">
                <a:solidFill>
                  <a:srgbClr val="000000"/>
                </a:solidFill>
                <a:ea typeface="+mn-lt"/>
                <a:cs typeface="+mn-lt"/>
              </a:rPr>
            </a:br>
            <a:r>
              <a:rPr lang="nl-NL" sz="1200" dirty="0">
                <a:solidFill>
                  <a:srgbClr val="E9AB00"/>
                </a:solidFill>
                <a:ea typeface="+mn-lt"/>
                <a:cs typeface="+mn-lt"/>
                <a:hlinkClick r:id="rId3"/>
              </a:rPr>
              <a:t>https://jeugdjournaal.nl/artikel/2492194-kinderen-bedenken-een-kleurrijk-kruispunt-voelt-stukje-veiliger</a:t>
            </a:r>
            <a:r>
              <a:rPr lang="nl-NL" sz="1200" dirty="0">
                <a:solidFill>
                  <a:srgbClr val="3F5061"/>
                </a:solidFill>
                <a:ea typeface="+mn-lt"/>
                <a:cs typeface="+mn-lt"/>
              </a:rPr>
              <a:t> </a:t>
            </a:r>
            <a:endParaRPr lang="nl-NL" dirty="0">
              <a:cs typeface="Poppins"/>
            </a:endParaRPr>
          </a:p>
          <a:p>
            <a:pPr>
              <a:spcBef>
                <a:spcPts val="0"/>
              </a:spcBef>
            </a:pPr>
            <a:br>
              <a:rPr lang="en-US" dirty="0"/>
            </a:br>
            <a:endParaRPr lang="en-US" dirty="0"/>
          </a:p>
        </p:txBody>
      </p:sp>
      <p:pic>
        <p:nvPicPr>
          <p:cNvPr id="5" name="Onlinemedia 4" title="Kinderen bedenken een kleurrijk kruispunt: 'Voelt stukje veiliger'">
            <a:hlinkClick r:id="" action="ppaction://media"/>
            <a:extLst>
              <a:ext uri="{FF2B5EF4-FFF2-40B4-BE49-F238E27FC236}">
                <a16:creationId xmlns:a16="http://schemas.microsoft.com/office/drawing/2014/main" id="{BC44C21A-2E65-87A3-8D0E-269200E00D6C}"/>
              </a:ext>
            </a:extLst>
          </p:cNvPr>
          <p:cNvPicPr>
            <a:picLocks noRot="1" noChangeAspect="1"/>
          </p:cNvPicPr>
          <p:nvPr>
            <a:videoFile r:link="rId1"/>
          </p:nvPr>
        </p:nvPicPr>
        <p:blipFill>
          <a:blip r:embed="rId4"/>
          <a:stretch>
            <a:fillRect/>
          </a:stretch>
        </p:blipFill>
        <p:spPr>
          <a:xfrm>
            <a:off x="6551977" y="2596692"/>
            <a:ext cx="5413565" cy="3055497"/>
          </a:xfrm>
          <a:prstGeom prst="rect">
            <a:avLst/>
          </a:prstGeom>
        </p:spPr>
      </p:pic>
    </p:spTree>
    <p:extLst>
      <p:ext uri="{BB962C8B-B14F-4D97-AF65-F5344CB8AC3E}">
        <p14:creationId xmlns:p14="http://schemas.microsoft.com/office/powerpoint/2010/main" val="413188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a:off x="487731" y="221009"/>
            <a:ext cx="11026902" cy="640825"/>
          </a:xfrm>
        </p:spPr>
        <p:txBody>
          <a:bodyPr vert="horz" lIns="91440" tIns="45720" rIns="91440" bIns="45720" rtlCol="0" anchor="t">
            <a:normAutofit/>
          </a:bodyPr>
          <a:lstStyle/>
          <a:p>
            <a:r>
              <a:rPr lang="nl-NL" sz="3100" dirty="0">
                <a:solidFill>
                  <a:schemeClr val="accent1"/>
                </a:solidFill>
                <a:ea typeface="+mj-lt"/>
                <a:cs typeface="+mj-lt"/>
              </a:rPr>
              <a:t>In gesprek over online veiligheid</a:t>
            </a:r>
            <a:endParaRPr lang="nl-NL" dirty="0">
              <a:solidFill>
                <a:schemeClr val="accent1"/>
              </a:solidFill>
            </a:endParaRPr>
          </a:p>
        </p:txBody>
      </p:sp>
      <p:sp>
        <p:nvSpPr>
          <p:cNvPr id="3" name="Tijdelijke aanduiding voor tekst 2">
            <a:extLst>
              <a:ext uri="{FF2B5EF4-FFF2-40B4-BE49-F238E27FC236}">
                <a16:creationId xmlns:a16="http://schemas.microsoft.com/office/drawing/2014/main" id="{2A32C249-E275-DB00-2187-C5F81CCC5EA1}"/>
              </a:ext>
            </a:extLst>
          </p:cNvPr>
          <p:cNvSpPr>
            <a:spLocks noGrp="1"/>
          </p:cNvSpPr>
          <p:nvPr>
            <p:ph type="body" sz="quarter" idx="12"/>
          </p:nvPr>
        </p:nvSpPr>
        <p:spPr>
          <a:xfrm>
            <a:off x="487730" y="866273"/>
            <a:ext cx="9991597" cy="4331321"/>
          </a:xfrm>
        </p:spPr>
        <p:txBody>
          <a:bodyPr vert="horz" lIns="90000" tIns="45720" rIns="91440" bIns="45720" rtlCol="0" anchor="t">
            <a:noAutofit/>
          </a:bodyPr>
          <a:lstStyle/>
          <a:p>
            <a:r>
              <a:rPr lang="nl-NL" sz="1400" dirty="0">
                <a:solidFill>
                  <a:srgbClr val="1F2830"/>
                </a:solidFill>
                <a:ea typeface="+mn-lt"/>
                <a:cs typeface="+mn-lt"/>
              </a:rPr>
              <a:t>Kinderen in Zwolle bedachten een kleurrijk kruispunt om het kruispunt verkeersveiliger te maken. </a:t>
            </a:r>
            <a:br>
              <a:rPr lang="nl-NL" sz="1400" dirty="0">
                <a:solidFill>
                  <a:srgbClr val="1F2830"/>
                </a:solidFill>
                <a:ea typeface="+mn-lt"/>
                <a:cs typeface="+mn-lt"/>
              </a:rPr>
            </a:br>
            <a:r>
              <a:rPr lang="nl-NL" sz="1400" dirty="0">
                <a:solidFill>
                  <a:srgbClr val="1F2830"/>
                </a:solidFill>
                <a:ea typeface="+mn-lt"/>
                <a:cs typeface="+mn-lt"/>
              </a:rPr>
              <a:t>Hoe zit het met jouw online verkeer? </a:t>
            </a:r>
            <a:endParaRPr lang="nl-NL" dirty="0">
              <a:cs typeface="Poppins"/>
            </a:endParaRPr>
          </a:p>
          <a:p>
            <a:pPr>
              <a:lnSpc>
                <a:spcPct val="100000"/>
              </a:lnSpc>
            </a:pPr>
            <a:endParaRPr lang="nl-NL" sz="1400" dirty="0">
              <a:solidFill>
                <a:srgbClr val="091223"/>
              </a:solidFill>
              <a:ea typeface="+mn-lt"/>
              <a:cs typeface="+mn-lt"/>
            </a:endParaRPr>
          </a:p>
          <a:p>
            <a:pPr>
              <a:lnSpc>
                <a:spcPct val="100000"/>
              </a:lnSpc>
            </a:pPr>
            <a:r>
              <a:rPr lang="nl-NL" sz="1400" b="1" dirty="0">
                <a:solidFill>
                  <a:srgbClr val="091223"/>
                </a:solidFill>
                <a:ea typeface="+mn-lt"/>
                <a:cs typeface="+mn-lt"/>
              </a:rPr>
              <a:t>Vraagstuk 1:</a:t>
            </a:r>
            <a:endParaRPr lang="en-US" sz="1400" b="1" dirty="0">
              <a:solidFill>
                <a:srgbClr val="091223"/>
              </a:solidFill>
              <a:ea typeface="+mn-lt"/>
              <a:cs typeface="+mn-lt"/>
            </a:endParaRPr>
          </a:p>
          <a:p>
            <a:pPr>
              <a:lnSpc>
                <a:spcPct val="100000"/>
              </a:lnSpc>
            </a:pPr>
            <a:r>
              <a:rPr lang="nl-NL" sz="1400" dirty="0">
                <a:solidFill>
                  <a:srgbClr val="091223"/>
                </a:solidFill>
                <a:ea typeface="+mn-lt"/>
                <a:cs typeface="+mn-lt"/>
              </a:rPr>
              <a:t>Waar kom jij online verkeer tegen?</a:t>
            </a:r>
          </a:p>
          <a:p>
            <a:pPr>
              <a:lnSpc>
                <a:spcPct val="100000"/>
              </a:lnSpc>
            </a:pPr>
            <a:endParaRPr lang="nl-NL" sz="1400" dirty="0">
              <a:solidFill>
                <a:srgbClr val="091223"/>
              </a:solidFill>
              <a:ea typeface="+mn-lt"/>
              <a:cs typeface="+mn-lt"/>
            </a:endParaRPr>
          </a:p>
          <a:p>
            <a:pPr>
              <a:lnSpc>
                <a:spcPct val="100000"/>
              </a:lnSpc>
            </a:pPr>
            <a:r>
              <a:rPr lang="nl-NL" sz="1400" b="1" dirty="0">
                <a:solidFill>
                  <a:srgbClr val="091223"/>
                </a:solidFill>
                <a:ea typeface="+mn-lt"/>
                <a:cs typeface="+mn-lt"/>
              </a:rPr>
              <a:t>Vraagstuk 2:</a:t>
            </a:r>
            <a:endParaRPr lang="en-US" sz="1400" b="1" dirty="0">
              <a:solidFill>
                <a:srgbClr val="091223"/>
              </a:solidFill>
              <a:ea typeface="+mn-lt"/>
              <a:cs typeface="+mn-lt"/>
            </a:endParaRPr>
          </a:p>
          <a:p>
            <a:pPr>
              <a:lnSpc>
                <a:spcPct val="100000"/>
              </a:lnSpc>
            </a:pPr>
            <a:r>
              <a:rPr lang="nl-NL" sz="1400" dirty="0">
                <a:solidFill>
                  <a:srgbClr val="091223"/>
                </a:solidFill>
                <a:ea typeface="+mn-lt"/>
                <a:cs typeface="+mn-lt"/>
              </a:rPr>
              <a:t>Welke ervaringen heb jij online? Ben je weleens iets tegengekomen wat niet zo leuk was?</a:t>
            </a:r>
          </a:p>
          <a:p>
            <a:br>
              <a:rPr lang="en-US" dirty="0"/>
            </a:br>
            <a:endParaRPr lang="en-US" dirty="0">
              <a:cs typeface="Poppins"/>
            </a:endParaRPr>
          </a:p>
        </p:txBody>
      </p:sp>
    </p:spTree>
    <p:extLst>
      <p:ext uri="{BB962C8B-B14F-4D97-AF65-F5344CB8AC3E}">
        <p14:creationId xmlns:p14="http://schemas.microsoft.com/office/powerpoint/2010/main" val="800197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4">
            <a:extLst>
              <a:ext uri="{FF2B5EF4-FFF2-40B4-BE49-F238E27FC236}">
                <a16:creationId xmlns:a16="http://schemas.microsoft.com/office/drawing/2014/main" id="{96515931-9D39-2DEA-06F0-3CBF265F07C7}"/>
              </a:ext>
            </a:extLst>
          </p:cNvPr>
          <p:cNvPicPr>
            <a:picLocks noGrp="1" noChangeAspect="1"/>
          </p:cNvPicPr>
          <p:nvPr>
            <p:ph type="pic" sz="quarter" idx="12"/>
          </p:nvPr>
        </p:nvPicPr>
        <p:blipFill>
          <a:blip r:embed="rId2">
            <a:extLst>
              <a:ext uri="{837473B0-CC2E-450A-ABE3-18F120FF3D39}">
                <a1611:picAttrSrcUrl xmlns:a1611="http://schemas.microsoft.com/office/drawing/2016/11/main" r:id="rId3"/>
              </a:ext>
            </a:extLst>
          </a:blip>
          <a:srcRect l="11815" r="11815"/>
          <a:stretch/>
        </p:blipFill>
        <p:spPr>
          <a:xfrm>
            <a:off x="5692552" y="946485"/>
            <a:ext cx="6499448" cy="4457327"/>
          </a:xfrm>
        </p:spPr>
      </p:pic>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0"/>
            <a:ext cx="6073450"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ea typeface="+mj-lt"/>
                <a:cs typeface="+mj-lt"/>
              </a:rPr>
              <a:t>Opdracht:  </a:t>
            </a:r>
            <a:br>
              <a:rPr lang="nl-NL" dirty="0">
                <a:ea typeface="+mj-lt"/>
                <a:cs typeface="+mj-lt"/>
              </a:rPr>
            </a:br>
            <a:r>
              <a:rPr lang="nl-NL" dirty="0">
                <a:ea typeface="+mj-lt"/>
                <a:cs typeface="+mj-lt"/>
              </a:rPr>
              <a:t>Veilig online, wees vriendelijk</a:t>
            </a:r>
            <a:endParaRPr lang="nl-NL" dirty="0"/>
          </a:p>
        </p:txBody>
      </p:sp>
      <p:sp>
        <p:nvSpPr>
          <p:cNvPr id="4" name="Tekstvak 3">
            <a:extLst>
              <a:ext uri="{FF2B5EF4-FFF2-40B4-BE49-F238E27FC236}">
                <a16:creationId xmlns:a16="http://schemas.microsoft.com/office/drawing/2014/main" id="{AB9C9927-533D-050B-93D4-B92ADDFAB37E}"/>
              </a:ext>
            </a:extLst>
          </p:cNvPr>
          <p:cNvSpPr txBox="1"/>
          <p:nvPr/>
        </p:nvSpPr>
        <p:spPr>
          <a:xfrm>
            <a:off x="146827" y="1297561"/>
            <a:ext cx="4584972" cy="3785652"/>
          </a:xfrm>
          <a:prstGeom prst="rect">
            <a:avLst/>
          </a:prstGeom>
          <a:noFill/>
        </p:spPr>
        <p:txBody>
          <a:bodyPr wrap="square" lIns="91440" tIns="45720" rIns="91440" bIns="45720" rtlCol="0" anchor="t">
            <a:spAutoFit/>
          </a:bodyPr>
          <a:lstStyle/>
          <a:p>
            <a:r>
              <a:rPr lang="nl-NL" sz="1600" dirty="0">
                <a:latin typeface="Poppins"/>
                <a:cs typeface="Arial"/>
              </a:rPr>
              <a:t>In deze opdracht spelen we een game over internetveiligheid. In tweetallen speel je op </a:t>
            </a:r>
            <a:r>
              <a:rPr lang="nl-NL" sz="1600" dirty="0">
                <a:solidFill>
                  <a:schemeClr val="bg1"/>
                </a:solidFill>
                <a:latin typeface="Poppins"/>
                <a:cs typeface="Arial"/>
                <a:hlinkClick r:id="rId4">
                  <a:extLst>
                    <a:ext uri="{A12FA001-AC4F-418D-AE19-62706E023703}">
                      <ahyp:hlinkClr xmlns:ahyp="http://schemas.microsoft.com/office/drawing/2018/hyperlinkcolor" val="tx"/>
                    </a:ext>
                  </a:extLst>
                </a:hlinkClick>
              </a:rPr>
              <a:t>https://beinternetlegends.withgoogle.com/nl_be/interland</a:t>
            </a:r>
            <a:r>
              <a:rPr lang="nl-NL" sz="1600" dirty="0">
                <a:latin typeface="Poppins"/>
                <a:cs typeface="Arial"/>
              </a:rPr>
              <a:t> straks de game verder. </a:t>
            </a:r>
            <a:br>
              <a:rPr lang="nl-NL" sz="1600" dirty="0">
                <a:latin typeface="Poppins"/>
                <a:cs typeface="Arial"/>
              </a:rPr>
            </a:br>
            <a:br>
              <a:rPr lang="nl-NL" sz="1600" dirty="0">
                <a:latin typeface="Poppins"/>
                <a:cs typeface="Arial"/>
              </a:rPr>
            </a:br>
            <a:r>
              <a:rPr lang="nl-NL" sz="1600" dirty="0">
                <a:latin typeface="Poppins"/>
                <a:cs typeface="Arial"/>
              </a:rPr>
              <a:t>We starten gezamenlijk in het level </a:t>
            </a:r>
            <a:r>
              <a:rPr lang="nl-NL" sz="1600" dirty="0">
                <a:solidFill>
                  <a:schemeClr val="bg1"/>
                </a:solidFill>
                <a:latin typeface="Poppins"/>
                <a:cs typeface="Arial"/>
              </a:rPr>
              <a:t>Koninkrijk der vriendelijkheid</a:t>
            </a:r>
            <a:r>
              <a:rPr lang="nl-NL" sz="1600" dirty="0">
                <a:latin typeface="Poppins"/>
                <a:cs typeface="Arial"/>
              </a:rPr>
              <a:t>. We lezen de zinnen en bekijken samen wat de bedoeling is. Daarna speel je in tweetallen of alleen verder.</a:t>
            </a:r>
            <a:br>
              <a:rPr lang="en-US" dirty="0"/>
            </a:br>
            <a:endParaRPr lang="en-US" sz="1600" dirty="0">
              <a:cs typeface="Poppins"/>
            </a:endParaRPr>
          </a:p>
          <a:p>
            <a:r>
              <a:rPr lang="nl-NL" sz="1600" dirty="0">
                <a:latin typeface="Poppins"/>
                <a:cs typeface="Arial"/>
              </a:rPr>
              <a:t>Elk level eindigt met een quiz. Vul deze in. Aan het eind bespreken we wat je hebt ingevuld. </a:t>
            </a:r>
            <a:br>
              <a:rPr lang="en-US" sz="1600" dirty="0"/>
            </a:br>
            <a:endParaRPr lang="en-US" sz="1600" dirty="0">
              <a:cs typeface="Poppins"/>
            </a:endParaRPr>
          </a:p>
        </p:txBody>
      </p:sp>
      <p:sp>
        <p:nvSpPr>
          <p:cNvPr id="10" name="Tekstvak 9">
            <a:extLst>
              <a:ext uri="{FF2B5EF4-FFF2-40B4-BE49-F238E27FC236}">
                <a16:creationId xmlns:a16="http://schemas.microsoft.com/office/drawing/2014/main" id="{CDBBEA31-9295-4934-C235-9B3FA92C8857}"/>
              </a:ext>
            </a:extLst>
          </p:cNvPr>
          <p:cNvSpPr txBox="1"/>
          <p:nvPr/>
        </p:nvSpPr>
        <p:spPr>
          <a:xfrm>
            <a:off x="5692775" y="5403850"/>
            <a:ext cx="6499225" cy="317500"/>
          </a:xfrm>
          <a:prstGeom prst="rect">
            <a:avLst/>
          </a:prstGeom>
        </p:spPr>
        <p:txBody>
          <a:bodyPr>
            <a:normAutofit fontScale="85000" lnSpcReduction="10000"/>
          </a:bodyPr>
          <a:lstStyle/>
          <a:p>
            <a:r>
              <a:rPr lang="en-US">
                <a:hlinkClick r:id="rId3"/>
              </a:rPr>
              <a:t>Deze foto</a:t>
            </a:r>
            <a:r>
              <a:rPr lang="en-US"/>
              <a:t> van Onbekende auteur is gelicentieerd onder </a:t>
            </a:r>
            <a:r>
              <a:rPr lang="en-US">
                <a:hlinkClick r:id="rId5"/>
              </a:rPr>
              <a:t>CC BY-NC</a:t>
            </a:r>
            <a:r>
              <a:rPr lang="en-US"/>
              <a:t>.</a:t>
            </a:r>
          </a:p>
        </p:txBody>
      </p:sp>
    </p:spTree>
    <p:extLst>
      <p:ext uri="{BB962C8B-B14F-4D97-AF65-F5344CB8AC3E}">
        <p14:creationId xmlns:p14="http://schemas.microsoft.com/office/powerpoint/2010/main" val="3926902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D4172FD-1300-1FA6-D8C8-6DD24EDCC35D}"/>
              </a:ext>
            </a:extLst>
          </p:cNvPr>
          <p:cNvSpPr>
            <a:spLocks noGrp="1"/>
          </p:cNvSpPr>
          <p:nvPr>
            <p:ph type="body" sz="quarter" idx="11"/>
          </p:nvPr>
        </p:nvSpPr>
        <p:spPr>
          <a:xfrm>
            <a:off x="68859" y="1237741"/>
            <a:ext cx="5025915" cy="3604368"/>
          </a:xfrm>
        </p:spPr>
        <p:txBody>
          <a:bodyPr>
            <a:normAutofit/>
          </a:bodyPr>
          <a:lstStyle/>
          <a:p>
            <a:endParaRPr lang="nl-NL" sz="2000" b="0" dirty="0">
              <a:solidFill>
                <a:schemeClr val="tx1"/>
              </a:solidFill>
              <a:latin typeface="+mn-lt"/>
            </a:endParaRPr>
          </a:p>
          <a:p>
            <a:pPr marL="342900" indent="-342900">
              <a:buFontTx/>
              <a:buChar char="-"/>
            </a:pPr>
            <a:endParaRPr lang="nl-NL" sz="2000" dirty="0">
              <a:solidFill>
                <a:schemeClr val="tx1"/>
              </a:solidFill>
            </a:endParaRPr>
          </a:p>
        </p:txBody>
      </p:sp>
      <p:pic>
        <p:nvPicPr>
          <p:cNvPr id="5" name="Tijdelijke aanduiding voor afbeelding 4" descr="Afbeelding met tekenfilm, schermopname">
            <a:extLst>
              <a:ext uri="{FF2B5EF4-FFF2-40B4-BE49-F238E27FC236}">
                <a16:creationId xmlns:a16="http://schemas.microsoft.com/office/drawing/2014/main" id="{96515931-9D39-2DEA-06F0-3CBF265F07C7}"/>
              </a:ext>
            </a:extLst>
          </p:cNvPr>
          <p:cNvPicPr>
            <a:picLocks noGrp="1" noChangeAspect="1"/>
          </p:cNvPicPr>
          <p:nvPr>
            <p:ph type="pic" sz="quarter" idx="12"/>
          </p:nvPr>
        </p:nvPicPr>
        <p:blipFill rotWithShape="1">
          <a:blip r:embed="rId2">
            <a:extLst>
              <a:ext uri="{837473B0-CC2E-450A-ABE3-18F120FF3D39}">
                <a1611:picAttrSrcUrl xmlns:a1611="http://schemas.microsoft.com/office/drawing/2016/11/main" r:id="rId3"/>
              </a:ext>
            </a:extLst>
          </a:blip>
          <a:srcRect l="7755" r="7755"/>
          <a:stretch/>
        </p:blipFill>
        <p:spPr>
          <a:xfrm>
            <a:off x="5692552" y="946485"/>
            <a:ext cx="6499448" cy="4457327"/>
          </a:xfrm>
        </p:spPr>
      </p:pic>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0"/>
            <a:ext cx="6263118"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ea typeface="+mj-lt"/>
                <a:cs typeface="+mj-lt"/>
              </a:rPr>
              <a:t>Opdracht:  Veilig online, beveilig je geheimen</a:t>
            </a:r>
            <a:endParaRPr lang="nl-NL" dirty="0">
              <a:cs typeface="Poppins"/>
            </a:endParaRPr>
          </a:p>
        </p:txBody>
      </p:sp>
      <p:sp>
        <p:nvSpPr>
          <p:cNvPr id="4" name="Tekstvak 3">
            <a:extLst>
              <a:ext uri="{FF2B5EF4-FFF2-40B4-BE49-F238E27FC236}">
                <a16:creationId xmlns:a16="http://schemas.microsoft.com/office/drawing/2014/main" id="{AB9C9927-533D-050B-93D4-B92ADDFAB37E}"/>
              </a:ext>
            </a:extLst>
          </p:cNvPr>
          <p:cNvSpPr txBox="1"/>
          <p:nvPr/>
        </p:nvSpPr>
        <p:spPr>
          <a:xfrm>
            <a:off x="146826" y="1259330"/>
            <a:ext cx="4584972" cy="3293209"/>
          </a:xfrm>
          <a:prstGeom prst="rect">
            <a:avLst/>
          </a:prstGeom>
          <a:noFill/>
        </p:spPr>
        <p:txBody>
          <a:bodyPr wrap="square" lIns="91440" tIns="45720" rIns="91440" bIns="45720" rtlCol="0" anchor="t">
            <a:spAutoFit/>
          </a:bodyPr>
          <a:lstStyle/>
          <a:p>
            <a:r>
              <a:rPr lang="nl-NL" sz="1600" dirty="0">
                <a:latin typeface="Poppins"/>
                <a:cs typeface="Arial"/>
              </a:rPr>
              <a:t>In deze opdracht spelen we een game over internetveiligheid. In tweetallen speel je op </a:t>
            </a:r>
            <a:r>
              <a:rPr lang="nl-NL" sz="1600" dirty="0">
                <a:solidFill>
                  <a:schemeClr val="bg1"/>
                </a:solidFill>
                <a:latin typeface="Poppins"/>
                <a:cs typeface="Arial"/>
                <a:hlinkClick r:id="rId4">
                  <a:extLst>
                    <a:ext uri="{A12FA001-AC4F-418D-AE19-62706E023703}">
                      <ahyp:hlinkClr xmlns:ahyp="http://schemas.microsoft.com/office/drawing/2018/hyperlinkcolor" val="tx"/>
                    </a:ext>
                  </a:extLst>
                </a:hlinkClick>
              </a:rPr>
              <a:t>https://beinternetlegends.withgoogle.com/nl_be/interland</a:t>
            </a:r>
            <a:r>
              <a:rPr lang="nl-NL" sz="1600" dirty="0">
                <a:latin typeface="Poppins"/>
                <a:cs typeface="Arial"/>
              </a:rPr>
              <a:t> straks de game verder. </a:t>
            </a:r>
            <a:br>
              <a:rPr lang="nl-NL" sz="1600" dirty="0">
                <a:latin typeface="Poppins"/>
                <a:cs typeface="Arial"/>
              </a:rPr>
            </a:br>
            <a:br>
              <a:rPr lang="nl-NL" sz="1600" dirty="0">
                <a:latin typeface="Poppins"/>
                <a:cs typeface="Arial"/>
              </a:rPr>
            </a:br>
            <a:r>
              <a:rPr lang="nl-NL" sz="1600" dirty="0">
                <a:latin typeface="Poppins"/>
                <a:cs typeface="Arial"/>
              </a:rPr>
              <a:t>We gaan verder met de </a:t>
            </a:r>
            <a:r>
              <a:rPr lang="nl-NL" sz="1600" dirty="0">
                <a:solidFill>
                  <a:schemeClr val="bg1"/>
                </a:solidFill>
                <a:latin typeface="Poppins"/>
                <a:cs typeface="Arial"/>
              </a:rPr>
              <a:t>Schattentoren</a:t>
            </a:r>
            <a:r>
              <a:rPr lang="nl-NL" sz="1600" dirty="0">
                <a:latin typeface="Poppins"/>
                <a:cs typeface="Arial"/>
              </a:rPr>
              <a:t>. We lezen de zinnen en bekijken samen wat de bedoeling is. Daarna speel je in tweetallen of alleen verder.</a:t>
            </a:r>
            <a:endParaRPr lang="nl-NL" sz="1600" dirty="0">
              <a:latin typeface="Poppins"/>
              <a:cs typeface="Poppins"/>
            </a:endParaRPr>
          </a:p>
          <a:p>
            <a:pPr marL="285750" indent="-285750">
              <a:buFont typeface="Calibri"/>
              <a:buChar char="-"/>
            </a:pPr>
            <a:endParaRPr lang="nl-NL" sz="1600" dirty="0">
              <a:latin typeface="Poppins"/>
              <a:cs typeface="Arial"/>
            </a:endParaRPr>
          </a:p>
          <a:p>
            <a:r>
              <a:rPr lang="nl-NL" sz="1600" dirty="0">
                <a:latin typeface="Poppins"/>
                <a:cs typeface="Arial"/>
              </a:rPr>
              <a:t>Elk level eindigt met een quiz. Vul ook deze quiz in. We bespreken aan het eind samen wat je hebt ingevuld. </a:t>
            </a:r>
            <a:endParaRPr lang="en-US" dirty="0">
              <a:latin typeface="Poppins"/>
              <a:cs typeface="Poppins"/>
            </a:endParaRPr>
          </a:p>
        </p:txBody>
      </p:sp>
      <p:sp>
        <p:nvSpPr>
          <p:cNvPr id="11" name="Tekstvak 10">
            <a:extLst>
              <a:ext uri="{FF2B5EF4-FFF2-40B4-BE49-F238E27FC236}">
                <a16:creationId xmlns:a16="http://schemas.microsoft.com/office/drawing/2014/main" id="{0CE22506-DC62-8D93-1CA8-544F49FCD350}"/>
              </a:ext>
            </a:extLst>
          </p:cNvPr>
          <p:cNvSpPr txBox="1"/>
          <p:nvPr/>
        </p:nvSpPr>
        <p:spPr>
          <a:xfrm>
            <a:off x="5692775" y="5403850"/>
            <a:ext cx="6499225" cy="317500"/>
          </a:xfrm>
          <a:prstGeom prst="rect">
            <a:avLst/>
          </a:prstGeom>
        </p:spPr>
        <p:txBody>
          <a:bodyPr>
            <a:normAutofit fontScale="77500" lnSpcReduction="20000"/>
          </a:bodyPr>
          <a:lstStyle/>
          <a:p>
            <a:r>
              <a:rPr lang="en-US">
                <a:hlinkClick r:id="rId3"/>
              </a:rPr>
              <a:t>Deze foto</a:t>
            </a:r>
            <a:r>
              <a:rPr lang="en-US"/>
              <a:t> van Onbekende auteur is gelicentieerd onder </a:t>
            </a:r>
            <a:r>
              <a:rPr lang="en-US">
                <a:hlinkClick r:id="rId5"/>
              </a:rPr>
              <a:t>CC BY-SA-NC</a:t>
            </a:r>
            <a:r>
              <a:rPr lang="en-US"/>
              <a:t>.</a:t>
            </a:r>
          </a:p>
        </p:txBody>
      </p:sp>
    </p:spTree>
    <p:extLst>
      <p:ext uri="{BB962C8B-B14F-4D97-AF65-F5344CB8AC3E}">
        <p14:creationId xmlns:p14="http://schemas.microsoft.com/office/powerpoint/2010/main" val="3138534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D4172FD-1300-1FA6-D8C8-6DD24EDCC35D}"/>
              </a:ext>
            </a:extLst>
          </p:cNvPr>
          <p:cNvSpPr>
            <a:spLocks noGrp="1"/>
          </p:cNvSpPr>
          <p:nvPr>
            <p:ph type="body" sz="quarter" idx="11"/>
          </p:nvPr>
        </p:nvSpPr>
        <p:spPr>
          <a:xfrm>
            <a:off x="68859" y="1237741"/>
            <a:ext cx="5025915" cy="3604368"/>
          </a:xfrm>
        </p:spPr>
        <p:txBody>
          <a:bodyPr>
            <a:normAutofit/>
          </a:bodyPr>
          <a:lstStyle/>
          <a:p>
            <a:endParaRPr lang="nl-NL" sz="2000" b="0" dirty="0">
              <a:solidFill>
                <a:schemeClr val="tx1"/>
              </a:solidFill>
              <a:latin typeface="+mn-lt"/>
            </a:endParaRPr>
          </a:p>
          <a:p>
            <a:pPr marL="342900" indent="-342900">
              <a:buFontTx/>
              <a:buChar char="-"/>
            </a:pPr>
            <a:endParaRPr lang="nl-NL" sz="2000" dirty="0">
              <a:solidFill>
                <a:schemeClr val="tx1"/>
              </a:solidFill>
            </a:endParaRPr>
          </a:p>
        </p:txBody>
      </p:sp>
      <p:pic>
        <p:nvPicPr>
          <p:cNvPr id="5" name="Tijdelijke aanduiding voor afbeelding 4" descr="Afbeelding met tekenfilm, schermopname, kerstboom, Animatie&#10;&#10;Automatisch gegenereerde beschrijving">
            <a:extLst>
              <a:ext uri="{FF2B5EF4-FFF2-40B4-BE49-F238E27FC236}">
                <a16:creationId xmlns:a16="http://schemas.microsoft.com/office/drawing/2014/main" id="{96515931-9D39-2DEA-06F0-3CBF265F07C7}"/>
              </a:ext>
            </a:extLst>
          </p:cNvPr>
          <p:cNvPicPr>
            <a:picLocks noGrp="1" noChangeAspect="1"/>
          </p:cNvPicPr>
          <p:nvPr>
            <p:ph type="pic" sz="quarter" idx="12"/>
          </p:nvPr>
        </p:nvPicPr>
        <p:blipFill rotWithShape="1">
          <a:blip r:embed="rId2">
            <a:extLst>
              <a:ext uri="{837473B0-CC2E-450A-ABE3-18F120FF3D39}">
                <a1611:picAttrSrcUrl xmlns:a1611="http://schemas.microsoft.com/office/drawing/2016/11/main" r:id="rId3"/>
              </a:ext>
            </a:extLst>
          </a:blip>
          <a:srcRect l="16341" r="16341"/>
          <a:stretch/>
        </p:blipFill>
        <p:spPr>
          <a:xfrm>
            <a:off x="5692552" y="946485"/>
            <a:ext cx="6499448" cy="4457327"/>
          </a:xfrm>
        </p:spPr>
      </p:pic>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0"/>
            <a:ext cx="5842494"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ea typeface="+mj-lt"/>
                <a:cs typeface="+mj-lt"/>
              </a:rPr>
              <a:t>Vervolg: Speel de overige twee levels zelf </a:t>
            </a:r>
            <a:endParaRPr lang="nl-NL" dirty="0"/>
          </a:p>
        </p:txBody>
      </p:sp>
      <p:sp>
        <p:nvSpPr>
          <p:cNvPr id="4" name="Tekstvak 3">
            <a:extLst>
              <a:ext uri="{FF2B5EF4-FFF2-40B4-BE49-F238E27FC236}">
                <a16:creationId xmlns:a16="http://schemas.microsoft.com/office/drawing/2014/main" id="{AB9C9927-533D-050B-93D4-B92ADDFAB37E}"/>
              </a:ext>
            </a:extLst>
          </p:cNvPr>
          <p:cNvSpPr txBox="1"/>
          <p:nvPr/>
        </p:nvSpPr>
        <p:spPr>
          <a:xfrm>
            <a:off x="146826" y="1208344"/>
            <a:ext cx="4584972" cy="1569660"/>
          </a:xfrm>
          <a:prstGeom prst="rect">
            <a:avLst/>
          </a:prstGeom>
          <a:noFill/>
        </p:spPr>
        <p:txBody>
          <a:bodyPr wrap="square" lIns="91440" tIns="45720" rIns="91440" bIns="45720" rtlCol="0" anchor="t">
            <a:spAutoFit/>
          </a:bodyPr>
          <a:lstStyle/>
          <a:p>
            <a:r>
              <a:rPr lang="nl-NL" sz="1600" dirty="0">
                <a:latin typeface="Poppins"/>
                <a:cs typeface="Arial"/>
              </a:rPr>
              <a:t>We hebben nu twee levels samen gespeeld. </a:t>
            </a:r>
          </a:p>
          <a:p>
            <a:br>
              <a:rPr lang="nl-NL" sz="1600" dirty="0">
                <a:latin typeface="Poppins"/>
                <a:cs typeface="Arial"/>
              </a:rPr>
            </a:br>
            <a:r>
              <a:rPr lang="nl-NL" sz="1600" dirty="0">
                <a:latin typeface="Poppins"/>
                <a:cs typeface="Arial"/>
              </a:rPr>
              <a:t>De laatste twee levels kun je nu zelf spelen. Speel </a:t>
            </a:r>
            <a:r>
              <a:rPr lang="nl-NL" sz="1600" dirty="0">
                <a:solidFill>
                  <a:schemeClr val="bg1"/>
                </a:solidFill>
                <a:latin typeface="Poppins"/>
                <a:cs typeface="Arial"/>
              </a:rPr>
              <a:t>Berg van voorzichtigheid </a:t>
            </a:r>
            <a:r>
              <a:rPr lang="nl-NL" sz="1600" dirty="0">
                <a:latin typeface="Poppins"/>
                <a:cs typeface="Arial"/>
              </a:rPr>
              <a:t>en</a:t>
            </a:r>
            <a:r>
              <a:rPr lang="nl-NL" sz="1600" dirty="0">
                <a:solidFill>
                  <a:schemeClr val="bg1"/>
                </a:solidFill>
                <a:latin typeface="Poppins"/>
                <a:cs typeface="Arial"/>
              </a:rPr>
              <a:t> Rivier van de waarheid </a:t>
            </a:r>
            <a:r>
              <a:rPr lang="nl-NL" sz="1600" dirty="0">
                <a:latin typeface="Poppins"/>
                <a:cs typeface="Arial"/>
              </a:rPr>
              <a:t>zelf.</a:t>
            </a:r>
          </a:p>
        </p:txBody>
      </p:sp>
      <p:sp>
        <p:nvSpPr>
          <p:cNvPr id="9" name="Tekstvak 8">
            <a:extLst>
              <a:ext uri="{FF2B5EF4-FFF2-40B4-BE49-F238E27FC236}">
                <a16:creationId xmlns:a16="http://schemas.microsoft.com/office/drawing/2014/main" id="{7D59B850-0E4A-8094-005F-990127857C2B}"/>
              </a:ext>
            </a:extLst>
          </p:cNvPr>
          <p:cNvSpPr txBox="1"/>
          <p:nvPr/>
        </p:nvSpPr>
        <p:spPr>
          <a:xfrm>
            <a:off x="5692775" y="5403850"/>
            <a:ext cx="6499225" cy="317500"/>
          </a:xfrm>
          <a:prstGeom prst="rect">
            <a:avLst/>
          </a:prstGeom>
        </p:spPr>
        <p:txBody>
          <a:bodyPr>
            <a:normAutofit fontScale="85000" lnSpcReduction="10000"/>
          </a:bodyPr>
          <a:lstStyle/>
          <a:p>
            <a:r>
              <a:rPr lang="en-US">
                <a:hlinkClick r:id="rId3"/>
              </a:rPr>
              <a:t>Deze foto</a:t>
            </a:r>
            <a:r>
              <a:rPr lang="en-US"/>
              <a:t> van Onbekende auteur is gelicentieerd onder </a:t>
            </a:r>
            <a:r>
              <a:rPr lang="en-US">
                <a:hlinkClick r:id="rId4"/>
              </a:rPr>
              <a:t>CC BY-SA</a:t>
            </a:r>
            <a:r>
              <a:rPr lang="en-US"/>
              <a:t>.</a:t>
            </a:r>
          </a:p>
        </p:txBody>
      </p:sp>
    </p:spTree>
    <p:extLst>
      <p:ext uri="{BB962C8B-B14F-4D97-AF65-F5344CB8AC3E}">
        <p14:creationId xmlns:p14="http://schemas.microsoft.com/office/powerpoint/2010/main" val="3172233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D4172FD-1300-1FA6-D8C8-6DD24EDCC35D}"/>
              </a:ext>
            </a:extLst>
          </p:cNvPr>
          <p:cNvSpPr>
            <a:spLocks noGrp="1"/>
          </p:cNvSpPr>
          <p:nvPr>
            <p:ph type="body" sz="quarter" idx="11"/>
          </p:nvPr>
        </p:nvSpPr>
        <p:spPr>
          <a:xfrm>
            <a:off x="68859" y="1237741"/>
            <a:ext cx="5025915" cy="3604368"/>
          </a:xfrm>
        </p:spPr>
        <p:txBody>
          <a:bodyPr>
            <a:normAutofit/>
          </a:bodyPr>
          <a:lstStyle/>
          <a:p>
            <a:endParaRPr lang="nl-NL" sz="2000" b="0" dirty="0">
              <a:solidFill>
                <a:schemeClr val="tx1"/>
              </a:solidFill>
              <a:latin typeface="+mn-lt"/>
            </a:endParaRPr>
          </a:p>
          <a:p>
            <a:pPr marL="342900" indent="-342900">
              <a:buFontTx/>
              <a:buChar char="-"/>
            </a:pPr>
            <a:endParaRPr lang="nl-NL" sz="2000" dirty="0">
              <a:solidFill>
                <a:schemeClr val="tx1"/>
              </a:solidFill>
            </a:endParaRPr>
          </a:p>
        </p:txBody>
      </p:sp>
      <p:pic>
        <p:nvPicPr>
          <p:cNvPr id="5" name="Tijdelijke aanduiding voor afbeelding 4">
            <a:extLst>
              <a:ext uri="{FF2B5EF4-FFF2-40B4-BE49-F238E27FC236}">
                <a16:creationId xmlns:a16="http://schemas.microsoft.com/office/drawing/2014/main" id="{96515931-9D39-2DEA-06F0-3CBF265F07C7}"/>
              </a:ext>
            </a:extLst>
          </p:cNvPr>
          <p:cNvPicPr>
            <a:picLocks noGrp="1" noChangeAspect="1"/>
          </p:cNvPicPr>
          <p:nvPr>
            <p:ph type="pic" sz="quarter" idx="12"/>
          </p:nvPr>
        </p:nvPicPr>
        <p:blipFill rotWithShape="1">
          <a:blip r:embed="rId2">
            <a:extLst>
              <a:ext uri="{837473B0-CC2E-450A-ABE3-18F120FF3D39}">
                <a1611:picAttrSrcUrl xmlns:a1611="http://schemas.microsoft.com/office/drawing/2016/11/main" r:id="rId3"/>
              </a:ext>
            </a:extLst>
          </a:blip>
          <a:srcRect t="10907" b="46275"/>
          <a:stretch/>
        </p:blipFill>
        <p:spPr>
          <a:xfrm>
            <a:off x="5692552" y="946485"/>
            <a:ext cx="6504038" cy="4382242"/>
          </a:xfrm>
        </p:spPr>
      </p:pic>
      <p:sp>
        <p:nvSpPr>
          <p:cNvPr id="8" name="Tijdelijke aanduiding voor tekst 1">
            <a:extLst>
              <a:ext uri="{FF2B5EF4-FFF2-40B4-BE49-F238E27FC236}">
                <a16:creationId xmlns:a16="http://schemas.microsoft.com/office/drawing/2014/main" id="{781E3804-DB0B-36ED-4B78-42BB3DD288EB}"/>
              </a:ext>
            </a:extLst>
          </p:cNvPr>
          <p:cNvSpPr txBox="1">
            <a:spLocks/>
          </p:cNvSpPr>
          <p:nvPr/>
        </p:nvSpPr>
        <p:spPr>
          <a:xfrm>
            <a:off x="146826" y="0"/>
            <a:ext cx="8240100"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ea typeface="+mj-lt"/>
                <a:cs typeface="+mj-lt"/>
              </a:rPr>
              <a:t>Afsluiting</a:t>
            </a:r>
            <a:endParaRPr lang="nl-NL" b="0" dirty="0">
              <a:ea typeface="+mj-lt"/>
              <a:cs typeface="+mj-lt"/>
            </a:endParaRPr>
          </a:p>
        </p:txBody>
      </p:sp>
      <p:sp>
        <p:nvSpPr>
          <p:cNvPr id="12" name="Tekstvak 11">
            <a:extLst>
              <a:ext uri="{FF2B5EF4-FFF2-40B4-BE49-F238E27FC236}">
                <a16:creationId xmlns:a16="http://schemas.microsoft.com/office/drawing/2014/main" id="{2602FE52-98EF-338A-E58F-B9E3DEDEE242}"/>
              </a:ext>
            </a:extLst>
          </p:cNvPr>
          <p:cNvSpPr txBox="1"/>
          <p:nvPr/>
        </p:nvSpPr>
        <p:spPr>
          <a:xfrm>
            <a:off x="146826" y="1144079"/>
            <a:ext cx="4621694" cy="2554545"/>
          </a:xfrm>
          <a:prstGeom prst="rect">
            <a:avLst/>
          </a:prstGeom>
          <a:noFill/>
        </p:spPr>
        <p:txBody>
          <a:bodyPr wrap="square" lIns="91440" tIns="45720" rIns="91440" bIns="45720" rtlCol="0" anchor="t">
            <a:spAutoFit/>
          </a:bodyPr>
          <a:lstStyle/>
          <a:p>
            <a:r>
              <a:rPr lang="nl-NL" sz="1600" dirty="0">
                <a:latin typeface="Poppins"/>
                <a:cs typeface="Arial"/>
              </a:rPr>
              <a:t>Jullie hebben nu alle werelden gespeeld. Bespreek wat jullie belangrijk vonden in de levels en wat jullie geleerd hebben.</a:t>
            </a:r>
          </a:p>
          <a:p>
            <a:endParaRPr lang="nl-NL" sz="1600" dirty="0">
              <a:latin typeface="Poppins"/>
              <a:cs typeface="Arial"/>
            </a:endParaRPr>
          </a:p>
          <a:p>
            <a:r>
              <a:rPr lang="nl-NL" sz="1600" dirty="0">
                <a:latin typeface="Poppins"/>
                <a:cs typeface="Arial"/>
              </a:rPr>
              <a:t>Maak per level een poster en vat de antwoorden hierop samen. Hang de posters op in de klas en bespreek (eventuele) verschillen.</a:t>
            </a:r>
            <a:br>
              <a:rPr lang="nl-NL" sz="1600" dirty="0">
                <a:latin typeface="Poppins"/>
                <a:cs typeface="Arial"/>
              </a:rPr>
            </a:br>
            <a:endParaRPr lang="en-US" sz="1600" dirty="0">
              <a:ea typeface="+mn-lt"/>
              <a:cs typeface="+mn-lt"/>
            </a:endParaRPr>
          </a:p>
          <a:p>
            <a:endParaRPr lang="nl-NL" sz="1600" dirty="0">
              <a:latin typeface="Poppins"/>
              <a:cs typeface="Arial"/>
            </a:endParaRPr>
          </a:p>
        </p:txBody>
      </p:sp>
      <p:sp>
        <p:nvSpPr>
          <p:cNvPr id="6" name="Tekstvak 5">
            <a:extLst>
              <a:ext uri="{FF2B5EF4-FFF2-40B4-BE49-F238E27FC236}">
                <a16:creationId xmlns:a16="http://schemas.microsoft.com/office/drawing/2014/main" id="{C5BACF18-E0D6-A628-4A16-E486697CD08C}"/>
              </a:ext>
            </a:extLst>
          </p:cNvPr>
          <p:cNvSpPr txBox="1"/>
          <p:nvPr/>
        </p:nvSpPr>
        <p:spPr>
          <a:xfrm>
            <a:off x="5692775" y="5403850"/>
            <a:ext cx="6499225" cy="317500"/>
          </a:xfrm>
          <a:prstGeom prst="rect">
            <a:avLst/>
          </a:prstGeom>
        </p:spPr>
        <p:txBody>
          <a:bodyPr>
            <a:normAutofit fontScale="85000" lnSpcReduction="10000"/>
          </a:bodyPr>
          <a:lstStyle/>
          <a:p>
            <a:r>
              <a:rPr lang="en-US">
                <a:hlinkClick r:id="rId3"/>
              </a:rPr>
              <a:t>Deze foto</a:t>
            </a:r>
            <a:r>
              <a:rPr lang="en-US"/>
              <a:t> van Onbekende auteur is gelicentieerd onder </a:t>
            </a:r>
            <a:r>
              <a:rPr lang="en-US">
                <a:hlinkClick r:id="rId4"/>
              </a:rPr>
              <a:t>CC BY-NC</a:t>
            </a:r>
            <a:r>
              <a:rPr lang="en-US"/>
              <a:t>.</a:t>
            </a:r>
          </a:p>
        </p:txBody>
      </p:sp>
    </p:spTree>
    <p:extLst>
      <p:ext uri="{BB962C8B-B14F-4D97-AF65-F5344CB8AC3E}">
        <p14:creationId xmlns:p14="http://schemas.microsoft.com/office/powerpoint/2010/main" val="2880922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a:bodyPr>
          <a:lstStyle/>
          <a:p>
            <a:r>
              <a:rPr lang="nl-NL" sz="4800" dirty="0">
                <a:latin typeface="+mj-lt"/>
              </a:rPr>
              <a:t>Onderdeel 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normAutofit/>
          </a:bodyPr>
          <a:lstStyle/>
          <a:p>
            <a:r>
              <a:rPr lang="nl-NL" dirty="0"/>
              <a:t>Iedere week een opdracht om te werken aan de doelen van Burgerschap! De opdracht sluit aan bij de les van Mediabegrip.</a:t>
            </a:r>
          </a:p>
          <a:p>
            <a:endParaRPr lang="nl-NL" dirty="0"/>
          </a:p>
        </p:txBody>
      </p:sp>
    </p:spTree>
    <p:extLst>
      <p:ext uri="{BB962C8B-B14F-4D97-AF65-F5344CB8AC3E}">
        <p14:creationId xmlns:p14="http://schemas.microsoft.com/office/powerpoint/2010/main" val="2529107805"/>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9C4FBA7-E9CE-4DC3-B73D-7A747CE1CA10}">
  <ds:schemaRefs>
    <ds:schemaRef ds:uri="http://schemas.microsoft.com/sharepoint/v3/contenttype/forms"/>
  </ds:schemaRefs>
</ds:datastoreItem>
</file>

<file path=customXml/itemProps2.xml><?xml version="1.0" encoding="utf-8"?>
<ds:datastoreItem xmlns:ds="http://schemas.openxmlformats.org/officeDocument/2006/customXml" ds:itemID="{E66179BF-8340-46C4-8488-7D7DEB84B2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fab6ac-ae00-4ce7-a5ca-dcaf2687e7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732330B-E44B-4E1E-B382-F72A7AD021C8}">
  <ds:schemaRefs>
    <ds:schemaRef ds:uri="http://schemas.microsoft.com/office/2006/metadata/properties"/>
    <ds:schemaRef ds:uri="http://www.w3.org/XML/1998/namespace"/>
    <ds:schemaRef ds:uri="http://schemas.microsoft.com/office/2006/documentManagement/types"/>
    <ds:schemaRef ds:uri="http://purl.org/dc/dcmitype/"/>
    <ds:schemaRef ds:uri="http://purl.org/dc/terms/"/>
    <ds:schemaRef ds:uri="http://schemas.openxmlformats.org/package/2006/metadata/core-properties"/>
    <ds:schemaRef ds:uri="http://purl.org/dc/elements/1.1/"/>
    <ds:schemaRef ds:uri="http://schemas.microsoft.com/office/infopath/2007/PartnerControls"/>
    <ds:schemaRef ds:uri="fbfab6ac-ae00-4ce7-a5ca-dcaf2687e769"/>
  </ds:schemaRefs>
</ds:datastoreItem>
</file>

<file path=docProps/app.xml><?xml version="1.0" encoding="utf-8"?>
<Properties xmlns="http://schemas.openxmlformats.org/officeDocument/2006/extended-properties" xmlns:vt="http://schemas.openxmlformats.org/officeDocument/2006/docPropsVTypes">
  <Template>Kantoorthema</Template>
  <TotalTime>6553</TotalTime>
  <Words>1021</Words>
  <Application>Microsoft Macintosh PowerPoint</Application>
  <PresentationFormat>Breedbeeld</PresentationFormat>
  <Paragraphs>53</Paragraphs>
  <Slides>10</Slides>
  <Notes>0</Notes>
  <HiddenSlides>0</HiddenSlides>
  <MMClips>1</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10</vt:i4>
      </vt:variant>
    </vt:vector>
  </HeadingPairs>
  <TitlesOfParts>
    <vt:vector size="14" baseType="lpstr">
      <vt:lpstr>Arial</vt:lpstr>
      <vt:lpstr>Poppins</vt:lpstr>
      <vt:lpstr>Calibri</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Barry Kuijpers</dc:creator>
  <cp:lastModifiedBy>Jeroen Schutz</cp:lastModifiedBy>
  <cp:revision>1125</cp:revision>
  <dcterms:created xsi:type="dcterms:W3CDTF">2022-01-30T11:55:21Z</dcterms:created>
  <dcterms:modified xsi:type="dcterms:W3CDTF">2023-10-02T10:06:52Z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