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7"/>
  </p:notesMasterIdLst>
  <p:sldIdLst>
    <p:sldId id="268" r:id="rId5"/>
    <p:sldId id="269" r:id="rId6"/>
    <p:sldId id="319" r:id="rId7"/>
    <p:sldId id="367" r:id="rId8"/>
    <p:sldId id="331" r:id="rId9"/>
    <p:sldId id="365" r:id="rId10"/>
    <p:sldId id="373" r:id="rId11"/>
    <p:sldId id="374" r:id="rId12"/>
    <p:sldId id="375" r:id="rId13"/>
    <p:sldId id="370" r:id="rId14"/>
    <p:sldId id="280" r:id="rId15"/>
    <p:sldId id="376" r:id="rId16"/>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Poppins" panose="00000500000000000000" pitchFamily="2" charset="0"/>
      <p:regular r:id="rId22"/>
      <p:bold r:id="rId23"/>
      <p:italic r:id="rId24"/>
      <p:boldItalic r:id="rId25"/>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ijs Honselaar" initials="TH" lastIdx="5" clrIdx="0">
    <p:extLst>
      <p:ext uri="{19B8F6BF-5375-455C-9EA6-DF929625EA0E}">
        <p15:presenceInfo xmlns:p15="http://schemas.microsoft.com/office/powerpoint/2012/main" userId="Thijs Honsela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A6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3ECA41-C02E-A215-B526-7862E82D2333}" v="32" dt="2023-10-06T15:24:37.103"/>
    <p1510:client id="{98F7843D-5B4A-4378-070E-91B36FBD0E63}" v="72" dt="2023-10-06T20:56:29.9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660"/>
  </p:normalViewPr>
  <p:slideViewPr>
    <p:cSldViewPr snapToGrid="0">
      <p:cViewPr varScale="1">
        <p:scale>
          <a:sx n="111" d="100"/>
          <a:sy n="111" d="100"/>
        </p:scale>
        <p:origin x="7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2.fntdata"/><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ine Rohner | Waterland Werkt" userId="S::toine@waterlandwerkt.info::1d4dad81-8681-4912-91fe-7adee8f38685" providerId="AD" clId="Web-{98F7843D-5B4A-4378-070E-91B36FBD0E63}"/>
    <pc:docChg chg="addSld modSld">
      <pc:chgData name="Toine Rohner | Waterland Werkt" userId="S::toine@waterlandwerkt.info::1d4dad81-8681-4912-91fe-7adee8f38685" providerId="AD" clId="Web-{98F7843D-5B4A-4378-070E-91B36FBD0E63}" dt="2023-10-06T20:56:29.950" v="76"/>
      <pc:docMkLst>
        <pc:docMk/>
      </pc:docMkLst>
      <pc:sldChg chg="addSp modSp">
        <pc:chgData name="Toine Rohner | Waterland Werkt" userId="S::toine@waterlandwerkt.info::1d4dad81-8681-4912-91fe-7adee8f38685" providerId="AD" clId="Web-{98F7843D-5B4A-4378-070E-91B36FBD0E63}" dt="2023-10-06T20:40:33.454" v="3"/>
        <pc:sldMkLst>
          <pc:docMk/>
          <pc:sldMk cId="3926902012" sldId="331"/>
        </pc:sldMkLst>
        <pc:spChg chg="add mod">
          <ac:chgData name="Toine Rohner | Waterland Werkt" userId="S::toine@waterlandwerkt.info::1d4dad81-8681-4912-91fe-7adee8f38685" providerId="AD" clId="Web-{98F7843D-5B4A-4378-070E-91B36FBD0E63}" dt="2023-10-06T20:40:33.454" v="3"/>
          <ac:spMkLst>
            <pc:docMk/>
            <pc:sldMk cId="3926902012" sldId="331"/>
            <ac:spMk id="2" creationId="{D159A943-C437-5B46-3A5F-71C08CE59028}"/>
          </ac:spMkLst>
        </pc:spChg>
        <pc:picChg chg="mod">
          <ac:chgData name="Toine Rohner | Waterland Werkt" userId="S::toine@waterlandwerkt.info::1d4dad81-8681-4912-91fe-7adee8f38685" providerId="AD" clId="Web-{98F7843D-5B4A-4378-070E-91B36FBD0E63}" dt="2023-10-06T20:40:33.423" v="1"/>
          <ac:picMkLst>
            <pc:docMk/>
            <pc:sldMk cId="3926902012" sldId="331"/>
            <ac:picMk id="11" creationId="{5DCC6969-3AA3-DB32-5297-FC5A36DBF01C}"/>
          </ac:picMkLst>
        </pc:picChg>
      </pc:sldChg>
      <pc:sldChg chg="modSp">
        <pc:chgData name="Toine Rohner | Waterland Werkt" userId="S::toine@waterlandwerkt.info::1d4dad81-8681-4912-91fe-7adee8f38685" providerId="AD" clId="Web-{98F7843D-5B4A-4378-070E-91B36FBD0E63}" dt="2023-10-06T20:46:49.666" v="75" actId="20577"/>
        <pc:sldMkLst>
          <pc:docMk/>
          <pc:sldMk cId="3138534166" sldId="365"/>
        </pc:sldMkLst>
        <pc:spChg chg="mod">
          <ac:chgData name="Toine Rohner | Waterland Werkt" userId="S::toine@waterlandwerkt.info::1d4dad81-8681-4912-91fe-7adee8f38685" providerId="AD" clId="Web-{98F7843D-5B4A-4378-070E-91B36FBD0E63}" dt="2023-10-06T20:46:49.666" v="75" actId="20577"/>
          <ac:spMkLst>
            <pc:docMk/>
            <pc:sldMk cId="3138534166" sldId="365"/>
            <ac:spMk id="6" creationId="{61D41743-0112-39D5-CFDB-10F47BCEB574}"/>
          </ac:spMkLst>
        </pc:spChg>
        <pc:picChg chg="mod">
          <ac:chgData name="Toine Rohner | Waterland Werkt" userId="S::toine@waterlandwerkt.info::1d4dad81-8681-4912-91fe-7adee8f38685" providerId="AD" clId="Web-{98F7843D-5B4A-4378-070E-91B36FBD0E63}" dt="2023-10-06T20:43:32.059" v="22"/>
          <ac:picMkLst>
            <pc:docMk/>
            <pc:sldMk cId="3138534166" sldId="365"/>
            <ac:picMk id="10" creationId="{C79A2316-8916-404C-AF08-F4886A85961E}"/>
          </ac:picMkLst>
        </pc:picChg>
      </pc:sldChg>
      <pc:sldChg chg="modSp">
        <pc:chgData name="Toine Rohner | Waterland Werkt" userId="S::toine@waterlandwerkt.info::1d4dad81-8681-4912-91fe-7adee8f38685" providerId="AD" clId="Web-{98F7843D-5B4A-4378-070E-91B36FBD0E63}" dt="2023-10-06T20:45:07.363" v="56" actId="14100"/>
        <pc:sldMkLst>
          <pc:docMk/>
          <pc:sldMk cId="3249116107" sldId="373"/>
        </pc:sldMkLst>
        <pc:spChg chg="mod">
          <ac:chgData name="Toine Rohner | Waterland Werkt" userId="S::toine@waterlandwerkt.info::1d4dad81-8681-4912-91fe-7adee8f38685" providerId="AD" clId="Web-{98F7843D-5B4A-4378-070E-91B36FBD0E63}" dt="2023-10-06T20:45:07.363" v="56" actId="14100"/>
          <ac:spMkLst>
            <pc:docMk/>
            <pc:sldMk cId="3249116107" sldId="373"/>
            <ac:spMk id="6" creationId="{61D41743-0112-39D5-CFDB-10F47BCEB574}"/>
          </ac:spMkLst>
        </pc:spChg>
      </pc:sldChg>
      <pc:sldChg chg="modSp">
        <pc:chgData name="Toine Rohner | Waterland Werkt" userId="S::toine@waterlandwerkt.info::1d4dad81-8681-4912-91fe-7adee8f38685" providerId="AD" clId="Web-{98F7843D-5B4A-4378-070E-91B36FBD0E63}" dt="2023-10-06T20:46:43.400" v="74" actId="20577"/>
        <pc:sldMkLst>
          <pc:docMk/>
          <pc:sldMk cId="767097990" sldId="374"/>
        </pc:sldMkLst>
        <pc:spChg chg="mod">
          <ac:chgData name="Toine Rohner | Waterland Werkt" userId="S::toine@waterlandwerkt.info::1d4dad81-8681-4912-91fe-7adee8f38685" providerId="AD" clId="Web-{98F7843D-5B4A-4378-070E-91B36FBD0E63}" dt="2023-10-06T20:46:43.400" v="74" actId="20577"/>
          <ac:spMkLst>
            <pc:docMk/>
            <pc:sldMk cId="767097990" sldId="374"/>
            <ac:spMk id="6" creationId="{61D41743-0112-39D5-CFDB-10F47BCEB574}"/>
          </ac:spMkLst>
        </pc:spChg>
      </pc:sldChg>
      <pc:sldChg chg="modSp">
        <pc:chgData name="Toine Rohner | Waterland Werkt" userId="S::toine@waterlandwerkt.info::1d4dad81-8681-4912-91fe-7adee8f38685" providerId="AD" clId="Web-{98F7843D-5B4A-4378-070E-91B36FBD0E63}" dt="2023-10-06T20:46:41.087" v="73" actId="20577"/>
        <pc:sldMkLst>
          <pc:docMk/>
          <pc:sldMk cId="2019483723" sldId="375"/>
        </pc:sldMkLst>
        <pc:spChg chg="mod">
          <ac:chgData name="Toine Rohner | Waterland Werkt" userId="S::toine@waterlandwerkt.info::1d4dad81-8681-4912-91fe-7adee8f38685" providerId="AD" clId="Web-{98F7843D-5B4A-4378-070E-91B36FBD0E63}" dt="2023-10-06T20:46:41.087" v="73" actId="20577"/>
          <ac:spMkLst>
            <pc:docMk/>
            <pc:sldMk cId="2019483723" sldId="375"/>
            <ac:spMk id="6" creationId="{61D41743-0112-39D5-CFDB-10F47BCEB574}"/>
          </ac:spMkLst>
        </pc:spChg>
      </pc:sldChg>
      <pc:sldChg chg="add">
        <pc:chgData name="Toine Rohner | Waterland Werkt" userId="S::toine@waterlandwerkt.info::1d4dad81-8681-4912-91fe-7adee8f38685" providerId="AD" clId="Web-{98F7843D-5B4A-4378-070E-91B36FBD0E63}" dt="2023-10-06T20:56:29.950" v="76"/>
        <pc:sldMkLst>
          <pc:docMk/>
          <pc:sldMk cId="1455181221" sldId="376"/>
        </pc:sldMkLst>
      </pc:sldChg>
    </pc:docChg>
  </pc:docChgLst>
  <pc:docChgLst>
    <pc:chgData name="Toine Rohner | Waterland Werkt" userId="S::toine@waterlandwerkt.info::1d4dad81-8681-4912-91fe-7adee8f38685" providerId="AD" clId="Web-{0D3ECA41-C02E-A215-B526-7862E82D2333}"/>
    <pc:docChg chg="modSld">
      <pc:chgData name="Toine Rohner | Waterland Werkt" userId="S::toine@waterlandwerkt.info::1d4dad81-8681-4912-91fe-7adee8f38685" providerId="AD" clId="Web-{0D3ECA41-C02E-A215-B526-7862E82D2333}" dt="2023-10-06T15:24:37.103" v="27"/>
      <pc:docMkLst>
        <pc:docMk/>
      </pc:docMkLst>
      <pc:sldChg chg="addSp delSp modSp">
        <pc:chgData name="Toine Rohner | Waterland Werkt" userId="S::toine@waterlandwerkt.info::1d4dad81-8681-4912-91fe-7adee8f38685" providerId="AD" clId="Web-{0D3ECA41-C02E-A215-B526-7862E82D2333}" dt="2023-10-06T15:11:20.293" v="8"/>
        <pc:sldMkLst>
          <pc:docMk/>
          <pc:sldMk cId="2623847091" sldId="268"/>
        </pc:sldMkLst>
        <pc:spChg chg="add del mod">
          <ac:chgData name="Toine Rohner | Waterland Werkt" userId="S::toine@waterlandwerkt.info::1d4dad81-8681-4912-91fe-7adee8f38685" providerId="AD" clId="Web-{0D3ECA41-C02E-A215-B526-7862E82D2333}" dt="2023-10-06T15:11:20.058" v="5"/>
          <ac:spMkLst>
            <pc:docMk/>
            <pc:sldMk cId="2623847091" sldId="268"/>
            <ac:spMk id="2" creationId="{DB90D7E1-52DC-EC00-48A2-8532F4DB2971}"/>
          </ac:spMkLst>
        </pc:spChg>
        <pc:spChg chg="mod">
          <ac:chgData name="Toine Rohner | Waterland Werkt" userId="S::toine@waterlandwerkt.info::1d4dad81-8681-4912-91fe-7adee8f38685" providerId="AD" clId="Web-{0D3ECA41-C02E-A215-B526-7862E82D2333}" dt="2023-10-06T15:08:26.967" v="0" actId="20577"/>
          <ac:spMkLst>
            <pc:docMk/>
            <pc:sldMk cId="2623847091" sldId="268"/>
            <ac:spMk id="5" creationId="{88A7A7CC-9C70-FD4E-9869-A2D31100E010}"/>
          </ac:spMkLst>
        </pc:spChg>
        <pc:spChg chg="add mod">
          <ac:chgData name="Toine Rohner | Waterland Werkt" userId="S::toine@waterlandwerkt.info::1d4dad81-8681-4912-91fe-7adee8f38685" providerId="AD" clId="Web-{0D3ECA41-C02E-A215-B526-7862E82D2333}" dt="2023-10-06T15:11:20.293" v="8"/>
          <ac:spMkLst>
            <pc:docMk/>
            <pc:sldMk cId="2623847091" sldId="268"/>
            <ac:spMk id="6" creationId="{1FF4D6DD-1ECB-9226-05EF-ACCC610C9621}"/>
          </ac:spMkLst>
        </pc:spChg>
        <pc:picChg chg="mod">
          <ac:chgData name="Toine Rohner | Waterland Werkt" userId="S::toine@waterlandwerkt.info::1d4dad81-8681-4912-91fe-7adee8f38685" providerId="AD" clId="Web-{0D3ECA41-C02E-A215-B526-7862E82D2333}" dt="2023-10-06T15:11:20.277" v="6"/>
          <ac:picMkLst>
            <pc:docMk/>
            <pc:sldMk cId="2623847091" sldId="268"/>
            <ac:picMk id="7" creationId="{165C84A4-D76E-9F8D-1C16-F1E5F3FBB805}"/>
          </ac:picMkLst>
        </pc:picChg>
      </pc:sldChg>
      <pc:sldChg chg="addSp delSp modSp">
        <pc:chgData name="Toine Rohner | Waterland Werkt" userId="S::toine@waterlandwerkt.info::1d4dad81-8681-4912-91fe-7adee8f38685" providerId="AD" clId="Web-{0D3ECA41-C02E-A215-B526-7862E82D2333}" dt="2023-10-06T15:24:37.103" v="27"/>
        <pc:sldMkLst>
          <pc:docMk/>
          <pc:sldMk cId="3926902012" sldId="331"/>
        </pc:sldMkLst>
        <pc:spChg chg="add mod">
          <ac:chgData name="Toine Rohner | Waterland Werkt" userId="S::toine@waterlandwerkt.info::1d4dad81-8681-4912-91fe-7adee8f38685" providerId="AD" clId="Web-{0D3ECA41-C02E-A215-B526-7862E82D2333}" dt="2023-10-06T15:21:02.259" v="21"/>
          <ac:spMkLst>
            <pc:docMk/>
            <pc:sldMk cId="3926902012" sldId="331"/>
            <ac:spMk id="9" creationId="{46E508F0-3600-6EC4-7E9E-DE13BE48D8CF}"/>
          </ac:spMkLst>
        </pc:spChg>
        <pc:picChg chg="add del mod">
          <ac:chgData name="Toine Rohner | Waterland Werkt" userId="S::toine@waterlandwerkt.info::1d4dad81-8681-4912-91fe-7adee8f38685" providerId="AD" clId="Web-{0D3ECA41-C02E-A215-B526-7862E82D2333}" dt="2023-10-06T15:19:55.847" v="16"/>
          <ac:picMkLst>
            <pc:docMk/>
            <pc:sldMk cId="3926902012" sldId="331"/>
            <ac:picMk id="3" creationId="{5E27221A-53B7-1B29-330F-56F4CAE84867}"/>
          </ac:picMkLst>
        </pc:picChg>
        <pc:picChg chg="add del">
          <ac:chgData name="Toine Rohner | Waterland Werkt" userId="S::toine@waterlandwerkt.info::1d4dad81-8681-4912-91fe-7adee8f38685" providerId="AD" clId="Web-{0D3ECA41-C02E-A215-B526-7862E82D2333}" dt="2023-10-06T15:21:06.821" v="22"/>
          <ac:picMkLst>
            <pc:docMk/>
            <pc:sldMk cId="3926902012" sldId="331"/>
            <ac:picMk id="7" creationId="{875486F1-E1D1-BB9A-7677-09D3C6EC0550}"/>
          </ac:picMkLst>
        </pc:picChg>
        <pc:picChg chg="add mod">
          <ac:chgData name="Toine Rohner | Waterland Werkt" userId="S::toine@waterlandwerkt.info::1d4dad81-8681-4912-91fe-7adee8f38685" providerId="AD" clId="Web-{0D3ECA41-C02E-A215-B526-7862E82D2333}" dt="2023-10-06T15:22:11.107" v="24" actId="1076"/>
          <ac:picMkLst>
            <pc:docMk/>
            <pc:sldMk cId="3926902012" sldId="331"/>
            <ac:picMk id="11" creationId="{5DCC6969-3AA3-DB32-5297-FC5A36DBF01C}"/>
          </ac:picMkLst>
        </pc:picChg>
        <pc:picChg chg="add del mod">
          <ac:chgData name="Toine Rohner | Waterland Werkt" userId="S::toine@waterlandwerkt.info::1d4dad81-8681-4912-91fe-7adee8f38685" providerId="AD" clId="Web-{0D3ECA41-C02E-A215-B526-7862E82D2333}" dt="2023-10-06T15:24:37.103" v="27"/>
          <ac:picMkLst>
            <pc:docMk/>
            <pc:sldMk cId="3926902012" sldId="331"/>
            <ac:picMk id="12" creationId="{49D9EB07-4BCB-D4BC-ED43-574BE8273719}"/>
          </ac:picMkLst>
        </pc:picChg>
        <pc:picChg chg="del mod ord">
          <ac:chgData name="Toine Rohner | Waterland Werkt" userId="S::toine@waterlandwerkt.info::1d4dad81-8681-4912-91fe-7adee8f38685" providerId="AD" clId="Web-{0D3ECA41-C02E-A215-B526-7862E82D2333}" dt="2023-10-06T15:21:02.259" v="21"/>
          <ac:picMkLst>
            <pc:docMk/>
            <pc:sldMk cId="3926902012" sldId="331"/>
            <ac:picMk id="1026" creationId="{4970EBAF-F5D7-43C5-912D-B93842216FD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FF12F8-2CCD-FE4D-B78D-D5B23EDD56BC}" type="datetimeFigureOut">
              <a:rPr lang="en-US" smtClean="0"/>
              <a:t>10/6/2023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0FB1DE-43B4-B34A-BD5F-9E6CE0B7B440}" type="slidenum">
              <a:rPr lang="en-US" smtClean="0"/>
              <a:t>‹nr.›</a:t>
            </a:fld>
            <a:endParaRPr lang="en-US"/>
          </a:p>
        </p:txBody>
      </p:sp>
    </p:spTree>
    <p:extLst>
      <p:ext uri="{BB962C8B-B14F-4D97-AF65-F5344CB8AC3E}">
        <p14:creationId xmlns:p14="http://schemas.microsoft.com/office/powerpoint/2010/main" val="770668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userDrawn="1"/>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userDrawn="1"/>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userDrawn="1"/>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userDrawn="1"/>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userDrawn="1"/>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userDrawn="1"/>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userDrawn="1"/>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userDrawn="1"/>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userDrawn="1"/>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userDrawn="1"/>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userDrawn="1"/>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dirty="0"/>
              <a:t>Put your picture here</a:t>
            </a:r>
          </a:p>
        </p:txBody>
      </p:sp>
      <p:sp>
        <p:nvSpPr>
          <p:cNvPr id="42" name="Graphic 13">
            <a:extLst>
              <a:ext uri="{FF2B5EF4-FFF2-40B4-BE49-F238E27FC236}">
                <a16:creationId xmlns:a16="http://schemas.microsoft.com/office/drawing/2014/main" id="{6F71D458-B74B-C540-958A-5E05E0A53C27}"/>
              </a:ext>
            </a:extLst>
          </p:cNvPr>
          <p:cNvSpPr/>
          <p:nvPr userDrawn="1"/>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userDrawn="1"/>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userDrawn="1"/>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9AF70030-3449-D641-B9FE-4DB84E2FBB2D}" type="datetime1">
              <a:rPr lang="en-ID" smtClean="0"/>
              <a:t>06/10/2023</a:t>
            </a:fld>
            <a:endParaRPr lang="en-US" dirty="0"/>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dirty="0"/>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dirty="0"/>
              <a:t>Presenter name</a:t>
            </a:r>
          </a:p>
        </p:txBody>
      </p:sp>
      <p:grpSp>
        <p:nvGrpSpPr>
          <p:cNvPr id="69" name="Groep 12">
            <a:extLst>
              <a:ext uri="{FF2B5EF4-FFF2-40B4-BE49-F238E27FC236}">
                <a16:creationId xmlns:a16="http://schemas.microsoft.com/office/drawing/2014/main" id="{23EB2D45-4879-4FA4-A3C2-6A67EFFF5403}"/>
              </a:ext>
            </a:extLst>
          </p:cNvPr>
          <p:cNvGrpSpPr/>
          <p:nvPr userDrawn="1"/>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6209958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688868858"/>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userDrawn="1"/>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userDrawn="1"/>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407252136"/>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userDrawn="1"/>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userDrawn="1"/>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userDrawn="1"/>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userDrawn="1"/>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userDrawn="1"/>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userDrawn="1"/>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userDrawn="1"/>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dirty="0"/>
              <a:t>Picture here</a:t>
            </a:r>
          </a:p>
        </p:txBody>
      </p:sp>
      <p:grpSp>
        <p:nvGrpSpPr>
          <p:cNvPr id="87" name="Group 86">
            <a:extLst>
              <a:ext uri="{FF2B5EF4-FFF2-40B4-BE49-F238E27FC236}">
                <a16:creationId xmlns:a16="http://schemas.microsoft.com/office/drawing/2014/main" id="{2FA8D635-2A28-3247-82A5-1335EB55484E}"/>
              </a:ext>
            </a:extLst>
          </p:cNvPr>
          <p:cNvGrpSpPr/>
          <p:nvPr userDrawn="1"/>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userDrawn="1"/>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userDrawn="1"/>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9494907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4" pos="43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711105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userDrawn="1"/>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5220011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dirty="0"/>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dirty="0"/>
              <a:t>Answer here</a:t>
            </a:r>
          </a:p>
        </p:txBody>
      </p:sp>
      <p:grpSp>
        <p:nvGrpSpPr>
          <p:cNvPr id="43" name="Graphic 13">
            <a:extLst>
              <a:ext uri="{FF2B5EF4-FFF2-40B4-BE49-F238E27FC236}">
                <a16:creationId xmlns:a16="http://schemas.microsoft.com/office/drawing/2014/main" id="{791F2E3E-21D9-A642-8FE7-C517F865B0DF}"/>
              </a:ext>
            </a:extLst>
          </p:cNvPr>
          <p:cNvGrpSpPr/>
          <p:nvPr userDrawn="1"/>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55" name="Freeform 54">
            <a:extLst>
              <a:ext uri="{FF2B5EF4-FFF2-40B4-BE49-F238E27FC236}">
                <a16:creationId xmlns:a16="http://schemas.microsoft.com/office/drawing/2014/main" id="{EC470FAF-CCAF-0742-948F-92C81D7C15F9}"/>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userDrawn="1"/>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Quiz Vraag</a:t>
              </a:r>
              <a:endParaRPr lang="en-US" sz="2000" b="1" dirty="0">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dirty="0">
                  <a:solidFill>
                    <a:schemeClr val="accent2"/>
                  </a:solidFill>
                </a:rPr>
              </a:br>
              <a:r>
                <a:rPr lang="nl-NL" sz="1600" noProof="0" dirty="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56331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77963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userDrawn="1"/>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userDrawn="1"/>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userDrawn="1"/>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userDrawn="1"/>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userDrawn="1"/>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userDrawn="1"/>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userDrawn="1"/>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userDrawn="1"/>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userDrawn="1"/>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dirty="0"/>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dirty="0"/>
              <a:t>Table of content</a:t>
            </a:r>
          </a:p>
        </p:txBody>
      </p:sp>
      <p:sp>
        <p:nvSpPr>
          <p:cNvPr id="48" name="Graphic 7">
            <a:extLst>
              <a:ext uri="{FF2B5EF4-FFF2-40B4-BE49-F238E27FC236}">
                <a16:creationId xmlns:a16="http://schemas.microsoft.com/office/drawing/2014/main" id="{1C2D7979-78B3-E341-9C9F-081A7DF996B5}"/>
              </a:ext>
            </a:extLst>
          </p:cNvPr>
          <p:cNvSpPr/>
          <p:nvPr userDrawn="1"/>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userDrawn="1"/>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userDrawn="1"/>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userDrawn="1"/>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grpSp>
        <p:nvGrpSpPr>
          <p:cNvPr id="60" name="Groep 12">
            <a:extLst>
              <a:ext uri="{FF2B5EF4-FFF2-40B4-BE49-F238E27FC236}">
                <a16:creationId xmlns:a16="http://schemas.microsoft.com/office/drawing/2014/main" id="{B2EE1390-8CA4-4393-9B3C-9232EC5596FD}"/>
              </a:ext>
            </a:extLst>
          </p:cNvPr>
          <p:cNvGrpSpPr/>
          <p:nvPr userDrawn="1"/>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1365471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522" userDrawn="1">
          <p15:clr>
            <a:srgbClr val="FBAE40"/>
          </p15:clr>
        </p15:guide>
        <p15:guide id="3" pos="72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userDrawn="1"/>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userDrawn="1"/>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grpSp>
        <p:nvGrpSpPr>
          <p:cNvPr id="141" name="Groep 12">
            <a:extLst>
              <a:ext uri="{FF2B5EF4-FFF2-40B4-BE49-F238E27FC236}">
                <a16:creationId xmlns:a16="http://schemas.microsoft.com/office/drawing/2014/main" id="{BBFFA76B-BE7D-427C-B648-F72C74744A34}"/>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3743880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userDrawn="1"/>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userDrawn="1"/>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userDrawn="1">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userDrawn="1">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grpSp>
        <p:nvGrpSpPr>
          <p:cNvPr id="141" name="Groep 12">
            <a:extLst>
              <a:ext uri="{FF2B5EF4-FFF2-40B4-BE49-F238E27FC236}">
                <a16:creationId xmlns:a16="http://schemas.microsoft.com/office/drawing/2014/main" id="{EF38556E-1318-49F9-BD8C-A14DF5C95300}"/>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0100304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userDrawn="1"/>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userDrawn="1"/>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grpSp>
        <p:nvGrpSpPr>
          <p:cNvPr id="25" name="Groep 12">
            <a:extLst>
              <a:ext uri="{FF2B5EF4-FFF2-40B4-BE49-F238E27FC236}">
                <a16:creationId xmlns:a16="http://schemas.microsoft.com/office/drawing/2014/main" id="{E5082E63-7299-4B19-9B08-25E5B9EEAAEE}"/>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3982029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userDrawn="1"/>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userDrawn="1"/>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grpSp>
        <p:nvGrpSpPr>
          <p:cNvPr id="25" name="Groep 12">
            <a:extLst>
              <a:ext uri="{FF2B5EF4-FFF2-40B4-BE49-F238E27FC236}">
                <a16:creationId xmlns:a16="http://schemas.microsoft.com/office/drawing/2014/main" id="{253352BF-6B8E-416E-851F-998445627512}"/>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773216859"/>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userDrawn="1"/>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userDrawn="1"/>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userDrawn="1"/>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userDrawn="1"/>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userDrawn="1"/>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4" name="Groep 12">
            <a:extLst>
              <a:ext uri="{FF2B5EF4-FFF2-40B4-BE49-F238E27FC236}">
                <a16:creationId xmlns:a16="http://schemas.microsoft.com/office/drawing/2014/main" id="{257E29C9-AF75-40FF-9972-DE728F2754B8}"/>
              </a:ext>
            </a:extLst>
          </p:cNvPr>
          <p:cNvGrpSpPr/>
          <p:nvPr userDrawn="1"/>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847782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userDrawn="1"/>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userDrawn="1"/>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userDrawn="1"/>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39555200"/>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userDrawn="1"/>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userDrawn="1"/>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userDrawn="1"/>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userDrawn="1"/>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userDrawn="1"/>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26264641"/>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47506-12EC-154E-83AA-65CD82DF18A8}" type="datetime1">
              <a:rPr lang="en-ID" smtClean="0"/>
              <a:t>06/10/2023</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96233-5A2E-4C71-B7FB-65198D4906B6}" type="slidenum">
              <a:rPr lang="nl-NL" smtClean="0"/>
              <a:t>‹nr.›</a:t>
            </a:fld>
            <a:endParaRPr lang="nl-NL"/>
          </a:p>
        </p:txBody>
      </p:sp>
    </p:spTree>
    <p:extLst>
      <p:ext uri="{BB962C8B-B14F-4D97-AF65-F5344CB8AC3E}">
        <p14:creationId xmlns:p14="http://schemas.microsoft.com/office/powerpoint/2010/main" val="151090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4" r:id="rId4"/>
    <p:sldLayoutId id="2147483663" r:id="rId5"/>
    <p:sldLayoutId id="2147483665" r:id="rId6"/>
    <p:sldLayoutId id="2147483652" r:id="rId7"/>
    <p:sldLayoutId id="2147483653" r:id="rId8"/>
    <p:sldLayoutId id="2147483660" r:id="rId9"/>
    <p:sldLayoutId id="2147483662" r:id="rId10"/>
    <p:sldLayoutId id="2147483666" r:id="rId11"/>
    <p:sldLayoutId id="2147483661" r:id="rId12"/>
    <p:sldLayoutId id="2147483654" r:id="rId13"/>
    <p:sldLayoutId id="2147483667" r:id="rId14"/>
    <p:sldLayoutId id="2147483655" r:id="rId15"/>
    <p:sldLayoutId id="2147483656" r:id="rId1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oncyclopedia.org/wiki/Dagobert_Duck" TargetMode="External"/><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hyperlink" Target="https://creativecommons.org/licenses/by-nc-sa/3.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hyperlink" Target="https://www.nu.nl/tech/6283617/facebook-zonder-reclames-kan-10-euro-per-maand-gaan-kosten.html"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hyperlink" Target="https://www.trendmatcher.nl/2012/04/stemmen-in-de-les.html" TargetMode="External"/><Relationship Id="rId2" Type="http://schemas.openxmlformats.org/officeDocument/2006/relationships/image" Target="../media/image13.jpeg"/><Relationship Id="rId1" Type="http://schemas.openxmlformats.org/officeDocument/2006/relationships/slideLayout" Target="../slideLayouts/slideLayout12.xml"/><Relationship Id="rId4" Type="http://schemas.openxmlformats.org/officeDocument/2006/relationships/hyperlink" Target="https://creativecommons.org/licenses/by-nc-sa/3.0/"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s://toucharcade.com/2016/07/06/heres-whats-in-this-months-minecraft-mine-chest-loot-box/" TargetMode="Externa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gq-magazine.co.uk/article/best-video-games-all-time" TargetMode="Externa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22C18D12-7B7E-9C40-82EA-CC45B9B84EC0}"/>
              </a:ext>
            </a:extLst>
          </p:cNvPr>
          <p:cNvSpPr>
            <a:spLocks noGrp="1"/>
          </p:cNvSpPr>
          <p:nvPr>
            <p:ph type="body" sz="quarter" idx="11"/>
          </p:nvPr>
        </p:nvSpPr>
        <p:spPr>
          <a:xfrm>
            <a:off x="195309" y="2596993"/>
            <a:ext cx="6808507" cy="1060607"/>
          </a:xfrm>
        </p:spPr>
        <p:txBody>
          <a:bodyPr anchor="ctr">
            <a:noAutofit/>
          </a:bodyPr>
          <a:lstStyle/>
          <a:p>
            <a:r>
              <a:rPr lang="nl-NL" sz="6000" dirty="0">
                <a:latin typeface="-apple-system"/>
              </a:rPr>
              <a:t>Hoeveel verdienen ze online aan mij?</a:t>
            </a:r>
          </a:p>
        </p:txBody>
      </p:sp>
      <p:sp>
        <p:nvSpPr>
          <p:cNvPr id="5" name="Tijdelijke aanduiding voor tekst 4">
            <a:extLst>
              <a:ext uri="{FF2B5EF4-FFF2-40B4-BE49-F238E27FC236}">
                <a16:creationId xmlns:a16="http://schemas.microsoft.com/office/drawing/2014/main" id="{88A7A7CC-9C70-FD4E-9869-A2D31100E010}"/>
              </a:ext>
            </a:extLst>
          </p:cNvPr>
          <p:cNvSpPr>
            <a:spLocks noGrp="1"/>
          </p:cNvSpPr>
          <p:nvPr>
            <p:ph type="body" sz="quarter" idx="14"/>
          </p:nvPr>
        </p:nvSpPr>
        <p:spPr>
          <a:xfrm>
            <a:off x="195309" y="404209"/>
            <a:ext cx="4287914" cy="1247038"/>
          </a:xfrm>
        </p:spPr>
        <p:txBody>
          <a:bodyPr anchor="t">
            <a:normAutofit/>
          </a:bodyPr>
          <a:lstStyle/>
          <a:p>
            <a:r>
              <a:rPr lang="nl-NL" sz="1200" dirty="0"/>
              <a:t>Mediabegrip week 41 2023</a:t>
            </a:r>
          </a:p>
        </p:txBody>
      </p:sp>
      <p:pic>
        <p:nvPicPr>
          <p:cNvPr id="7" name="Tijdelijke aanduiding voor afbeelding 6" descr="Afbeelding met tekenfilm, overdekt&#10;&#10;Automatisch gegenereerde beschrijving">
            <a:extLst>
              <a:ext uri="{FF2B5EF4-FFF2-40B4-BE49-F238E27FC236}">
                <a16:creationId xmlns:a16="http://schemas.microsoft.com/office/drawing/2014/main" id="{165C84A4-D76E-9F8D-1C16-F1E5F3FBB805}"/>
              </a:ext>
            </a:extLst>
          </p:cNvPr>
          <p:cNvPicPr>
            <a:picLocks noGrp="1" noChangeAspect="1"/>
          </p:cNvPicPr>
          <p:nvPr>
            <p:ph type="pic" sz="quarter" idx="13"/>
          </p:nvPr>
        </p:nvPicPr>
        <p:blipFill rotWithShape="1">
          <a:blip r:embed="rId2">
            <a:extLst>
              <a:ext uri="{837473B0-CC2E-450A-ABE3-18F120FF3D39}">
                <a1611:picAttrSrcUrl xmlns:a1611="http://schemas.microsoft.com/office/drawing/2016/11/main" r:id="rId3"/>
              </a:ext>
            </a:extLst>
          </a:blip>
          <a:srcRect l="15849" r="15849"/>
          <a:stretch/>
        </p:blipFill>
        <p:spPr>
          <a:xfrm>
            <a:off x="7224842" y="0"/>
            <a:ext cx="4927209" cy="5639456"/>
          </a:xfrm>
        </p:spPr>
      </p:pic>
      <p:sp>
        <p:nvSpPr>
          <p:cNvPr id="6" name="Tekstvak 5">
            <a:extLst>
              <a:ext uri="{FF2B5EF4-FFF2-40B4-BE49-F238E27FC236}">
                <a16:creationId xmlns:a16="http://schemas.microsoft.com/office/drawing/2014/main" id="{1FF4D6DD-1ECB-9226-05EF-ACCC610C9621}"/>
              </a:ext>
            </a:extLst>
          </p:cNvPr>
          <p:cNvSpPr txBox="1"/>
          <p:nvPr/>
        </p:nvSpPr>
        <p:spPr>
          <a:xfrm>
            <a:off x="7224713" y="5638800"/>
            <a:ext cx="4927600" cy="317500"/>
          </a:xfrm>
          <a:prstGeom prst="rect">
            <a:avLst/>
          </a:prstGeom>
        </p:spPr>
        <p:txBody>
          <a:bodyPr>
            <a:normAutofit fontScale="55000" lnSpcReduction="20000"/>
          </a:bodyPr>
          <a:lstStyle/>
          <a:p>
            <a:r>
              <a:rPr lang="en-US">
                <a:hlinkClick r:id="rId3"/>
              </a:rPr>
              <a:t>Deze foto</a:t>
            </a:r>
            <a:r>
              <a:rPr lang="en-US"/>
              <a:t> van Onbekende auteur is gelicentieerd onder </a:t>
            </a:r>
            <a:r>
              <a:rPr lang="en-US">
                <a:hlinkClick r:id="rId4"/>
              </a:rPr>
              <a:t>CC BY-SA-NC</a:t>
            </a:r>
            <a:r>
              <a:rPr lang="en-US"/>
              <a:t>.</a:t>
            </a:r>
          </a:p>
        </p:txBody>
      </p:sp>
    </p:spTree>
    <p:extLst>
      <p:ext uri="{BB962C8B-B14F-4D97-AF65-F5344CB8AC3E}">
        <p14:creationId xmlns:p14="http://schemas.microsoft.com/office/powerpoint/2010/main" val="2623847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D4172FD-1300-1FA6-D8C8-6DD24EDCC35D}"/>
              </a:ext>
            </a:extLst>
          </p:cNvPr>
          <p:cNvSpPr>
            <a:spLocks noGrp="1"/>
          </p:cNvSpPr>
          <p:nvPr>
            <p:ph type="body" sz="quarter" idx="11"/>
          </p:nvPr>
        </p:nvSpPr>
        <p:spPr>
          <a:xfrm>
            <a:off x="68859" y="1237741"/>
            <a:ext cx="5025915" cy="3604368"/>
          </a:xfrm>
        </p:spPr>
        <p:txBody>
          <a:bodyPr>
            <a:normAutofit/>
          </a:bodyPr>
          <a:lstStyle/>
          <a:p>
            <a:endParaRPr lang="nl-NL" sz="2000" b="0" dirty="0">
              <a:solidFill>
                <a:schemeClr val="tx1"/>
              </a:solidFill>
              <a:latin typeface="+mn-lt"/>
            </a:endParaRPr>
          </a:p>
          <a:p>
            <a:pPr marL="342900" indent="-342900">
              <a:buFontTx/>
              <a:buChar char="-"/>
            </a:pPr>
            <a:endParaRPr lang="nl-NL" sz="2000" dirty="0">
              <a:solidFill>
                <a:schemeClr val="tx1"/>
              </a:solidFill>
            </a:endParaRPr>
          </a:p>
        </p:txBody>
      </p:sp>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146826" y="0"/>
            <a:ext cx="4430102" cy="145256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cs typeface="Poppins"/>
              </a:rPr>
              <a:t>Opdracht: Schrijf een kort betoog</a:t>
            </a:r>
          </a:p>
        </p:txBody>
      </p:sp>
      <p:sp>
        <p:nvSpPr>
          <p:cNvPr id="4" name="Tekstvak 3">
            <a:extLst>
              <a:ext uri="{FF2B5EF4-FFF2-40B4-BE49-F238E27FC236}">
                <a16:creationId xmlns:a16="http://schemas.microsoft.com/office/drawing/2014/main" id="{AB9C9927-533D-050B-93D4-B92ADDFAB37E}"/>
              </a:ext>
            </a:extLst>
          </p:cNvPr>
          <p:cNvSpPr txBox="1"/>
          <p:nvPr/>
        </p:nvSpPr>
        <p:spPr>
          <a:xfrm>
            <a:off x="146826" y="1208344"/>
            <a:ext cx="4584972" cy="4031873"/>
          </a:xfrm>
          <a:prstGeom prst="rect">
            <a:avLst/>
          </a:prstGeom>
          <a:noFill/>
        </p:spPr>
        <p:txBody>
          <a:bodyPr wrap="square" lIns="91440" tIns="45720" rIns="91440" bIns="45720" rtlCol="0" anchor="t">
            <a:spAutoFit/>
          </a:bodyPr>
          <a:lstStyle/>
          <a:p>
            <a:pPr lvl="1"/>
            <a:endParaRPr lang="nl-NL" sz="1600" dirty="0">
              <a:latin typeface="Arial"/>
              <a:cs typeface="Arial"/>
            </a:endParaRPr>
          </a:p>
          <a:p>
            <a:pPr lvl="1"/>
            <a:r>
              <a:rPr lang="nl-NL" sz="1600" dirty="0">
                <a:latin typeface="Arial"/>
                <a:cs typeface="Arial"/>
              </a:rPr>
              <a:t>Je hebt nu een informatiefilmpje gezien over het betalen in games. Je bent daarna met elkaar in discussie gegaan over 4 stellingen. Bedenk voor jezelf of jij vindt dat het betalen in games moet blijven bestaan.</a:t>
            </a:r>
          </a:p>
          <a:p>
            <a:pPr lvl="1"/>
            <a:endParaRPr lang="nl-NL" sz="1600" dirty="0">
              <a:latin typeface="Arial"/>
              <a:cs typeface="Arial"/>
            </a:endParaRPr>
          </a:p>
          <a:p>
            <a:pPr lvl="1"/>
            <a:r>
              <a:rPr lang="nl-NL" sz="1600" dirty="0">
                <a:latin typeface="Arial"/>
                <a:cs typeface="Arial"/>
              </a:rPr>
              <a:t>Je gaat zo een betoog schrijven. Een betoog is een tekst waarin je duidelijk jouw mening geeft. Je probeert de lezer te overtuigen van die mening. Om dit te doen geef je argumenten die passen bij jouw mening. </a:t>
            </a:r>
          </a:p>
          <a:p>
            <a:pPr lvl="1"/>
            <a:endParaRPr lang="nl-NL" sz="1600" dirty="0">
              <a:latin typeface="Arial"/>
              <a:cs typeface="Arial"/>
            </a:endParaRPr>
          </a:p>
          <a:p>
            <a:pPr lvl="1"/>
            <a:r>
              <a:rPr lang="nl-NL" sz="1600" dirty="0">
                <a:latin typeface="Arial"/>
                <a:cs typeface="Arial"/>
              </a:rPr>
              <a:t>Schrijf een betoog van ongeveer een A4. </a:t>
            </a:r>
          </a:p>
          <a:p>
            <a:pPr marL="285750" indent="-285750">
              <a:buFontTx/>
              <a:buChar char="-"/>
            </a:pPr>
            <a:endParaRPr lang="nl-NL" sz="1600" dirty="0">
              <a:latin typeface="Arial"/>
              <a:cs typeface="Arial"/>
            </a:endParaRPr>
          </a:p>
        </p:txBody>
      </p:sp>
      <p:pic>
        <p:nvPicPr>
          <p:cNvPr id="10" name="Tijdelijke aanduiding voor afbeelding 9">
            <a:extLst>
              <a:ext uri="{FF2B5EF4-FFF2-40B4-BE49-F238E27FC236}">
                <a16:creationId xmlns:a16="http://schemas.microsoft.com/office/drawing/2014/main" id="{43410436-B4BA-4253-916B-15EDF7038CA5}"/>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413" r="1413"/>
          <a:stretch>
            <a:fillRect/>
          </a:stretch>
        </p:blipFill>
        <p:spPr/>
      </p:pic>
      <p:sp>
        <p:nvSpPr>
          <p:cNvPr id="11" name="Tekstvak 10">
            <a:extLst>
              <a:ext uri="{FF2B5EF4-FFF2-40B4-BE49-F238E27FC236}">
                <a16:creationId xmlns:a16="http://schemas.microsoft.com/office/drawing/2014/main" id="{6F57E298-B44E-41FF-B296-E84E912BBF06}"/>
              </a:ext>
            </a:extLst>
          </p:cNvPr>
          <p:cNvSpPr txBox="1"/>
          <p:nvPr/>
        </p:nvSpPr>
        <p:spPr>
          <a:xfrm>
            <a:off x="6461185" y="5594159"/>
            <a:ext cx="6242086" cy="276999"/>
          </a:xfrm>
          <a:prstGeom prst="rect">
            <a:avLst/>
          </a:prstGeom>
          <a:noFill/>
        </p:spPr>
        <p:txBody>
          <a:bodyPr wrap="square">
            <a:spAutoFit/>
          </a:bodyPr>
          <a:lstStyle/>
          <a:p>
            <a:r>
              <a:rPr lang="nl-NL" sz="1200" dirty="0"/>
              <a:t>https://gamechangers.be/hoe-hou-je-gamen-betaalbaar/</a:t>
            </a:r>
          </a:p>
        </p:txBody>
      </p:sp>
    </p:spTree>
    <p:extLst>
      <p:ext uri="{BB962C8B-B14F-4D97-AF65-F5344CB8AC3E}">
        <p14:creationId xmlns:p14="http://schemas.microsoft.com/office/powerpoint/2010/main" val="3172233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8CB9983-466C-D527-30FC-227DC4962A1C}"/>
              </a:ext>
            </a:extLst>
          </p:cNvPr>
          <p:cNvSpPr>
            <a:spLocks noGrp="1"/>
          </p:cNvSpPr>
          <p:nvPr>
            <p:ph type="body" sz="quarter" idx="15"/>
          </p:nvPr>
        </p:nvSpPr>
        <p:spPr/>
        <p:txBody>
          <a:bodyPr>
            <a:normAutofit/>
          </a:bodyPr>
          <a:lstStyle/>
          <a:p>
            <a:r>
              <a:rPr lang="nl-NL" sz="4800" dirty="0">
                <a:latin typeface="+mj-lt"/>
              </a:rPr>
              <a:t>Onderdeel Burgerschap</a:t>
            </a:r>
          </a:p>
        </p:txBody>
      </p:sp>
      <p:sp>
        <p:nvSpPr>
          <p:cNvPr id="3" name="Tijdelijke aanduiding voor tekst 2">
            <a:extLst>
              <a:ext uri="{FF2B5EF4-FFF2-40B4-BE49-F238E27FC236}">
                <a16:creationId xmlns:a16="http://schemas.microsoft.com/office/drawing/2014/main" id="{CFDE96C8-9CAB-BE82-0D68-7C583A35D30E}"/>
              </a:ext>
            </a:extLst>
          </p:cNvPr>
          <p:cNvSpPr>
            <a:spLocks noGrp="1"/>
          </p:cNvSpPr>
          <p:nvPr>
            <p:ph type="body" sz="quarter" idx="16"/>
          </p:nvPr>
        </p:nvSpPr>
        <p:spPr/>
        <p:txBody>
          <a:bodyPr>
            <a:normAutofit/>
          </a:bodyPr>
          <a:lstStyle/>
          <a:p>
            <a:r>
              <a:rPr lang="nl-NL" dirty="0"/>
              <a:t>Iedere week een opdracht om te werken aan de doelen van Burgerschap! De opdracht sluit aan bij de les van Mediabegrip.</a:t>
            </a:r>
          </a:p>
          <a:p>
            <a:endParaRPr lang="nl-NL" dirty="0"/>
          </a:p>
        </p:txBody>
      </p:sp>
    </p:spTree>
    <p:extLst>
      <p:ext uri="{BB962C8B-B14F-4D97-AF65-F5344CB8AC3E}">
        <p14:creationId xmlns:p14="http://schemas.microsoft.com/office/powerpoint/2010/main" val="2529107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8658329-0CE1-5433-B836-A201649584F1}"/>
              </a:ext>
            </a:extLst>
          </p:cNvPr>
          <p:cNvSpPr>
            <a:spLocks noGrp="1"/>
          </p:cNvSpPr>
          <p:nvPr>
            <p:ph type="body" sz="quarter" idx="11"/>
          </p:nvPr>
        </p:nvSpPr>
        <p:spPr>
          <a:xfrm>
            <a:off x="400846" y="208094"/>
            <a:ext cx="11026902" cy="701041"/>
          </a:xfrm>
        </p:spPr>
        <p:txBody>
          <a:bodyPr/>
          <a:lstStyle/>
          <a:p>
            <a:r>
              <a:rPr lang="nl-NL" dirty="0"/>
              <a:t>Burgerschap</a:t>
            </a:r>
          </a:p>
        </p:txBody>
      </p:sp>
      <p:sp>
        <p:nvSpPr>
          <p:cNvPr id="5" name="Tekstvak 4">
            <a:extLst>
              <a:ext uri="{FF2B5EF4-FFF2-40B4-BE49-F238E27FC236}">
                <a16:creationId xmlns:a16="http://schemas.microsoft.com/office/drawing/2014/main" id="{28536A62-ABB0-AD3F-0BED-EF3EAACAD480}"/>
              </a:ext>
            </a:extLst>
          </p:cNvPr>
          <p:cNvSpPr txBox="1"/>
          <p:nvPr/>
        </p:nvSpPr>
        <p:spPr>
          <a:xfrm>
            <a:off x="400846" y="909135"/>
            <a:ext cx="6577002" cy="4462760"/>
          </a:xfrm>
          <a:prstGeom prst="rect">
            <a:avLst/>
          </a:prstGeom>
          <a:noFill/>
        </p:spPr>
        <p:txBody>
          <a:bodyPr wrap="square" lIns="91440" tIns="45720" rIns="91440" bIns="45720" rtlCol="0" anchor="t">
            <a:spAutoFit/>
          </a:bodyPr>
          <a:lstStyle/>
          <a:p>
            <a:r>
              <a:rPr lang="nl-NL" sz="1400" dirty="0">
                <a:solidFill>
                  <a:schemeClr val="bg1"/>
                </a:solidFill>
                <a:ea typeface="+mn-lt"/>
                <a:cs typeface="+mn-lt"/>
              </a:rPr>
              <a:t>Overheden houden toezicht op de naleving van wet- en regelgeving. Bijvoorbeeld op het gebied van </a:t>
            </a:r>
            <a:r>
              <a:rPr lang="nl-NL" sz="1400" dirty="0" err="1">
                <a:solidFill>
                  <a:schemeClr val="bg1"/>
                </a:solidFill>
                <a:ea typeface="+mn-lt"/>
                <a:cs typeface="+mn-lt"/>
              </a:rPr>
              <a:t>financieën</a:t>
            </a:r>
            <a:r>
              <a:rPr lang="nl-NL" sz="1400" dirty="0">
                <a:solidFill>
                  <a:schemeClr val="bg1"/>
                </a:solidFill>
                <a:ea typeface="+mn-lt"/>
                <a:cs typeface="+mn-lt"/>
              </a:rPr>
              <a:t> (AFM - </a:t>
            </a:r>
            <a:r>
              <a:rPr lang="nl-NL" sz="1400" dirty="0" err="1">
                <a:solidFill>
                  <a:schemeClr val="bg1"/>
                </a:solidFill>
                <a:ea typeface="+mn-lt"/>
                <a:cs typeface="+mn-lt"/>
              </a:rPr>
              <a:t>Authoriteit</a:t>
            </a:r>
            <a:r>
              <a:rPr lang="nl-NL" sz="1400" dirty="0">
                <a:solidFill>
                  <a:schemeClr val="bg1"/>
                </a:solidFill>
                <a:ea typeface="+mn-lt"/>
                <a:cs typeface="+mn-lt"/>
              </a:rPr>
              <a:t> </a:t>
            </a:r>
            <a:r>
              <a:rPr lang="nl-NL" sz="1400" dirty="0" err="1">
                <a:solidFill>
                  <a:schemeClr val="bg1"/>
                </a:solidFill>
                <a:ea typeface="+mn-lt"/>
                <a:cs typeface="+mn-lt"/>
              </a:rPr>
              <a:t>Financiele</a:t>
            </a:r>
            <a:r>
              <a:rPr lang="nl-NL" sz="1400" dirty="0">
                <a:solidFill>
                  <a:schemeClr val="bg1"/>
                </a:solidFill>
                <a:ea typeface="+mn-lt"/>
                <a:cs typeface="+mn-lt"/>
              </a:rPr>
              <a:t> markten) of Milieu.</a:t>
            </a:r>
            <a:endParaRPr lang="nl-NL" dirty="0">
              <a:solidFill>
                <a:schemeClr val="bg1"/>
              </a:solidFill>
              <a:ea typeface="+mn-lt"/>
              <a:cs typeface="+mn-lt"/>
            </a:endParaRPr>
          </a:p>
          <a:p>
            <a:endParaRPr lang="nl-NL" sz="1400" dirty="0">
              <a:solidFill>
                <a:schemeClr val="bg1"/>
              </a:solidFill>
              <a:ea typeface="+mn-lt"/>
              <a:cs typeface="+mn-lt"/>
            </a:endParaRPr>
          </a:p>
          <a:p>
            <a:endParaRPr lang="nl-NL" sz="1400" dirty="0">
              <a:solidFill>
                <a:schemeClr val="bg1"/>
              </a:solidFill>
              <a:ea typeface="+mn-lt"/>
              <a:cs typeface="+mn-lt"/>
            </a:endParaRPr>
          </a:p>
          <a:p>
            <a:r>
              <a:rPr lang="nl-NL" sz="2000" dirty="0">
                <a:solidFill>
                  <a:schemeClr val="bg1"/>
                </a:solidFill>
                <a:ea typeface="+mn-lt"/>
                <a:cs typeface="+mn-lt"/>
              </a:rPr>
              <a:t>Discussie: Welke regels en wetten moeten er komen als het gaat om internet en sociale media? Waarop moet de overheid dan controleren?</a:t>
            </a:r>
            <a:endParaRPr lang="nl-NL" sz="2000" dirty="0">
              <a:solidFill>
                <a:schemeClr val="bg1"/>
              </a:solidFill>
              <a:cs typeface="Poppins"/>
            </a:endParaRPr>
          </a:p>
          <a:p>
            <a:endParaRPr lang="nl-NL" sz="1400" dirty="0">
              <a:solidFill>
                <a:schemeClr val="bg1"/>
              </a:solidFill>
              <a:ea typeface="+mn-lt"/>
              <a:cs typeface="+mn-lt"/>
            </a:endParaRPr>
          </a:p>
          <a:p>
            <a:pPr marL="285750" indent="-285750">
              <a:buFont typeface="Arial"/>
              <a:buChar char="•"/>
            </a:pPr>
            <a:r>
              <a:rPr lang="nl-NL" sz="1400" dirty="0">
                <a:solidFill>
                  <a:schemeClr val="bg1"/>
                </a:solidFill>
                <a:ea typeface="+mn-lt"/>
                <a:cs typeface="+mn-lt"/>
              </a:rPr>
              <a:t>Maak hiervan een lijst (klassikaal op het digibord)</a:t>
            </a:r>
          </a:p>
          <a:p>
            <a:pPr marL="285750" indent="-285750">
              <a:buFont typeface="Arial"/>
              <a:buChar char="•"/>
            </a:pPr>
            <a:endParaRPr lang="nl-NL" sz="1400" dirty="0">
              <a:solidFill>
                <a:schemeClr val="bg1"/>
              </a:solidFill>
              <a:ea typeface="+mn-lt"/>
              <a:cs typeface="+mn-lt"/>
            </a:endParaRPr>
          </a:p>
          <a:p>
            <a:pPr marL="285750" indent="-285750">
              <a:buFont typeface="Arial"/>
              <a:buChar char="•"/>
            </a:pPr>
            <a:r>
              <a:rPr lang="nl-NL" sz="1400" dirty="0">
                <a:solidFill>
                  <a:schemeClr val="bg1"/>
                </a:solidFill>
                <a:ea typeface="+mn-lt"/>
                <a:cs typeface="+mn-lt"/>
              </a:rPr>
              <a:t>Nu gaan jullie stemmen; wat moet bovenaan staan, wat is nummer 2, et cetera</a:t>
            </a:r>
          </a:p>
          <a:p>
            <a:pPr marL="285750" indent="-285750">
              <a:buFont typeface="Arial"/>
              <a:buChar char="•"/>
            </a:pPr>
            <a:endParaRPr lang="nl-NL" sz="1400" dirty="0">
              <a:solidFill>
                <a:schemeClr val="bg1"/>
              </a:solidFill>
              <a:ea typeface="+mn-lt"/>
              <a:cs typeface="+mn-lt"/>
            </a:endParaRPr>
          </a:p>
          <a:p>
            <a:pPr marL="285750" indent="-285750">
              <a:buFont typeface="Arial"/>
              <a:buChar char="•"/>
            </a:pPr>
            <a:r>
              <a:rPr lang="nl-NL" sz="1400" dirty="0">
                <a:solidFill>
                  <a:schemeClr val="bg1"/>
                </a:solidFill>
                <a:ea typeface="+mn-lt"/>
                <a:cs typeface="+mn-lt"/>
              </a:rPr>
              <a:t>De lijst is klaar; maak kleine teams. Ieder team bedenkt welke ‘sancties’ er zijn per item op de lijst. (10 min.)</a:t>
            </a:r>
            <a:endParaRPr lang="nl-NL" dirty="0">
              <a:solidFill>
                <a:schemeClr val="bg1"/>
              </a:solidFill>
            </a:endParaRPr>
          </a:p>
          <a:p>
            <a:pPr marL="285750" indent="-285750">
              <a:buFont typeface="Arial"/>
              <a:buChar char="•"/>
            </a:pPr>
            <a:endParaRPr lang="nl-NL" sz="1400" dirty="0">
              <a:solidFill>
                <a:schemeClr val="bg1"/>
              </a:solidFill>
              <a:ea typeface="+mn-lt"/>
              <a:cs typeface="+mn-lt"/>
            </a:endParaRPr>
          </a:p>
          <a:p>
            <a:pPr marL="285750" indent="-285750">
              <a:buFont typeface="Arial"/>
              <a:buChar char="•"/>
            </a:pPr>
            <a:r>
              <a:rPr lang="nl-NL" sz="1400" dirty="0">
                <a:solidFill>
                  <a:schemeClr val="bg1"/>
                </a:solidFill>
                <a:ea typeface="+mn-lt"/>
                <a:cs typeface="+mn-lt"/>
              </a:rPr>
              <a:t>De woordvoerder van ieder team vertelt (klassikaal) welke straffen er zijn gekozen en waarom.</a:t>
            </a:r>
            <a:endParaRPr lang="nl-NL" dirty="0">
              <a:solidFill>
                <a:schemeClr val="bg1"/>
              </a:solidFill>
              <a:cs typeface="Poppins"/>
            </a:endParaRPr>
          </a:p>
        </p:txBody>
      </p:sp>
      <p:pic>
        <p:nvPicPr>
          <p:cNvPr id="6" name="Afbeelding 5" descr="Free stock photo of console, controller, gamer">
            <a:extLst>
              <a:ext uri="{FF2B5EF4-FFF2-40B4-BE49-F238E27FC236}">
                <a16:creationId xmlns:a16="http://schemas.microsoft.com/office/drawing/2014/main" id="{2E32E540-AF1A-F7E9-D020-A5CEE04422DD}"/>
              </a:ext>
            </a:extLst>
          </p:cNvPr>
          <p:cNvPicPr>
            <a:picLocks noChangeAspect="1"/>
          </p:cNvPicPr>
          <p:nvPr/>
        </p:nvPicPr>
        <p:blipFill>
          <a:blip r:embed="rId2"/>
          <a:srcRect/>
          <a:stretch/>
        </p:blipFill>
        <p:spPr>
          <a:xfrm>
            <a:off x="7293948" y="910524"/>
            <a:ext cx="4617960" cy="3077891"/>
          </a:xfrm>
          <a:prstGeom prst="rect">
            <a:avLst/>
          </a:prstGeom>
        </p:spPr>
      </p:pic>
    </p:spTree>
    <p:extLst>
      <p:ext uri="{BB962C8B-B14F-4D97-AF65-F5344CB8AC3E}">
        <p14:creationId xmlns:p14="http://schemas.microsoft.com/office/powerpoint/2010/main" val="1455181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C7E4419-A755-FC48-BC5D-CD15C6FCED62}"/>
              </a:ext>
            </a:extLst>
          </p:cNvPr>
          <p:cNvSpPr>
            <a:spLocks noGrp="1"/>
          </p:cNvSpPr>
          <p:nvPr>
            <p:ph type="body" sz="quarter" idx="11"/>
          </p:nvPr>
        </p:nvSpPr>
        <p:spPr>
          <a:xfrm rot="5400000">
            <a:off x="5854674" y="5225195"/>
            <a:ext cx="11026902" cy="701041"/>
          </a:xfrm>
        </p:spPr>
        <p:txBody>
          <a:bodyPr/>
          <a:lstStyle/>
          <a:p>
            <a:r>
              <a:rPr lang="nl-NL" dirty="0" err="1"/>
              <a:t>Melles</a:t>
            </a:r>
            <a:r>
              <a:rPr lang="nl-NL" dirty="0"/>
              <a:t> media</a:t>
            </a:r>
          </a:p>
        </p:txBody>
      </p:sp>
      <p:sp>
        <p:nvSpPr>
          <p:cNvPr id="4" name="Tekstvak 3">
            <a:extLst>
              <a:ext uri="{FF2B5EF4-FFF2-40B4-BE49-F238E27FC236}">
                <a16:creationId xmlns:a16="http://schemas.microsoft.com/office/drawing/2014/main" id="{2D0C17D3-A990-1C48-3AB0-583F5D45526F}"/>
              </a:ext>
            </a:extLst>
          </p:cNvPr>
          <p:cNvSpPr txBox="1"/>
          <p:nvPr/>
        </p:nvSpPr>
        <p:spPr>
          <a:xfrm>
            <a:off x="444600" y="312736"/>
            <a:ext cx="7822114" cy="6278642"/>
          </a:xfrm>
          <a:prstGeom prst="rect">
            <a:avLst/>
          </a:prstGeom>
          <a:noFill/>
        </p:spPr>
        <p:txBody>
          <a:bodyPr wrap="square" lIns="91440" tIns="45720" rIns="91440" bIns="45720" rtlCol="0" anchor="t">
            <a:spAutoFit/>
          </a:bodyPr>
          <a:lstStyle/>
          <a:p>
            <a:r>
              <a:rPr lang="nl-NL" sz="1100" dirty="0">
                <a:solidFill>
                  <a:srgbClr val="000000"/>
                </a:solidFill>
                <a:latin typeface="Poppins"/>
                <a:ea typeface="+mn-lt"/>
                <a:cs typeface="Arial"/>
              </a:rPr>
              <a:t>Hoi daar,</a:t>
            </a:r>
          </a:p>
          <a:p>
            <a:endParaRPr lang="nl-NL" sz="1100" dirty="0">
              <a:solidFill>
                <a:srgbClr val="000000"/>
              </a:solidFill>
              <a:latin typeface="Poppins"/>
              <a:ea typeface="+mn-lt"/>
              <a:cs typeface="Arial"/>
            </a:endParaRPr>
          </a:p>
          <a:p>
            <a:r>
              <a:rPr lang="nl-NL" sz="1100" dirty="0">
                <a:solidFill>
                  <a:srgbClr val="000000"/>
                </a:solidFill>
                <a:latin typeface="Poppins"/>
                <a:ea typeface="+mn-lt"/>
                <a:cs typeface="Arial"/>
              </a:rPr>
              <a:t>Hebben jullie dat online spel vorige week ook gespeeld? Heb meteen flink wat liefde online verspreid, want wat is daar ook veel narigheid he?! Best irritant dat je dus altijd zo goed moet opletten, maar ja, dat is natuurlijk ook in het verkeer zo.</a:t>
            </a:r>
          </a:p>
          <a:p>
            <a:endParaRPr lang="nl-NL" sz="1100" dirty="0">
              <a:solidFill>
                <a:srgbClr val="000000"/>
              </a:solidFill>
              <a:latin typeface="Poppins"/>
              <a:ea typeface="+mn-lt"/>
              <a:cs typeface="Arial"/>
            </a:endParaRPr>
          </a:p>
          <a:p>
            <a:r>
              <a:rPr lang="nl-NL" sz="1100" dirty="0">
                <a:solidFill>
                  <a:srgbClr val="000000"/>
                </a:solidFill>
                <a:latin typeface="Poppins"/>
                <a:ea typeface="+mn-lt"/>
                <a:cs typeface="Arial"/>
              </a:rPr>
              <a:t>Ik las dus vandaag in de krant dat facebook wel 10 euro in de maand kan gaan kosten. Soms nog wel meer. Ik heb nog geen facebook, maar mijn ouders kijken er wel veel op. Ik zie dat ze soms een vakantiefoto van ons gezin erop zetten ofzo. Daar ga je toch geen 10 euro per maand voor betalen? Dat lijkt mij echt geldverspilling. </a:t>
            </a:r>
          </a:p>
          <a:p>
            <a:endParaRPr lang="nl-NL" sz="1100" dirty="0">
              <a:solidFill>
                <a:srgbClr val="000000"/>
              </a:solidFill>
              <a:latin typeface="Poppins"/>
              <a:ea typeface="+mn-lt"/>
              <a:cs typeface="Arial"/>
            </a:endParaRPr>
          </a:p>
          <a:p>
            <a:r>
              <a:rPr lang="nl-NL" sz="1100" dirty="0">
                <a:solidFill>
                  <a:srgbClr val="000000"/>
                </a:solidFill>
                <a:latin typeface="Poppins"/>
                <a:ea typeface="+mn-lt"/>
                <a:cs typeface="Arial"/>
              </a:rPr>
              <a:t>Ik vind het sowieso onzin om voor dit soort dingen te moeten betalen. Je kan dan toch gewoon een andere app gebruiken die wel gratis is? Ik geef alleen wel eens wat geld uit aan </a:t>
            </a:r>
            <a:r>
              <a:rPr lang="nl-NL" sz="1100" dirty="0" err="1">
                <a:solidFill>
                  <a:srgbClr val="000000"/>
                </a:solidFill>
                <a:latin typeface="Poppins"/>
                <a:ea typeface="+mn-lt"/>
                <a:cs typeface="Arial"/>
              </a:rPr>
              <a:t>Fortnite</a:t>
            </a:r>
            <a:r>
              <a:rPr lang="nl-NL" sz="1100" dirty="0">
                <a:solidFill>
                  <a:srgbClr val="000000"/>
                </a:solidFill>
                <a:latin typeface="Poppins"/>
                <a:ea typeface="+mn-lt"/>
                <a:cs typeface="Arial"/>
              </a:rPr>
              <a:t>, maar dat is echt bijna niks. Ik moet altijd toestemming bij mijn ouders vragen en die vinden het vaak zonde van het geld. Nou als ze dat straks nog zeggen als ze wel 10 euro voor facebook betalen, dan ga ik daar dus echt wel tegenin. Voor datzelfde geld koop ik een Battle pas in </a:t>
            </a:r>
            <a:r>
              <a:rPr lang="nl-NL" sz="1100" dirty="0" err="1">
                <a:solidFill>
                  <a:srgbClr val="000000"/>
                </a:solidFill>
                <a:latin typeface="Poppins"/>
                <a:ea typeface="+mn-lt"/>
                <a:cs typeface="Arial"/>
              </a:rPr>
              <a:t>Fortnite</a:t>
            </a:r>
            <a:r>
              <a:rPr lang="nl-NL" sz="1100" dirty="0">
                <a:solidFill>
                  <a:srgbClr val="000000"/>
                </a:solidFill>
                <a:latin typeface="Poppins"/>
                <a:ea typeface="+mn-lt"/>
                <a:cs typeface="Arial"/>
              </a:rPr>
              <a:t> en dan krijg ik meteen allemaal beloningen. </a:t>
            </a:r>
          </a:p>
          <a:p>
            <a:endParaRPr lang="nl-NL" sz="1100" dirty="0">
              <a:solidFill>
                <a:srgbClr val="000000"/>
              </a:solidFill>
              <a:latin typeface="Poppins"/>
              <a:ea typeface="+mn-lt"/>
              <a:cs typeface="Arial"/>
            </a:endParaRPr>
          </a:p>
          <a:p>
            <a:r>
              <a:rPr lang="nl-NL" sz="1100" dirty="0">
                <a:solidFill>
                  <a:srgbClr val="000000"/>
                </a:solidFill>
                <a:latin typeface="Poppins"/>
                <a:ea typeface="+mn-lt"/>
                <a:cs typeface="Arial"/>
              </a:rPr>
              <a:t>Ik ben wel benieuwd hoeveel dit nou oplevert voor de makers van </a:t>
            </a:r>
            <a:r>
              <a:rPr lang="nl-NL" sz="1100" dirty="0" err="1">
                <a:solidFill>
                  <a:srgbClr val="000000"/>
                </a:solidFill>
                <a:latin typeface="Poppins"/>
                <a:ea typeface="+mn-lt"/>
                <a:cs typeface="Arial"/>
              </a:rPr>
              <a:t>Fortnite</a:t>
            </a:r>
            <a:r>
              <a:rPr lang="nl-NL" sz="1100" dirty="0">
                <a:solidFill>
                  <a:srgbClr val="000000"/>
                </a:solidFill>
                <a:latin typeface="Poppins"/>
                <a:ea typeface="+mn-lt"/>
                <a:cs typeface="Arial"/>
              </a:rPr>
              <a:t>. Zouden die nou rijk worden van ons? Ik denk dat dat wel meevalt hoor, maar ik ga het toch eens uitzoeken.</a:t>
            </a:r>
          </a:p>
          <a:p>
            <a:endParaRPr lang="nl-NL" sz="1100" dirty="0">
              <a:solidFill>
                <a:srgbClr val="000000"/>
              </a:solidFill>
              <a:latin typeface="Poppins"/>
              <a:ea typeface="+mn-lt"/>
              <a:cs typeface="Arial"/>
            </a:endParaRPr>
          </a:p>
          <a:p>
            <a:r>
              <a:rPr lang="nl-NL" sz="1100" dirty="0">
                <a:solidFill>
                  <a:srgbClr val="000000"/>
                </a:solidFill>
                <a:latin typeface="Poppins"/>
                <a:ea typeface="+mn-lt"/>
                <a:cs typeface="Arial"/>
              </a:rPr>
              <a:t>Hoe zit dat met jullie? Gamen jullie vaak? Maak je ook wel eens geld over binnen een game die je speelt? Wat krijg je dan als je dat doet? </a:t>
            </a:r>
          </a:p>
          <a:p>
            <a:endParaRPr lang="nl-NL" sz="1100" dirty="0">
              <a:solidFill>
                <a:srgbClr val="000000"/>
              </a:solidFill>
              <a:latin typeface="Poppins"/>
              <a:ea typeface="+mn-lt"/>
              <a:cs typeface="Arial"/>
            </a:endParaRPr>
          </a:p>
          <a:p>
            <a:r>
              <a:rPr lang="nl-NL" sz="1100" dirty="0">
                <a:solidFill>
                  <a:srgbClr val="000000"/>
                </a:solidFill>
                <a:latin typeface="Poppins"/>
                <a:ea typeface="+mn-lt"/>
                <a:cs typeface="Arial"/>
              </a:rPr>
              <a:t>Ik hoor het wel van jullie, ik ga gelijk mijn </a:t>
            </a:r>
            <a:r>
              <a:rPr lang="nl-NL" sz="1100" dirty="0" err="1">
                <a:solidFill>
                  <a:srgbClr val="000000"/>
                </a:solidFill>
                <a:latin typeface="Poppins"/>
                <a:ea typeface="+mn-lt"/>
                <a:cs typeface="Arial"/>
              </a:rPr>
              <a:t>playstation</a:t>
            </a:r>
            <a:r>
              <a:rPr lang="nl-NL" sz="1100" dirty="0">
                <a:solidFill>
                  <a:srgbClr val="000000"/>
                </a:solidFill>
                <a:latin typeface="Poppins"/>
                <a:ea typeface="+mn-lt"/>
                <a:cs typeface="Arial"/>
              </a:rPr>
              <a:t> even opstarten want van al dat praten over </a:t>
            </a:r>
            <a:r>
              <a:rPr lang="nl-NL" sz="1100" dirty="0" err="1">
                <a:solidFill>
                  <a:srgbClr val="000000"/>
                </a:solidFill>
                <a:latin typeface="Poppins"/>
                <a:ea typeface="+mn-lt"/>
                <a:cs typeface="Arial"/>
              </a:rPr>
              <a:t>Fortnite</a:t>
            </a:r>
            <a:r>
              <a:rPr lang="nl-NL" sz="1100" dirty="0">
                <a:solidFill>
                  <a:srgbClr val="000000"/>
                </a:solidFill>
                <a:latin typeface="Poppins"/>
                <a:ea typeface="+mn-lt"/>
                <a:cs typeface="Arial"/>
              </a:rPr>
              <a:t> heb ik er gelijk zin in gekregen.</a:t>
            </a:r>
          </a:p>
          <a:p>
            <a:endParaRPr lang="nl-NL" sz="1100" dirty="0">
              <a:solidFill>
                <a:srgbClr val="000000"/>
              </a:solidFill>
              <a:latin typeface="Poppins"/>
              <a:ea typeface="+mn-lt"/>
              <a:cs typeface="Arial"/>
            </a:endParaRPr>
          </a:p>
          <a:p>
            <a:r>
              <a:rPr lang="nl-NL" sz="1100" dirty="0">
                <a:solidFill>
                  <a:srgbClr val="000000"/>
                </a:solidFill>
                <a:latin typeface="Poppins"/>
                <a:ea typeface="+mn-lt"/>
                <a:cs typeface="Arial"/>
              </a:rPr>
              <a:t>Ik zie jullie volgende week weer,</a:t>
            </a:r>
          </a:p>
          <a:p>
            <a:br>
              <a:rPr lang="nl-NL" sz="1100" dirty="0">
                <a:solidFill>
                  <a:srgbClr val="000000"/>
                </a:solidFill>
                <a:latin typeface="Poppins"/>
                <a:ea typeface="+mn-lt"/>
                <a:cs typeface="Arial"/>
              </a:rPr>
            </a:br>
            <a:r>
              <a:rPr lang="nl-NL" sz="1100" dirty="0">
                <a:solidFill>
                  <a:srgbClr val="000000"/>
                </a:solidFill>
                <a:latin typeface="Poppins"/>
                <a:ea typeface="+mn-lt"/>
                <a:cs typeface="Arial"/>
              </a:rPr>
              <a:t>Melle</a:t>
            </a:r>
          </a:p>
          <a:p>
            <a:endParaRPr lang="nl-NL" sz="1100" dirty="0">
              <a:solidFill>
                <a:srgbClr val="000000"/>
              </a:solidFill>
              <a:latin typeface="Poppins"/>
              <a:ea typeface="+mn-lt"/>
              <a:cs typeface="Arial"/>
            </a:endParaRPr>
          </a:p>
          <a:p>
            <a:endParaRPr lang="nl-NL" sz="1100" dirty="0">
              <a:solidFill>
                <a:srgbClr val="000000"/>
              </a:solidFill>
              <a:latin typeface="Poppins"/>
              <a:ea typeface="+mn-lt"/>
              <a:cs typeface="Arial"/>
            </a:endParaRPr>
          </a:p>
          <a:p>
            <a:endParaRPr lang="nl-NL" dirty="0">
              <a:latin typeface="Poppins"/>
            </a:endParaRPr>
          </a:p>
          <a:p>
            <a:endParaRPr lang="en-US" dirty="0"/>
          </a:p>
          <a:p>
            <a:br>
              <a:rPr lang="en-US" dirty="0"/>
            </a:br>
            <a:endParaRPr lang="en-US" dirty="0"/>
          </a:p>
        </p:txBody>
      </p:sp>
      <p:pic>
        <p:nvPicPr>
          <p:cNvPr id="5" name="Afbeelding 4">
            <a:extLst>
              <a:ext uri="{FF2B5EF4-FFF2-40B4-BE49-F238E27FC236}">
                <a16:creationId xmlns:a16="http://schemas.microsoft.com/office/drawing/2014/main" id="{A15FEABB-7060-C16E-0A0C-EF4C048EC9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67799" y="312736"/>
            <a:ext cx="2216989" cy="22169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4226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713903A-7512-C8EA-87B3-333F15A4A337}"/>
              </a:ext>
            </a:extLst>
          </p:cNvPr>
          <p:cNvSpPr>
            <a:spLocks noGrp="1"/>
          </p:cNvSpPr>
          <p:nvPr>
            <p:ph type="body" sz="quarter" idx="11"/>
          </p:nvPr>
        </p:nvSpPr>
        <p:spPr>
          <a:xfrm>
            <a:off x="591060" y="326718"/>
            <a:ext cx="9769182" cy="923007"/>
          </a:xfrm>
        </p:spPr>
        <p:txBody>
          <a:bodyPr anchor="t"/>
          <a:lstStyle/>
          <a:p>
            <a:r>
              <a:rPr lang="nl-NL" sz="2800" dirty="0"/>
              <a:t>Nu in </a:t>
            </a:r>
            <a:r>
              <a:rPr lang="nl-NL" dirty="0"/>
              <a:t>de</a:t>
            </a:r>
            <a:r>
              <a:rPr lang="nl-NL" sz="2800" dirty="0"/>
              <a:t> media: Facebook zonder reclames kan 10 euro per maand gaan kosten.</a:t>
            </a:r>
            <a:endParaRPr lang="nl-NL" sz="2800" dirty="0">
              <a:cs typeface="Poppins"/>
            </a:endParaRPr>
          </a:p>
        </p:txBody>
      </p:sp>
      <p:sp>
        <p:nvSpPr>
          <p:cNvPr id="3" name="Tijdelijke aanduiding voor tekst 2">
            <a:extLst>
              <a:ext uri="{FF2B5EF4-FFF2-40B4-BE49-F238E27FC236}">
                <a16:creationId xmlns:a16="http://schemas.microsoft.com/office/drawing/2014/main" id="{81780A86-E900-8276-079E-17FC893DA353}"/>
              </a:ext>
            </a:extLst>
          </p:cNvPr>
          <p:cNvSpPr>
            <a:spLocks noGrp="1"/>
          </p:cNvSpPr>
          <p:nvPr>
            <p:ph type="body" sz="quarter" idx="12"/>
          </p:nvPr>
        </p:nvSpPr>
        <p:spPr>
          <a:xfrm>
            <a:off x="591060" y="1252947"/>
            <a:ext cx="5223331" cy="3056623"/>
          </a:xfrm>
        </p:spPr>
        <p:txBody>
          <a:bodyPr vert="horz" lIns="91440" tIns="45720" rIns="91440" bIns="45720" rtlCol="0" anchor="t">
            <a:noAutofit/>
          </a:bodyPr>
          <a:lstStyle/>
          <a:p>
            <a:pPr>
              <a:spcBef>
                <a:spcPts val="0"/>
              </a:spcBef>
            </a:pPr>
            <a:r>
              <a:rPr lang="nl-NL" sz="1200" i="1" dirty="0">
                <a:solidFill>
                  <a:schemeClr val="bg2">
                    <a:lumMod val="10000"/>
                  </a:schemeClr>
                </a:solidFill>
              </a:rPr>
              <a:t>“Meta presenteerde zijn plannen aan de </a:t>
            </a:r>
            <a:r>
              <a:rPr lang="nl-NL" sz="1200" i="1" dirty="0" err="1">
                <a:solidFill>
                  <a:schemeClr val="bg2">
                    <a:lumMod val="10000"/>
                  </a:schemeClr>
                </a:solidFill>
              </a:rPr>
              <a:t>privacytoezichthouders</a:t>
            </a:r>
            <a:r>
              <a:rPr lang="nl-NL" sz="1200" i="1" dirty="0">
                <a:solidFill>
                  <a:schemeClr val="bg2">
                    <a:lumMod val="10000"/>
                  </a:schemeClr>
                </a:solidFill>
              </a:rPr>
              <a:t> van </a:t>
            </a:r>
            <a:r>
              <a:rPr lang="nl-NL" sz="1200" i="1" dirty="0" err="1">
                <a:solidFill>
                  <a:schemeClr val="bg2">
                    <a:lumMod val="10000"/>
                  </a:schemeClr>
                </a:solidFill>
              </a:rPr>
              <a:t>Iederland</a:t>
            </a:r>
            <a:r>
              <a:rPr lang="nl-NL" sz="1200" i="1" dirty="0">
                <a:solidFill>
                  <a:schemeClr val="bg2">
                    <a:lumMod val="10000"/>
                  </a:schemeClr>
                </a:solidFill>
              </a:rPr>
              <a:t> en de Europese Unie om te laten zien dat het bedrijf aan strengere wetgeving voldoet‘’</a:t>
            </a:r>
            <a:endParaRPr lang="nl-NL" sz="1200" b="0" i="1" dirty="0">
              <a:solidFill>
                <a:schemeClr val="bg2">
                  <a:lumMod val="10000"/>
                </a:schemeClr>
              </a:solidFill>
              <a:effectLst/>
              <a:cs typeface="Poppins"/>
            </a:endParaRPr>
          </a:p>
          <a:p>
            <a:pPr>
              <a:spcBef>
                <a:spcPts val="0"/>
              </a:spcBef>
            </a:pPr>
            <a:br>
              <a:rPr lang="nl-NL" sz="1200" b="0" dirty="0">
                <a:solidFill>
                  <a:schemeClr val="bg2">
                    <a:lumMod val="10000"/>
                  </a:schemeClr>
                </a:solidFill>
                <a:effectLst/>
              </a:rPr>
            </a:br>
            <a:r>
              <a:rPr lang="nl-NL" sz="1200" dirty="0">
                <a:solidFill>
                  <a:srgbClr val="222222"/>
                </a:solidFill>
                <a:latin typeface="Poppins"/>
                <a:cs typeface="Poppins"/>
              </a:rPr>
              <a:t>Facebook zonder reclames kan straks minimaal 10 euro per maand gaan kosten. Voor de app zou het zelfs 13 euro per maand gaan kosten. Een hoop geld!</a:t>
            </a:r>
          </a:p>
          <a:p>
            <a:pPr>
              <a:spcBef>
                <a:spcPts val="0"/>
              </a:spcBef>
            </a:pPr>
            <a:endParaRPr lang="nl-NL" sz="1200" dirty="0">
              <a:solidFill>
                <a:srgbClr val="222222"/>
              </a:solidFill>
              <a:latin typeface="Poppins"/>
              <a:cs typeface="Poppins"/>
            </a:endParaRPr>
          </a:p>
          <a:p>
            <a:pPr>
              <a:spcBef>
                <a:spcPts val="0"/>
              </a:spcBef>
            </a:pPr>
            <a:r>
              <a:rPr lang="nl-NL" sz="1200" dirty="0">
                <a:solidFill>
                  <a:srgbClr val="222222"/>
                </a:solidFill>
                <a:latin typeface="Poppins"/>
                <a:cs typeface="Poppins"/>
              </a:rPr>
              <a:t>Hoe zit het met jou? Geef jij online geld uit aan apps of games?</a:t>
            </a:r>
            <a:endParaRPr lang="nl-NL" sz="1200" dirty="0">
              <a:solidFill>
                <a:srgbClr val="222222"/>
              </a:solidFill>
              <a:cs typeface="Poppins"/>
            </a:endParaRPr>
          </a:p>
          <a:p>
            <a:pPr>
              <a:spcBef>
                <a:spcPts val="0"/>
              </a:spcBef>
            </a:pPr>
            <a:endParaRPr lang="nl-NL" sz="1200" dirty="0">
              <a:cs typeface="Poppins"/>
            </a:endParaRPr>
          </a:p>
        </p:txBody>
      </p:sp>
      <p:sp>
        <p:nvSpPr>
          <p:cNvPr id="6" name="Tijdelijke aanduiding voor tekst 2">
            <a:extLst>
              <a:ext uri="{FF2B5EF4-FFF2-40B4-BE49-F238E27FC236}">
                <a16:creationId xmlns:a16="http://schemas.microsoft.com/office/drawing/2014/main" id="{D86D1EB1-18DC-E4A4-0886-7FE1945681A2}"/>
              </a:ext>
            </a:extLst>
          </p:cNvPr>
          <p:cNvSpPr txBox="1">
            <a:spLocks/>
          </p:cNvSpPr>
          <p:nvPr/>
        </p:nvSpPr>
        <p:spPr>
          <a:xfrm>
            <a:off x="591060" y="4900608"/>
            <a:ext cx="5223331" cy="1121888"/>
          </a:xfrm>
          <a:prstGeom prst="rect">
            <a:avLst/>
          </a:prstGeom>
        </p:spPr>
        <p:txBody>
          <a:bodyPr vert="horz" lIns="91440" tIns="45720" rIns="91440" bIns="45720" rtlCol="0" anchor="t">
            <a:noAutofit/>
          </a:bodyPr>
          <a:lstStyle>
            <a:lvl1pPr marL="0" indent="0" algn="l" defTabSz="914400" rtl="0" eaLnBrk="1" latinLnBrk="0" hangingPunct="1">
              <a:lnSpc>
                <a:spcPct val="150000"/>
              </a:lnSpc>
              <a:spcBef>
                <a:spcPts val="1000"/>
              </a:spcBef>
              <a:buFont typeface="Arial" panose="020B0604020202020204" pitchFamily="34" charset="0"/>
              <a:buNone/>
              <a:defRPr sz="2000" b="0" kern="1200">
                <a:solidFill>
                  <a:schemeClr val="accent3"/>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nl-NL" sz="1200" b="1" i="1" dirty="0">
                <a:solidFill>
                  <a:srgbClr val="000000"/>
                </a:solidFill>
              </a:rPr>
              <a:t>Bron: </a:t>
            </a:r>
            <a:r>
              <a:rPr lang="nl-NL" sz="1200" i="1" dirty="0">
                <a:solidFill>
                  <a:srgbClr val="000000"/>
                </a:solidFill>
              </a:rPr>
              <a:t>nu.nl</a:t>
            </a:r>
            <a:endParaRPr lang="nl-NL" sz="1200" dirty="0">
              <a:solidFill>
                <a:schemeClr val="bg2">
                  <a:lumMod val="10000"/>
                </a:schemeClr>
              </a:solidFill>
            </a:endParaRPr>
          </a:p>
          <a:p>
            <a:pPr>
              <a:spcBef>
                <a:spcPts val="0"/>
              </a:spcBef>
            </a:pPr>
            <a:r>
              <a:rPr lang="nl-NL" sz="1200" dirty="0">
                <a:solidFill>
                  <a:srgbClr val="000000"/>
                </a:solidFill>
                <a:ea typeface="+mn-lt"/>
                <a:cs typeface="+mn-lt"/>
                <a:hlinkClick r:id="rId2"/>
              </a:rPr>
              <a:t>https://www.nu.nl/tech/6283617/facebook-zonder-reclames-kan-10-euro-per-maand-gaan-kosten.html</a:t>
            </a:r>
            <a:r>
              <a:rPr lang="nl-NL" sz="1200" dirty="0">
                <a:solidFill>
                  <a:srgbClr val="000000"/>
                </a:solidFill>
                <a:ea typeface="+mn-lt"/>
                <a:cs typeface="+mn-lt"/>
              </a:rPr>
              <a:t> </a:t>
            </a:r>
            <a:endParaRPr lang="nl-NL" sz="1200" i="1" dirty="0">
              <a:solidFill>
                <a:srgbClr val="000000"/>
              </a:solidFill>
            </a:endParaRPr>
          </a:p>
        </p:txBody>
      </p:sp>
      <p:sp>
        <p:nvSpPr>
          <p:cNvPr id="10" name="Tijdelijke aanduiding voor tekst 1">
            <a:extLst>
              <a:ext uri="{FF2B5EF4-FFF2-40B4-BE49-F238E27FC236}">
                <a16:creationId xmlns:a16="http://schemas.microsoft.com/office/drawing/2014/main" id="{3FACECBE-083F-A3C8-04F8-65C52DE97B8E}"/>
              </a:ext>
            </a:extLst>
          </p:cNvPr>
          <p:cNvSpPr txBox="1">
            <a:spLocks/>
          </p:cNvSpPr>
          <p:nvPr/>
        </p:nvSpPr>
        <p:spPr>
          <a:xfrm rot="1020000">
            <a:off x="10556351" y="996048"/>
            <a:ext cx="1499390" cy="464438"/>
          </a:xfrm>
          <a:prstGeom prst="rect">
            <a:avLst/>
          </a:prstGeom>
        </p:spPr>
        <p:txBody>
          <a:bodyPr vert="horz" lIns="91440" tIns="45720" rIns="91440" bIns="45720" rtlCol="0" anchor="t">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BEKIJK!</a:t>
            </a:r>
          </a:p>
        </p:txBody>
      </p:sp>
      <p:sp>
        <p:nvSpPr>
          <p:cNvPr id="12" name="Tijdelijke aanduiding voor tekst 1">
            <a:extLst>
              <a:ext uri="{FF2B5EF4-FFF2-40B4-BE49-F238E27FC236}">
                <a16:creationId xmlns:a16="http://schemas.microsoft.com/office/drawing/2014/main" id="{07C27750-9ACF-33DA-5A33-C43E708652E6}"/>
              </a:ext>
            </a:extLst>
          </p:cNvPr>
          <p:cNvSpPr txBox="1">
            <a:spLocks/>
          </p:cNvSpPr>
          <p:nvPr/>
        </p:nvSpPr>
        <p:spPr>
          <a:xfrm rot="900000">
            <a:off x="10252264" y="1310323"/>
            <a:ext cx="1784278" cy="450668"/>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000" b="0" dirty="0"/>
              <a:t>Pointer: Facebook zonder reclames voor 10 euro in de maand?!</a:t>
            </a:r>
            <a:endParaRPr lang="nl-NL" sz="1000" b="0" dirty="0">
              <a:cs typeface="Poppins"/>
            </a:endParaRPr>
          </a:p>
        </p:txBody>
      </p:sp>
      <p:cxnSp>
        <p:nvCxnSpPr>
          <p:cNvPr id="15" name="Rechte verbindingslijn met pijl 14">
            <a:extLst>
              <a:ext uri="{FF2B5EF4-FFF2-40B4-BE49-F238E27FC236}">
                <a16:creationId xmlns:a16="http://schemas.microsoft.com/office/drawing/2014/main" id="{73FC158C-3E04-C3F6-6CCA-709F443826BF}"/>
              </a:ext>
            </a:extLst>
          </p:cNvPr>
          <p:cNvCxnSpPr/>
          <p:nvPr/>
        </p:nvCxnSpPr>
        <p:spPr>
          <a:xfrm flipH="1">
            <a:off x="10850924" y="1540755"/>
            <a:ext cx="150564" cy="49667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Tekstvak 10">
            <a:extLst>
              <a:ext uri="{FF2B5EF4-FFF2-40B4-BE49-F238E27FC236}">
                <a16:creationId xmlns:a16="http://schemas.microsoft.com/office/drawing/2014/main" id="{F64F5416-5203-4963-907F-F667926BB063}"/>
              </a:ext>
            </a:extLst>
          </p:cNvPr>
          <p:cNvSpPr txBox="1"/>
          <p:nvPr/>
        </p:nvSpPr>
        <p:spPr>
          <a:xfrm>
            <a:off x="6788989" y="3562709"/>
            <a:ext cx="4901960" cy="923330"/>
          </a:xfrm>
          <a:prstGeom prst="rect">
            <a:avLst/>
          </a:prstGeom>
          <a:noFill/>
        </p:spPr>
        <p:txBody>
          <a:bodyPr wrap="square">
            <a:spAutoFit/>
          </a:bodyPr>
          <a:lstStyle/>
          <a:p>
            <a:r>
              <a:rPr lang="nl-NL" dirty="0"/>
              <a:t>https://schooltv.nl/video/games-computerspelletjes-zijn-hot-maar-hoe-worden-ze-gemaakt/</a:t>
            </a:r>
          </a:p>
        </p:txBody>
      </p:sp>
    </p:spTree>
    <p:extLst>
      <p:ext uri="{BB962C8B-B14F-4D97-AF65-F5344CB8AC3E}">
        <p14:creationId xmlns:p14="http://schemas.microsoft.com/office/powerpoint/2010/main" val="413188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C7E4419-A755-FC48-BC5D-CD15C6FCED62}"/>
              </a:ext>
            </a:extLst>
          </p:cNvPr>
          <p:cNvSpPr>
            <a:spLocks noGrp="1"/>
          </p:cNvSpPr>
          <p:nvPr>
            <p:ph type="body" sz="quarter" idx="11"/>
          </p:nvPr>
        </p:nvSpPr>
        <p:spPr>
          <a:xfrm>
            <a:off x="487731" y="221009"/>
            <a:ext cx="11026902" cy="640825"/>
          </a:xfrm>
        </p:spPr>
        <p:txBody>
          <a:bodyPr vert="horz" lIns="91440" tIns="45720" rIns="91440" bIns="45720" rtlCol="0" anchor="t">
            <a:normAutofit/>
          </a:bodyPr>
          <a:lstStyle/>
          <a:p>
            <a:r>
              <a:rPr lang="nl-NL" dirty="0">
                <a:solidFill>
                  <a:schemeClr val="accent1"/>
                </a:solidFill>
                <a:ea typeface="+mj-lt"/>
                <a:cs typeface="+mj-lt"/>
              </a:rPr>
              <a:t>In gesprek over verdienen aan games</a:t>
            </a:r>
            <a:endParaRPr lang="nl-NL" dirty="0"/>
          </a:p>
          <a:p>
            <a:endParaRPr lang="nl-NL" dirty="0">
              <a:solidFill>
                <a:schemeClr val="accent2"/>
              </a:solidFill>
              <a:cs typeface="Poppins"/>
            </a:endParaRPr>
          </a:p>
        </p:txBody>
      </p:sp>
      <p:sp>
        <p:nvSpPr>
          <p:cNvPr id="3" name="Tijdelijke aanduiding voor tekst 2">
            <a:extLst>
              <a:ext uri="{FF2B5EF4-FFF2-40B4-BE49-F238E27FC236}">
                <a16:creationId xmlns:a16="http://schemas.microsoft.com/office/drawing/2014/main" id="{2A32C249-E275-DB00-2187-C5F81CCC5EA1}"/>
              </a:ext>
            </a:extLst>
          </p:cNvPr>
          <p:cNvSpPr>
            <a:spLocks noGrp="1"/>
          </p:cNvSpPr>
          <p:nvPr>
            <p:ph type="body" sz="quarter" idx="12"/>
          </p:nvPr>
        </p:nvSpPr>
        <p:spPr>
          <a:xfrm>
            <a:off x="487730" y="866273"/>
            <a:ext cx="9991597" cy="4331321"/>
          </a:xfrm>
        </p:spPr>
        <p:txBody>
          <a:bodyPr vert="horz" lIns="90000" tIns="45720" rIns="91440" bIns="45720" rtlCol="0" anchor="t">
            <a:noAutofit/>
          </a:bodyPr>
          <a:lstStyle/>
          <a:p>
            <a:r>
              <a:rPr lang="nl-NL" sz="1400" dirty="0">
                <a:solidFill>
                  <a:schemeClr val="tx1">
                    <a:lumMod val="50000"/>
                  </a:schemeClr>
                </a:solidFill>
                <a:ea typeface="+mn-lt"/>
                <a:cs typeface="+mn-lt"/>
              </a:rPr>
              <a:t>De games-industrie verdient geld op verschillende manieren aan ons. Hoeveel geld verdienen ze aan ons en waar kunnen we op letten?</a:t>
            </a:r>
            <a:endParaRPr lang="nl-NL" dirty="0">
              <a:solidFill>
                <a:schemeClr val="tx1">
                  <a:lumMod val="50000"/>
                </a:schemeClr>
              </a:solidFill>
            </a:endParaRPr>
          </a:p>
          <a:p>
            <a:pPr>
              <a:lnSpc>
                <a:spcPct val="100000"/>
              </a:lnSpc>
            </a:pPr>
            <a:endParaRPr lang="nl-NL" sz="1400" dirty="0">
              <a:solidFill>
                <a:schemeClr val="bg2">
                  <a:lumMod val="10000"/>
                </a:schemeClr>
              </a:solidFill>
              <a:ea typeface="+mn-lt"/>
              <a:cs typeface="+mn-lt"/>
            </a:endParaRPr>
          </a:p>
          <a:p>
            <a:pPr>
              <a:lnSpc>
                <a:spcPct val="100000"/>
              </a:lnSpc>
            </a:pPr>
            <a:r>
              <a:rPr lang="nl-NL" sz="1400" dirty="0">
                <a:solidFill>
                  <a:schemeClr val="bg2">
                    <a:lumMod val="10000"/>
                  </a:schemeClr>
                </a:solidFill>
                <a:ea typeface="+mn-lt"/>
                <a:cs typeface="+mn-lt"/>
              </a:rPr>
              <a:t>Vraagstuk 1:</a:t>
            </a:r>
            <a:endParaRPr lang="en-US" sz="1400" dirty="0">
              <a:solidFill>
                <a:schemeClr val="bg2">
                  <a:lumMod val="10000"/>
                </a:schemeClr>
              </a:solidFill>
              <a:ea typeface="+mn-lt"/>
              <a:cs typeface="+mn-lt"/>
            </a:endParaRPr>
          </a:p>
          <a:p>
            <a:pPr>
              <a:lnSpc>
                <a:spcPct val="100000"/>
              </a:lnSpc>
            </a:pPr>
            <a:r>
              <a:rPr lang="nl-NL" sz="1400" b="1" dirty="0">
                <a:solidFill>
                  <a:schemeClr val="bg2">
                    <a:lumMod val="10000"/>
                  </a:schemeClr>
                </a:solidFill>
                <a:ea typeface="+mn-lt"/>
                <a:cs typeface="+mn-lt"/>
              </a:rPr>
              <a:t>Speel jij online games?</a:t>
            </a:r>
            <a:endParaRPr lang="nl-NL" dirty="0">
              <a:solidFill>
                <a:schemeClr val="bg2">
                  <a:lumMod val="10000"/>
                </a:schemeClr>
              </a:solidFill>
              <a:cs typeface="Poppins"/>
            </a:endParaRPr>
          </a:p>
          <a:p>
            <a:pPr>
              <a:lnSpc>
                <a:spcPct val="100000"/>
              </a:lnSpc>
            </a:pPr>
            <a:endParaRPr lang="nl-NL" sz="1400" dirty="0">
              <a:solidFill>
                <a:schemeClr val="bg2">
                  <a:lumMod val="10000"/>
                </a:schemeClr>
              </a:solidFill>
              <a:ea typeface="+mn-lt"/>
              <a:cs typeface="+mn-lt"/>
            </a:endParaRPr>
          </a:p>
          <a:p>
            <a:pPr>
              <a:lnSpc>
                <a:spcPct val="100000"/>
              </a:lnSpc>
            </a:pPr>
            <a:r>
              <a:rPr lang="nl-NL" sz="1400" dirty="0">
                <a:solidFill>
                  <a:schemeClr val="bg2">
                    <a:lumMod val="10000"/>
                  </a:schemeClr>
                </a:solidFill>
                <a:ea typeface="+mn-lt"/>
                <a:cs typeface="+mn-lt"/>
              </a:rPr>
              <a:t>Vraagstuk 2:</a:t>
            </a:r>
            <a:endParaRPr lang="en-US" sz="1400" dirty="0">
              <a:solidFill>
                <a:schemeClr val="bg2">
                  <a:lumMod val="10000"/>
                </a:schemeClr>
              </a:solidFill>
              <a:ea typeface="+mn-lt"/>
              <a:cs typeface="+mn-lt"/>
            </a:endParaRPr>
          </a:p>
          <a:p>
            <a:pPr>
              <a:lnSpc>
                <a:spcPct val="100000"/>
              </a:lnSpc>
            </a:pPr>
            <a:r>
              <a:rPr lang="nl-NL" sz="1400" b="1" dirty="0">
                <a:solidFill>
                  <a:schemeClr val="bg2">
                    <a:lumMod val="10000"/>
                  </a:schemeClr>
                </a:solidFill>
                <a:cs typeface="Poppins"/>
              </a:rPr>
              <a:t>Maak jij wel eens geld over binnen een game?</a:t>
            </a:r>
          </a:p>
        </p:txBody>
      </p:sp>
    </p:spTree>
    <p:extLst>
      <p:ext uri="{BB962C8B-B14F-4D97-AF65-F5344CB8AC3E}">
        <p14:creationId xmlns:p14="http://schemas.microsoft.com/office/powerpoint/2010/main" val="800197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146826" y="0"/>
            <a:ext cx="6073450" cy="145256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Opdracht: Eens of oneens? </a:t>
            </a:r>
            <a:endParaRPr lang="nl-NL" dirty="0">
              <a:cs typeface="Poppins"/>
            </a:endParaRPr>
          </a:p>
        </p:txBody>
      </p:sp>
      <p:sp>
        <p:nvSpPr>
          <p:cNvPr id="4" name="Tekstvak 3">
            <a:extLst>
              <a:ext uri="{FF2B5EF4-FFF2-40B4-BE49-F238E27FC236}">
                <a16:creationId xmlns:a16="http://schemas.microsoft.com/office/drawing/2014/main" id="{AB9C9927-533D-050B-93D4-B92ADDFAB37E}"/>
              </a:ext>
            </a:extLst>
          </p:cNvPr>
          <p:cNvSpPr txBox="1"/>
          <p:nvPr/>
        </p:nvSpPr>
        <p:spPr>
          <a:xfrm>
            <a:off x="146827" y="1297561"/>
            <a:ext cx="4584972" cy="3416320"/>
          </a:xfrm>
          <a:prstGeom prst="rect">
            <a:avLst/>
          </a:prstGeom>
          <a:noFill/>
        </p:spPr>
        <p:txBody>
          <a:bodyPr wrap="square" lIns="91440" tIns="45720" rIns="91440" bIns="45720" rtlCol="0" anchor="t">
            <a:spAutoFit/>
          </a:bodyPr>
          <a:lstStyle/>
          <a:p>
            <a:r>
              <a:rPr lang="nl-NL" dirty="0">
                <a:latin typeface="Arial"/>
                <a:cs typeface="Arial"/>
              </a:rPr>
              <a:t>Je hoort straks vier stellingen over gamen en betalen. </a:t>
            </a:r>
          </a:p>
          <a:p>
            <a:endParaRPr lang="nl-NL" dirty="0">
              <a:latin typeface="Arial"/>
              <a:cs typeface="Arial"/>
            </a:endParaRPr>
          </a:p>
          <a:p>
            <a:r>
              <a:rPr lang="nl-NL" dirty="0">
                <a:latin typeface="Arial"/>
                <a:cs typeface="Arial"/>
              </a:rPr>
              <a:t>Ben jij het eens of oneens met de stellingen? Als je het eens bent, doe je een </a:t>
            </a:r>
            <a:r>
              <a:rPr lang="nl-NL" dirty="0">
                <a:solidFill>
                  <a:srgbClr val="00B050"/>
                </a:solidFill>
                <a:latin typeface="Arial"/>
                <a:cs typeface="Arial"/>
              </a:rPr>
              <a:t>groen</a:t>
            </a:r>
            <a:r>
              <a:rPr lang="nl-NL" dirty="0">
                <a:latin typeface="Arial"/>
                <a:cs typeface="Arial"/>
              </a:rPr>
              <a:t> blaadje in de lucht. Ben je het oneens, doe je een </a:t>
            </a:r>
            <a:r>
              <a:rPr lang="nl-NL" dirty="0">
                <a:solidFill>
                  <a:srgbClr val="FF0000"/>
                </a:solidFill>
                <a:latin typeface="Arial"/>
                <a:cs typeface="Arial"/>
              </a:rPr>
              <a:t>rood</a:t>
            </a:r>
            <a:r>
              <a:rPr lang="nl-NL" dirty="0">
                <a:latin typeface="Arial"/>
                <a:cs typeface="Arial"/>
              </a:rPr>
              <a:t> blaadje in de lucht.</a:t>
            </a:r>
          </a:p>
          <a:p>
            <a:endParaRPr lang="nl-NL" dirty="0">
              <a:latin typeface="Arial"/>
              <a:cs typeface="Arial"/>
            </a:endParaRPr>
          </a:p>
          <a:p>
            <a:r>
              <a:rPr lang="nl-NL" dirty="0">
                <a:latin typeface="Arial"/>
                <a:cs typeface="Arial"/>
              </a:rPr>
              <a:t>Bedenkt een argument waarom je het eens of oneens bent met de stelling. </a:t>
            </a:r>
          </a:p>
          <a:p>
            <a:endParaRPr lang="nl-NL" dirty="0">
              <a:latin typeface="Arial"/>
              <a:cs typeface="Arial"/>
            </a:endParaRPr>
          </a:p>
        </p:txBody>
      </p:sp>
      <p:sp>
        <p:nvSpPr>
          <p:cNvPr id="9" name="Tijdelijke aanduiding voor afbeelding 8">
            <a:extLst>
              <a:ext uri="{FF2B5EF4-FFF2-40B4-BE49-F238E27FC236}">
                <a16:creationId xmlns:a16="http://schemas.microsoft.com/office/drawing/2014/main" id="{46E508F0-3600-6EC4-7E9E-DE13BE48D8CF}"/>
              </a:ext>
            </a:extLst>
          </p:cNvPr>
          <p:cNvSpPr>
            <a:spLocks noGrp="1"/>
          </p:cNvSpPr>
          <p:nvPr>
            <p:ph type="pic" sz="quarter" idx="12"/>
          </p:nvPr>
        </p:nvSpPr>
        <p:spPr/>
      </p:sp>
      <p:pic>
        <p:nvPicPr>
          <p:cNvPr id="11" name="Tijdelijke aanduiding voor afbeelding 9">
            <a:extLst>
              <a:ext uri="{FF2B5EF4-FFF2-40B4-BE49-F238E27FC236}">
                <a16:creationId xmlns:a16="http://schemas.microsoft.com/office/drawing/2014/main" id="{5DCC6969-3AA3-DB32-5297-FC5A36DBF01C}"/>
              </a:ext>
            </a:extLst>
          </p:cNvPr>
          <p:cNvPicPr>
            <a:picLocks noChangeAspect="1"/>
          </p:cNvPicPr>
          <p:nvPr/>
        </p:nvPicPr>
        <p:blipFill>
          <a:blip r:embed="rId2">
            <a:extLst>
              <a:ext uri="{837473B0-CC2E-450A-ABE3-18F120FF3D39}">
                <a1611:picAttrSrcUrl xmlns:a1611="http://schemas.microsoft.com/office/drawing/2016/11/main" r:id="rId3"/>
              </a:ext>
            </a:extLst>
          </a:blip>
          <a:srcRect l="1624" r="1624"/>
          <a:stretch>
            <a:fillRect/>
          </a:stretch>
        </p:blipFill>
        <p:spPr>
          <a:xfrm>
            <a:off x="5693443" y="947376"/>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pic>
      <p:sp>
        <p:nvSpPr>
          <p:cNvPr id="2" name="Tekstvak 1">
            <a:extLst>
              <a:ext uri="{FF2B5EF4-FFF2-40B4-BE49-F238E27FC236}">
                <a16:creationId xmlns:a16="http://schemas.microsoft.com/office/drawing/2014/main" id="{D159A943-C437-5B46-3A5F-71C08CE59028}"/>
              </a:ext>
            </a:extLst>
          </p:cNvPr>
          <p:cNvSpPr txBox="1"/>
          <p:nvPr/>
        </p:nvSpPr>
        <p:spPr>
          <a:xfrm>
            <a:off x="5692775" y="5405438"/>
            <a:ext cx="6500813" cy="317500"/>
          </a:xfrm>
          <a:prstGeom prst="rect">
            <a:avLst/>
          </a:prstGeom>
        </p:spPr>
        <p:txBody>
          <a:bodyPr>
            <a:normAutofit fontScale="77500" lnSpcReduction="20000"/>
          </a:bodyPr>
          <a:lstStyle/>
          <a:p>
            <a:r>
              <a:rPr lang="en-US">
                <a:hlinkClick r:id="rId3"/>
              </a:rPr>
              <a:t>Deze foto</a:t>
            </a:r>
            <a:r>
              <a:rPr lang="en-US"/>
              <a:t> van Onbekende auteur is gelicentieerd onder </a:t>
            </a:r>
            <a:r>
              <a:rPr lang="en-US">
                <a:hlinkClick r:id="rId4"/>
              </a:rPr>
              <a:t>CC BY-SA-NC</a:t>
            </a:r>
            <a:r>
              <a:rPr lang="en-US"/>
              <a:t>.</a:t>
            </a:r>
          </a:p>
        </p:txBody>
      </p:sp>
    </p:spTree>
    <p:extLst>
      <p:ext uri="{BB962C8B-B14F-4D97-AF65-F5344CB8AC3E}">
        <p14:creationId xmlns:p14="http://schemas.microsoft.com/office/powerpoint/2010/main" val="3926902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D4172FD-1300-1FA6-D8C8-6DD24EDCC35D}"/>
              </a:ext>
            </a:extLst>
          </p:cNvPr>
          <p:cNvSpPr>
            <a:spLocks noGrp="1"/>
          </p:cNvSpPr>
          <p:nvPr>
            <p:ph type="body" sz="quarter" idx="11"/>
          </p:nvPr>
        </p:nvSpPr>
        <p:spPr>
          <a:xfrm>
            <a:off x="68859" y="1237741"/>
            <a:ext cx="5025915" cy="3604368"/>
          </a:xfrm>
        </p:spPr>
        <p:txBody>
          <a:bodyPr>
            <a:normAutofit/>
          </a:bodyPr>
          <a:lstStyle/>
          <a:p>
            <a:endParaRPr lang="nl-NL" sz="2000" b="0" dirty="0">
              <a:solidFill>
                <a:schemeClr val="tx1"/>
              </a:solidFill>
              <a:latin typeface="+mn-lt"/>
            </a:endParaRPr>
          </a:p>
          <a:p>
            <a:pPr marL="342900" indent="-342900">
              <a:buFontTx/>
              <a:buChar char="-"/>
            </a:pPr>
            <a:endParaRPr lang="nl-NL" sz="2000" dirty="0">
              <a:solidFill>
                <a:schemeClr val="tx1"/>
              </a:solidFill>
            </a:endParaRPr>
          </a:p>
        </p:txBody>
      </p:sp>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196367" y="1518145"/>
            <a:ext cx="4866187" cy="2609333"/>
          </a:xfrm>
          <a:prstGeom prst="rect">
            <a:avLst/>
          </a:prstGeom>
        </p:spPr>
        <p:txBody>
          <a:bodyPr vert="horz" lIns="91440" tIns="45720" rIns="91440" bIns="45720" rtlCol="0" anchor="t">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70000"/>
              </a:lnSpc>
            </a:pPr>
            <a:r>
              <a:rPr lang="nl-NL" dirty="0"/>
              <a:t>Stelling 1: </a:t>
            </a:r>
          </a:p>
          <a:p>
            <a:pPr>
              <a:lnSpc>
                <a:spcPct val="170000"/>
              </a:lnSpc>
            </a:pPr>
            <a:r>
              <a:rPr lang="nl-NL" dirty="0"/>
              <a:t>In sommige games heb je een voordeel als je betaalt, dit is eerlijk en moet zo worden gehouden.</a:t>
            </a:r>
            <a:endParaRPr lang="nl-NL" dirty="0">
              <a:cs typeface="Poppins"/>
            </a:endParaRPr>
          </a:p>
        </p:txBody>
      </p:sp>
      <p:pic>
        <p:nvPicPr>
          <p:cNvPr id="10" name="Tijdelijke aanduiding voor afbeelding 9" descr="Background of pattern of hearts image - Free stock photo - Public ...">
            <a:extLst>
              <a:ext uri="{FF2B5EF4-FFF2-40B4-BE49-F238E27FC236}">
                <a16:creationId xmlns:a16="http://schemas.microsoft.com/office/drawing/2014/main" id="{C79A2316-8916-404C-AF08-F4886A85961E}"/>
              </a:ext>
            </a:extLst>
          </p:cNvPr>
          <p:cNvPicPr>
            <a:picLocks noGrp="1" noChangeAspect="1"/>
          </p:cNvPicPr>
          <p:nvPr>
            <p:ph type="pic" sz="quarter" idx="12"/>
          </p:nvPr>
        </p:nvPicPr>
        <p:blipFill>
          <a:blip r:embed="rId2"/>
          <a:srcRect l="8925" r="8925"/>
          <a:stretch>
            <a:fillRect/>
          </a:stretch>
        </p:blipFill>
        <p:spPr>
          <a:xfrm>
            <a:off x="5692552" y="946485"/>
            <a:ext cx="6499448" cy="4457327"/>
          </a:xfrm>
        </p:spPr>
      </p:pic>
      <p:sp>
        <p:nvSpPr>
          <p:cNvPr id="12" name="Tekstvak 11">
            <a:extLst>
              <a:ext uri="{FF2B5EF4-FFF2-40B4-BE49-F238E27FC236}">
                <a16:creationId xmlns:a16="http://schemas.microsoft.com/office/drawing/2014/main" id="{3048112D-4EBB-4783-B5EF-845755697D88}"/>
              </a:ext>
            </a:extLst>
          </p:cNvPr>
          <p:cNvSpPr txBox="1"/>
          <p:nvPr/>
        </p:nvSpPr>
        <p:spPr>
          <a:xfrm>
            <a:off x="6737230" y="5435593"/>
            <a:ext cx="6242086" cy="276999"/>
          </a:xfrm>
          <a:prstGeom prst="rect">
            <a:avLst/>
          </a:prstGeom>
          <a:noFill/>
        </p:spPr>
        <p:txBody>
          <a:bodyPr wrap="square">
            <a:spAutoFit/>
          </a:bodyPr>
          <a:lstStyle/>
          <a:p>
            <a:r>
              <a:rPr lang="nl-NL" sz="1200" dirty="0"/>
              <a:t>https://gamechangers.be/hoe-hou-je-gamen-betaalbaar/</a:t>
            </a:r>
          </a:p>
        </p:txBody>
      </p:sp>
    </p:spTree>
    <p:extLst>
      <p:ext uri="{BB962C8B-B14F-4D97-AF65-F5344CB8AC3E}">
        <p14:creationId xmlns:p14="http://schemas.microsoft.com/office/powerpoint/2010/main" val="3138534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D4172FD-1300-1FA6-D8C8-6DD24EDCC35D}"/>
              </a:ext>
            </a:extLst>
          </p:cNvPr>
          <p:cNvSpPr>
            <a:spLocks noGrp="1"/>
          </p:cNvSpPr>
          <p:nvPr>
            <p:ph type="body" sz="quarter" idx="11"/>
          </p:nvPr>
        </p:nvSpPr>
        <p:spPr>
          <a:xfrm>
            <a:off x="68859" y="1237741"/>
            <a:ext cx="5025915" cy="3604368"/>
          </a:xfrm>
        </p:spPr>
        <p:txBody>
          <a:bodyPr>
            <a:normAutofit/>
          </a:bodyPr>
          <a:lstStyle/>
          <a:p>
            <a:endParaRPr lang="nl-NL" sz="2000" b="0" dirty="0">
              <a:solidFill>
                <a:schemeClr val="tx1"/>
              </a:solidFill>
              <a:latin typeface="+mn-lt"/>
            </a:endParaRPr>
          </a:p>
          <a:p>
            <a:pPr marL="342900" indent="-342900">
              <a:buFontTx/>
              <a:buChar char="-"/>
            </a:pPr>
            <a:endParaRPr lang="nl-NL" sz="2000" dirty="0">
              <a:solidFill>
                <a:schemeClr val="tx1"/>
              </a:solidFill>
            </a:endParaRPr>
          </a:p>
        </p:txBody>
      </p:sp>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233090" y="1554868"/>
            <a:ext cx="4898318" cy="3651343"/>
          </a:xfrm>
          <a:prstGeom prst="rect">
            <a:avLst/>
          </a:prstGeom>
        </p:spPr>
        <p:txBody>
          <a:bodyPr vert="horz" lIns="91440" tIns="45720" rIns="91440" bIns="45720" rtlCol="0" anchor="t">
            <a:normAutofit fontScale="6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70000"/>
              </a:lnSpc>
            </a:pPr>
            <a:r>
              <a:rPr lang="nl-NL" dirty="0"/>
              <a:t>Stelling 2: </a:t>
            </a:r>
          </a:p>
          <a:p>
            <a:pPr>
              <a:lnSpc>
                <a:spcPct val="170000"/>
              </a:lnSpc>
            </a:pPr>
            <a:r>
              <a:rPr lang="nl-NL" dirty="0"/>
              <a:t>Nederlandse gamemakers hebben afgesproken geen loot </a:t>
            </a:r>
            <a:r>
              <a:rPr lang="nl-NL" err="1"/>
              <a:t>boxes</a:t>
            </a:r>
            <a:r>
              <a:rPr lang="nl-NL" dirty="0"/>
              <a:t>* meer te gebruiken. Het is alleen nog niet verboden. Dit zou wel moeten.</a:t>
            </a:r>
          </a:p>
          <a:p>
            <a:pPr>
              <a:lnSpc>
                <a:spcPct val="170000"/>
              </a:lnSpc>
            </a:pPr>
            <a:endParaRPr lang="nl-NL" dirty="0">
              <a:cs typeface="Poppins"/>
            </a:endParaRPr>
          </a:p>
          <a:p>
            <a:pPr>
              <a:lnSpc>
                <a:spcPct val="170000"/>
              </a:lnSpc>
            </a:pPr>
            <a:r>
              <a:rPr lang="nl-NL" sz="2900" dirty="0">
                <a:ea typeface="+mj-lt"/>
                <a:cs typeface="+mj-lt"/>
              </a:rPr>
              <a:t>*Verrassingsboxen die je moet kopen</a:t>
            </a:r>
            <a:endParaRPr lang="nl-NL" dirty="0"/>
          </a:p>
        </p:txBody>
      </p:sp>
      <p:sp>
        <p:nvSpPr>
          <p:cNvPr id="12" name="Tekstvak 11">
            <a:extLst>
              <a:ext uri="{FF2B5EF4-FFF2-40B4-BE49-F238E27FC236}">
                <a16:creationId xmlns:a16="http://schemas.microsoft.com/office/drawing/2014/main" id="{3048112D-4EBB-4783-B5EF-845755697D88}"/>
              </a:ext>
            </a:extLst>
          </p:cNvPr>
          <p:cNvSpPr txBox="1"/>
          <p:nvPr/>
        </p:nvSpPr>
        <p:spPr>
          <a:xfrm>
            <a:off x="6737230" y="5435593"/>
            <a:ext cx="6242086" cy="461665"/>
          </a:xfrm>
          <a:prstGeom prst="rect">
            <a:avLst/>
          </a:prstGeom>
          <a:noFill/>
        </p:spPr>
        <p:txBody>
          <a:bodyPr wrap="square">
            <a:spAutoFit/>
          </a:bodyPr>
          <a:lstStyle/>
          <a:p>
            <a:r>
              <a:rPr lang="nl-NL" sz="1200" dirty="0">
                <a:hlinkClick r:id="rId2"/>
              </a:rPr>
              <a:t>https://toucharcade.com/2016/07/06/heres-whats-in-this-months-minecraft-mine-chest-loot-box/</a:t>
            </a:r>
            <a:r>
              <a:rPr lang="nl-NL" sz="1200" dirty="0"/>
              <a:t> </a:t>
            </a:r>
          </a:p>
        </p:txBody>
      </p:sp>
      <p:pic>
        <p:nvPicPr>
          <p:cNvPr id="7" name="Tijdelijke aanduiding voor afbeelding 6">
            <a:extLst>
              <a:ext uri="{FF2B5EF4-FFF2-40B4-BE49-F238E27FC236}">
                <a16:creationId xmlns:a16="http://schemas.microsoft.com/office/drawing/2014/main" id="{86F4F867-35B3-435C-9F81-BC7F90871CF9}"/>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5706" b="15706"/>
          <a:stretch>
            <a:fillRect/>
          </a:stretch>
        </p:blipFill>
        <p:spPr/>
      </p:pic>
    </p:spTree>
    <p:extLst>
      <p:ext uri="{BB962C8B-B14F-4D97-AF65-F5344CB8AC3E}">
        <p14:creationId xmlns:p14="http://schemas.microsoft.com/office/powerpoint/2010/main" val="3249116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D4172FD-1300-1FA6-D8C8-6DD24EDCC35D}"/>
              </a:ext>
            </a:extLst>
          </p:cNvPr>
          <p:cNvSpPr>
            <a:spLocks noGrp="1"/>
          </p:cNvSpPr>
          <p:nvPr>
            <p:ph type="body" sz="quarter" idx="11"/>
          </p:nvPr>
        </p:nvSpPr>
        <p:spPr>
          <a:xfrm>
            <a:off x="68859" y="1237741"/>
            <a:ext cx="5025915" cy="3604368"/>
          </a:xfrm>
        </p:spPr>
        <p:txBody>
          <a:bodyPr>
            <a:normAutofit/>
          </a:bodyPr>
          <a:lstStyle/>
          <a:p>
            <a:endParaRPr lang="nl-NL" sz="2000" b="0" dirty="0">
              <a:solidFill>
                <a:schemeClr val="tx1"/>
              </a:solidFill>
              <a:latin typeface="+mn-lt"/>
            </a:endParaRPr>
          </a:p>
          <a:p>
            <a:pPr marL="342900" indent="-342900">
              <a:buFontTx/>
              <a:buChar char="-"/>
            </a:pPr>
            <a:endParaRPr lang="nl-NL" sz="2000" dirty="0">
              <a:solidFill>
                <a:schemeClr val="tx1"/>
              </a:solidFill>
            </a:endParaRPr>
          </a:p>
        </p:txBody>
      </p:sp>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233090" y="1747663"/>
            <a:ext cx="4733065" cy="277458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70000"/>
              </a:lnSpc>
            </a:pPr>
            <a:r>
              <a:rPr lang="nl-NL" sz="2000" dirty="0"/>
              <a:t>Stelling 3: </a:t>
            </a:r>
            <a:endParaRPr lang="nl-NL" sz="2000"/>
          </a:p>
          <a:p>
            <a:pPr>
              <a:lnSpc>
                <a:spcPct val="170000"/>
              </a:lnSpc>
            </a:pPr>
            <a:r>
              <a:rPr lang="nl-NL" sz="2000" dirty="0"/>
              <a:t>Ouders moeten zich houden aan de leeftijdsgrens van een spel en zeker niet geld overmaken binnen het spel.</a:t>
            </a:r>
            <a:endParaRPr lang="nl-NL" sz="2000" dirty="0">
              <a:cs typeface="Poppins"/>
            </a:endParaRPr>
          </a:p>
        </p:txBody>
      </p:sp>
      <p:sp>
        <p:nvSpPr>
          <p:cNvPr id="12" name="Tekstvak 11">
            <a:extLst>
              <a:ext uri="{FF2B5EF4-FFF2-40B4-BE49-F238E27FC236}">
                <a16:creationId xmlns:a16="http://schemas.microsoft.com/office/drawing/2014/main" id="{3048112D-4EBB-4783-B5EF-845755697D88}"/>
              </a:ext>
            </a:extLst>
          </p:cNvPr>
          <p:cNvSpPr txBox="1"/>
          <p:nvPr/>
        </p:nvSpPr>
        <p:spPr>
          <a:xfrm>
            <a:off x="6737230" y="5435593"/>
            <a:ext cx="6242086" cy="461665"/>
          </a:xfrm>
          <a:prstGeom prst="rect">
            <a:avLst/>
          </a:prstGeom>
          <a:noFill/>
        </p:spPr>
        <p:txBody>
          <a:bodyPr wrap="square">
            <a:spAutoFit/>
          </a:bodyPr>
          <a:lstStyle/>
          <a:p>
            <a:r>
              <a:rPr lang="nl-NL" sz="1200" dirty="0"/>
              <a:t>https://nl.dreamstime.com/stock-illustratie-geplaatste-leeftijdsgrens-vectorpictogrammen-image99236702</a:t>
            </a:r>
          </a:p>
        </p:txBody>
      </p:sp>
      <p:pic>
        <p:nvPicPr>
          <p:cNvPr id="8" name="Tijdelijke aanduiding voor afbeelding 7">
            <a:extLst>
              <a:ext uri="{FF2B5EF4-FFF2-40B4-BE49-F238E27FC236}">
                <a16:creationId xmlns:a16="http://schemas.microsoft.com/office/drawing/2014/main" id="{037827D8-37DC-4D53-AB12-EDFF453C7829}"/>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7532" b="17532"/>
          <a:stretch>
            <a:fillRect/>
          </a:stretch>
        </p:blipFill>
        <p:spPr>
          <a:xfrm>
            <a:off x="5719313" y="996619"/>
            <a:ext cx="6472687" cy="4438974"/>
          </a:xfrm>
        </p:spPr>
      </p:pic>
    </p:spTree>
    <p:extLst>
      <p:ext uri="{BB962C8B-B14F-4D97-AF65-F5344CB8AC3E}">
        <p14:creationId xmlns:p14="http://schemas.microsoft.com/office/powerpoint/2010/main" val="767097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D4172FD-1300-1FA6-D8C8-6DD24EDCC35D}"/>
              </a:ext>
            </a:extLst>
          </p:cNvPr>
          <p:cNvSpPr>
            <a:spLocks noGrp="1"/>
          </p:cNvSpPr>
          <p:nvPr>
            <p:ph type="body" sz="quarter" idx="11"/>
          </p:nvPr>
        </p:nvSpPr>
        <p:spPr>
          <a:xfrm>
            <a:off x="68859" y="1237741"/>
            <a:ext cx="5025915" cy="3604368"/>
          </a:xfrm>
        </p:spPr>
        <p:txBody>
          <a:bodyPr>
            <a:normAutofit/>
          </a:bodyPr>
          <a:lstStyle/>
          <a:p>
            <a:endParaRPr lang="nl-NL" sz="2000" b="0" dirty="0">
              <a:solidFill>
                <a:schemeClr val="tx1"/>
              </a:solidFill>
              <a:latin typeface="+mn-lt"/>
            </a:endParaRPr>
          </a:p>
          <a:p>
            <a:pPr marL="342900" indent="-342900">
              <a:buFontTx/>
              <a:buChar char="-"/>
            </a:pPr>
            <a:endParaRPr lang="nl-NL" sz="2000" dirty="0">
              <a:solidFill>
                <a:schemeClr val="tx1"/>
              </a:solidFill>
            </a:endParaRPr>
          </a:p>
        </p:txBody>
      </p:sp>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233090" y="1609952"/>
            <a:ext cx="4935041" cy="282967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70000"/>
              </a:lnSpc>
            </a:pPr>
            <a:r>
              <a:rPr lang="nl-NL" sz="2000" dirty="0"/>
              <a:t>Stelling 4: </a:t>
            </a:r>
            <a:endParaRPr lang="nl-NL" sz="2000"/>
          </a:p>
          <a:p>
            <a:pPr>
              <a:lnSpc>
                <a:spcPct val="170000"/>
              </a:lnSpc>
            </a:pPr>
            <a:r>
              <a:rPr lang="nl-NL" sz="2000" dirty="0"/>
              <a:t>Als iedereen met elkaar afspreekt om niet te betalen binnen een game, stoppen gamemakers met het maken van nieuwe games.</a:t>
            </a:r>
            <a:endParaRPr lang="nl-NL" sz="2000" dirty="0">
              <a:cs typeface="Poppins"/>
            </a:endParaRPr>
          </a:p>
        </p:txBody>
      </p:sp>
      <p:sp>
        <p:nvSpPr>
          <p:cNvPr id="12" name="Tekstvak 11">
            <a:extLst>
              <a:ext uri="{FF2B5EF4-FFF2-40B4-BE49-F238E27FC236}">
                <a16:creationId xmlns:a16="http://schemas.microsoft.com/office/drawing/2014/main" id="{3048112D-4EBB-4783-B5EF-845755697D88}"/>
              </a:ext>
            </a:extLst>
          </p:cNvPr>
          <p:cNvSpPr txBox="1"/>
          <p:nvPr/>
        </p:nvSpPr>
        <p:spPr>
          <a:xfrm>
            <a:off x="6685472" y="5403812"/>
            <a:ext cx="6242086" cy="276999"/>
          </a:xfrm>
          <a:prstGeom prst="rect">
            <a:avLst/>
          </a:prstGeom>
          <a:noFill/>
        </p:spPr>
        <p:txBody>
          <a:bodyPr wrap="square">
            <a:spAutoFit/>
          </a:bodyPr>
          <a:lstStyle/>
          <a:p>
            <a:r>
              <a:rPr lang="nl-NL" sz="1200" dirty="0">
                <a:hlinkClick r:id="rId2"/>
              </a:rPr>
              <a:t>https://www.gq-magazine.co.uk/article/best-video-games-all-time</a:t>
            </a:r>
            <a:r>
              <a:rPr lang="nl-NL" sz="1200" dirty="0"/>
              <a:t> </a:t>
            </a:r>
          </a:p>
        </p:txBody>
      </p:sp>
      <p:pic>
        <p:nvPicPr>
          <p:cNvPr id="7" name="Tijdelijke aanduiding voor afbeelding 6">
            <a:extLst>
              <a:ext uri="{FF2B5EF4-FFF2-40B4-BE49-F238E27FC236}">
                <a16:creationId xmlns:a16="http://schemas.microsoft.com/office/drawing/2014/main" id="{E618BABA-36CA-4AF7-9EDE-F58305C0CCED}"/>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8994" r="8994"/>
          <a:stretch>
            <a:fillRect/>
          </a:stretch>
        </p:blipFill>
        <p:spPr/>
      </p:pic>
    </p:spTree>
    <p:extLst>
      <p:ext uri="{BB962C8B-B14F-4D97-AF65-F5344CB8AC3E}">
        <p14:creationId xmlns:p14="http://schemas.microsoft.com/office/powerpoint/2010/main" val="2019483723"/>
      </p:ext>
    </p:extLst>
  </p:cSld>
  <p:clrMapOvr>
    <a:masterClrMapping/>
  </p:clrMapOvr>
</p:sld>
</file>

<file path=ppt/theme/theme1.xml><?xml version="1.0" encoding="utf-8"?>
<a:theme xmlns:a="http://schemas.openxmlformats.org/drawingml/2006/main" name="Kantoorthema">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E0DA1B198259408080D5B04748CA64" ma:contentTypeVersion="10" ma:contentTypeDescription="Create a new document." ma:contentTypeScope="" ma:versionID="2eb93d0973bac6c31e617cab51418bde">
  <xsd:schema xmlns:xsd="http://www.w3.org/2001/XMLSchema" xmlns:xs="http://www.w3.org/2001/XMLSchema" xmlns:p="http://schemas.microsoft.com/office/2006/metadata/properties" xmlns:ns2="fbfab6ac-ae00-4ce7-a5ca-dcaf2687e769" targetNamespace="http://schemas.microsoft.com/office/2006/metadata/properties" ma:root="true" ma:fieldsID="102fe9c81613401fb897aa11b7bb78c1" ns2:_="">
    <xsd:import namespace="fbfab6ac-ae00-4ce7-a5ca-dcaf2687e76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fab6ac-ae00-4ce7-a5ca-dcaf2687e7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66179BF-8340-46C4-8488-7D7DEB84B2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fab6ac-ae00-4ce7-a5ca-dcaf2687e7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9C4FBA7-E9CE-4DC3-B73D-7A747CE1CA10}">
  <ds:schemaRefs>
    <ds:schemaRef ds:uri="http://schemas.microsoft.com/sharepoint/v3/contenttype/forms"/>
  </ds:schemaRefs>
</ds:datastoreItem>
</file>

<file path=customXml/itemProps3.xml><?xml version="1.0" encoding="utf-8"?>
<ds:datastoreItem xmlns:ds="http://schemas.openxmlformats.org/officeDocument/2006/customXml" ds:itemID="{B732330B-E44B-4E1E-B382-F72A7AD021C8}">
  <ds:schemaRefs>
    <ds:schemaRef ds:uri="http://schemas.microsoft.com/office/2006/metadata/properties"/>
    <ds:schemaRef ds:uri="http://www.w3.org/XML/1998/namespace"/>
    <ds:schemaRef ds:uri="http://schemas.microsoft.com/office/2006/documentManagement/types"/>
    <ds:schemaRef ds:uri="http://purl.org/dc/dcmitype/"/>
    <ds:schemaRef ds:uri="http://purl.org/dc/terms/"/>
    <ds:schemaRef ds:uri="http://schemas.openxmlformats.org/package/2006/metadata/core-properties"/>
    <ds:schemaRef ds:uri="http://purl.org/dc/elements/1.1/"/>
    <ds:schemaRef ds:uri="http://schemas.microsoft.com/office/infopath/2007/PartnerControls"/>
    <ds:schemaRef ds:uri="fbfab6ac-ae00-4ce7-a5ca-dcaf2687e769"/>
  </ds:schemaRefs>
</ds:datastoreItem>
</file>

<file path=docProps/app.xml><?xml version="1.0" encoding="utf-8"?>
<Properties xmlns="http://schemas.openxmlformats.org/officeDocument/2006/extended-properties" xmlns:vt="http://schemas.openxmlformats.org/officeDocument/2006/docPropsVTypes">
  <Template>Kantoorthema</Template>
  <TotalTime>6700</TotalTime>
  <Words>874</Words>
  <Application>Microsoft Office PowerPoint</Application>
  <PresentationFormat>Breedbeeld</PresentationFormat>
  <Paragraphs>66</Paragraphs>
  <Slides>12</Slides>
  <Notes>0</Notes>
  <HiddenSlides>0</HiddenSlides>
  <MMClips>0</MMClips>
  <ScaleCrop>false</ScaleCrop>
  <HeadingPairs>
    <vt:vector size="4" baseType="variant">
      <vt:variant>
        <vt:lpstr>Thema</vt:lpstr>
      </vt:variant>
      <vt:variant>
        <vt:i4>1</vt:i4>
      </vt:variant>
      <vt:variant>
        <vt:lpstr>Diatitels</vt:lpstr>
      </vt:variant>
      <vt:variant>
        <vt:i4>12</vt:i4>
      </vt:variant>
    </vt:vector>
  </HeadingPairs>
  <TitlesOfParts>
    <vt:vector size="13" baseType="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Barry Kuijpers</dc:creator>
  <cp:lastModifiedBy>Mieke Nees</cp:lastModifiedBy>
  <cp:revision>956</cp:revision>
  <dcterms:created xsi:type="dcterms:W3CDTF">2022-01-30T11:55:21Z</dcterms:created>
  <dcterms:modified xsi:type="dcterms:W3CDTF">2023-10-06T20:56:30Z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0x01010012E0DA1B198259408080D5B04748CA64</vt:lpwstr>
  </property>
</Properties>
</file>