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269" r:id="rId6"/>
    <p:sldId id="319" r:id="rId7"/>
    <p:sldId id="367" r:id="rId8"/>
    <p:sldId id="351" r:id="rId9"/>
    <p:sldId id="331" r:id="rId10"/>
    <p:sldId id="365" r:id="rId11"/>
    <p:sldId id="369" r:id="rId12"/>
    <p:sldId id="359" r:id="rId13"/>
    <p:sldId id="366" r:id="rId14"/>
    <p:sldId id="280" r:id="rId15"/>
    <p:sldId id="34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Poppins" panose="00000500000000000000" pitchFamily="2" charset="0"/>
      <p:regular r:id="rId22"/>
      <p:bold r:id="rId23"/>
      <p:italic r:id="rId24"/>
      <p:boldItalic r:id="rId2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5142D324-2344-44AB-B48E-765B89F926E3}"/>
    <pc:docChg chg="undo redo custSel modSld">
      <pc:chgData name="Chantal Lioe-A-Joe" userId="1c289144-7339-45f2-bdd8-8042ba6fab28" providerId="ADAL" clId="{5142D324-2344-44AB-B48E-765B89F926E3}" dt="2023-09-18T10:07:52.073" v="386" actId="20577"/>
      <pc:docMkLst>
        <pc:docMk/>
      </pc:docMkLst>
      <pc:sldChg chg="modSp mod">
        <pc:chgData name="Chantal Lioe-A-Joe" userId="1c289144-7339-45f2-bdd8-8042ba6fab28" providerId="ADAL" clId="{5142D324-2344-44AB-B48E-765B89F926E3}" dt="2023-09-18T09:08:34.958" v="48" actId="20577"/>
        <pc:sldMkLst>
          <pc:docMk/>
          <pc:sldMk cId="1584226411" sldId="269"/>
        </pc:sldMkLst>
        <pc:spChg chg="mod">
          <ac:chgData name="Chantal Lioe-A-Joe" userId="1c289144-7339-45f2-bdd8-8042ba6fab28" providerId="ADAL" clId="{5142D324-2344-44AB-B48E-765B89F926E3}" dt="2023-09-18T09:08:34.958" v="48" actId="20577"/>
          <ac:spMkLst>
            <pc:docMk/>
            <pc:sldMk cId="1584226411" sldId="269"/>
            <ac:spMk id="4" creationId="{2D0C17D3-A990-1C48-3AB0-583F5D45526F}"/>
          </ac:spMkLst>
        </pc:spChg>
      </pc:sldChg>
      <pc:sldChg chg="modSp mod">
        <pc:chgData name="Chantal Lioe-A-Joe" userId="1c289144-7339-45f2-bdd8-8042ba6fab28" providerId="ADAL" clId="{5142D324-2344-44AB-B48E-765B89F926E3}" dt="2023-09-18T09:13:06.260" v="68" actId="20577"/>
        <pc:sldMkLst>
          <pc:docMk/>
          <pc:sldMk cId="413188552" sldId="319"/>
        </pc:sldMkLst>
        <pc:spChg chg="mod">
          <ac:chgData name="Chantal Lioe-A-Joe" userId="1c289144-7339-45f2-bdd8-8042ba6fab28" providerId="ADAL" clId="{5142D324-2344-44AB-B48E-765B89F926E3}" dt="2023-09-18T09:11:11.228" v="51" actId="20577"/>
          <ac:spMkLst>
            <pc:docMk/>
            <pc:sldMk cId="413188552" sldId="319"/>
            <ac:spMk id="2" creationId="{C713903A-7512-C8EA-87B3-333F15A4A337}"/>
          </ac:spMkLst>
        </pc:spChg>
        <pc:spChg chg="mod">
          <ac:chgData name="Chantal Lioe-A-Joe" userId="1c289144-7339-45f2-bdd8-8042ba6fab28" providerId="ADAL" clId="{5142D324-2344-44AB-B48E-765B89F926E3}" dt="2023-09-18T09:13:06.260" v="68" actId="20577"/>
          <ac:spMkLst>
            <pc:docMk/>
            <pc:sldMk cId="413188552" sldId="319"/>
            <ac:spMk id="3" creationId="{81780A86-E900-8276-079E-17FC893DA353}"/>
          </ac:spMkLst>
        </pc:spChg>
      </pc:sldChg>
      <pc:sldChg chg="modSp mod">
        <pc:chgData name="Chantal Lioe-A-Joe" userId="1c289144-7339-45f2-bdd8-8042ba6fab28" providerId="ADAL" clId="{5142D324-2344-44AB-B48E-765B89F926E3}" dt="2023-09-18T09:30:39.968" v="221" actId="6549"/>
        <pc:sldMkLst>
          <pc:docMk/>
          <pc:sldMk cId="3926902012" sldId="331"/>
        </pc:sldMkLst>
        <pc:spChg chg="mod">
          <ac:chgData name="Chantal Lioe-A-Joe" userId="1c289144-7339-45f2-bdd8-8042ba6fab28" providerId="ADAL" clId="{5142D324-2344-44AB-B48E-765B89F926E3}" dt="2023-09-18T09:30:39.968" v="221" actId="6549"/>
          <ac:spMkLst>
            <pc:docMk/>
            <pc:sldMk cId="3926902012" sldId="331"/>
            <ac:spMk id="4" creationId="{AB9C9927-533D-050B-93D4-B92ADDFAB37E}"/>
          </ac:spMkLst>
        </pc:spChg>
        <pc:spChg chg="mod">
          <ac:chgData name="Chantal Lioe-A-Joe" userId="1c289144-7339-45f2-bdd8-8042ba6fab28" providerId="ADAL" clId="{5142D324-2344-44AB-B48E-765B89F926E3}" dt="2023-09-18T09:27:53.861" v="207" actId="14100"/>
          <ac:spMkLst>
            <pc:docMk/>
            <pc:sldMk cId="3926902012" sldId="331"/>
            <ac:spMk id="6" creationId="{61D41743-0112-39D5-CFDB-10F47BCEB574}"/>
          </ac:spMkLst>
        </pc:spChg>
      </pc:sldChg>
      <pc:sldChg chg="modSp mod">
        <pc:chgData name="Chantal Lioe-A-Joe" userId="1c289144-7339-45f2-bdd8-8042ba6fab28" providerId="ADAL" clId="{5142D324-2344-44AB-B48E-765B89F926E3}" dt="2023-09-18T10:07:52.073" v="386" actId="20577"/>
        <pc:sldMkLst>
          <pc:docMk/>
          <pc:sldMk cId="1029600322" sldId="349"/>
        </pc:sldMkLst>
        <pc:spChg chg="mod">
          <ac:chgData name="Chantal Lioe-A-Joe" userId="1c289144-7339-45f2-bdd8-8042ba6fab28" providerId="ADAL" clId="{5142D324-2344-44AB-B48E-765B89F926E3}" dt="2023-09-18T10:07:52.073" v="386" actId="20577"/>
          <ac:spMkLst>
            <pc:docMk/>
            <pc:sldMk cId="1029600322" sldId="349"/>
            <ac:spMk id="5" creationId="{28536A62-ABB0-AD3F-0BED-EF3EAACAD480}"/>
          </ac:spMkLst>
        </pc:spChg>
      </pc:sldChg>
      <pc:sldChg chg="modSp mod">
        <pc:chgData name="Chantal Lioe-A-Joe" userId="1c289144-7339-45f2-bdd8-8042ba6fab28" providerId="ADAL" clId="{5142D324-2344-44AB-B48E-765B89F926E3}" dt="2023-09-18T09:26:19.616" v="199" actId="20577"/>
        <pc:sldMkLst>
          <pc:docMk/>
          <pc:sldMk cId="876051740" sldId="351"/>
        </pc:sldMkLst>
        <pc:spChg chg="mod">
          <ac:chgData name="Chantal Lioe-A-Joe" userId="1c289144-7339-45f2-bdd8-8042ba6fab28" providerId="ADAL" clId="{5142D324-2344-44AB-B48E-765B89F926E3}" dt="2023-09-18T09:26:19.616" v="199" actId="20577"/>
          <ac:spMkLst>
            <pc:docMk/>
            <pc:sldMk cId="876051740" sldId="351"/>
            <ac:spMk id="3" creationId="{2A32C249-E275-DB00-2187-C5F81CCC5EA1}"/>
          </ac:spMkLst>
        </pc:spChg>
      </pc:sldChg>
      <pc:sldChg chg="modSp mod">
        <pc:chgData name="Chantal Lioe-A-Joe" userId="1c289144-7339-45f2-bdd8-8042ba6fab28" providerId="ADAL" clId="{5142D324-2344-44AB-B48E-765B89F926E3}" dt="2023-09-18T09:47:33.679" v="287" actId="5793"/>
        <pc:sldMkLst>
          <pc:docMk/>
          <pc:sldMk cId="1060664342" sldId="359"/>
        </pc:sldMkLst>
        <pc:spChg chg="mod">
          <ac:chgData name="Chantal Lioe-A-Joe" userId="1c289144-7339-45f2-bdd8-8042ba6fab28" providerId="ADAL" clId="{5142D324-2344-44AB-B48E-765B89F926E3}" dt="2023-09-18T09:47:33.679" v="287" actId="5793"/>
          <ac:spMkLst>
            <pc:docMk/>
            <pc:sldMk cId="1060664342" sldId="359"/>
            <ac:spMk id="4" creationId="{AB9C9927-533D-050B-93D4-B92ADDFAB37E}"/>
          </ac:spMkLst>
        </pc:spChg>
        <pc:spChg chg="mod">
          <ac:chgData name="Chantal Lioe-A-Joe" userId="1c289144-7339-45f2-bdd8-8042ba6fab28" providerId="ADAL" clId="{5142D324-2344-44AB-B48E-765B89F926E3}" dt="2023-09-18T09:46:55.540" v="284" actId="14100"/>
          <ac:spMkLst>
            <pc:docMk/>
            <pc:sldMk cId="1060664342" sldId="359"/>
            <ac:spMk id="6" creationId="{61D41743-0112-39D5-CFDB-10F47BCEB574}"/>
          </ac:spMkLst>
        </pc:spChg>
      </pc:sldChg>
      <pc:sldChg chg="modSp mod">
        <pc:chgData name="Chantal Lioe-A-Joe" userId="1c289144-7339-45f2-bdd8-8042ba6fab28" providerId="ADAL" clId="{5142D324-2344-44AB-B48E-765B89F926E3}" dt="2023-09-18T09:39:19.779" v="267" actId="20577"/>
        <pc:sldMkLst>
          <pc:docMk/>
          <pc:sldMk cId="3138534166" sldId="365"/>
        </pc:sldMkLst>
        <pc:spChg chg="mod">
          <ac:chgData name="Chantal Lioe-A-Joe" userId="1c289144-7339-45f2-bdd8-8042ba6fab28" providerId="ADAL" clId="{5142D324-2344-44AB-B48E-765B89F926E3}" dt="2023-09-18T09:39:19.779" v="267" actId="20577"/>
          <ac:spMkLst>
            <pc:docMk/>
            <pc:sldMk cId="3138534166" sldId="365"/>
            <ac:spMk id="4" creationId="{AB9C9927-533D-050B-93D4-B92ADDFAB37E}"/>
          </ac:spMkLst>
        </pc:spChg>
        <pc:spChg chg="mod">
          <ac:chgData name="Chantal Lioe-A-Joe" userId="1c289144-7339-45f2-bdd8-8042ba6fab28" providerId="ADAL" clId="{5142D324-2344-44AB-B48E-765B89F926E3}" dt="2023-09-18T09:31:23.172" v="222" actId="14100"/>
          <ac:spMkLst>
            <pc:docMk/>
            <pc:sldMk cId="3138534166" sldId="365"/>
            <ac:spMk id="6" creationId="{61D41743-0112-39D5-CFDB-10F47BCEB574}"/>
          </ac:spMkLst>
        </pc:spChg>
      </pc:sldChg>
      <pc:sldChg chg="modSp mod">
        <pc:chgData name="Chantal Lioe-A-Joe" userId="1c289144-7339-45f2-bdd8-8042ba6fab28" providerId="ADAL" clId="{5142D324-2344-44AB-B48E-765B89F926E3}" dt="2023-09-18T09:58:24.094" v="293" actId="20577"/>
        <pc:sldMkLst>
          <pc:docMk/>
          <pc:sldMk cId="3823967428" sldId="366"/>
        </pc:sldMkLst>
        <pc:spChg chg="mod">
          <ac:chgData name="Chantal Lioe-A-Joe" userId="1c289144-7339-45f2-bdd8-8042ba6fab28" providerId="ADAL" clId="{5142D324-2344-44AB-B48E-765B89F926E3}" dt="2023-09-18T09:58:24.094" v="293" actId="20577"/>
          <ac:spMkLst>
            <pc:docMk/>
            <pc:sldMk cId="3823967428" sldId="366"/>
            <ac:spMk id="4" creationId="{AB9C9927-533D-050B-93D4-B92ADDFAB37E}"/>
          </ac:spMkLst>
        </pc:spChg>
        <pc:spChg chg="mod">
          <ac:chgData name="Chantal Lioe-A-Joe" userId="1c289144-7339-45f2-bdd8-8042ba6fab28" providerId="ADAL" clId="{5142D324-2344-44AB-B48E-765B89F926E3}" dt="2023-09-18T09:54:03.353" v="288" actId="14100"/>
          <ac:spMkLst>
            <pc:docMk/>
            <pc:sldMk cId="3823967428" sldId="366"/>
            <ac:spMk id="6" creationId="{61D41743-0112-39D5-CFDB-10F47BCEB574}"/>
          </ac:spMkLst>
        </pc:spChg>
      </pc:sldChg>
      <pc:sldChg chg="modSp mod">
        <pc:chgData name="Chantal Lioe-A-Joe" userId="1c289144-7339-45f2-bdd8-8042ba6fab28" providerId="ADAL" clId="{5142D324-2344-44AB-B48E-765B89F926E3}" dt="2023-09-18T09:17:31.865" v="74"/>
        <pc:sldMkLst>
          <pc:docMk/>
          <pc:sldMk cId="800197843" sldId="367"/>
        </pc:sldMkLst>
        <pc:spChg chg="mod">
          <ac:chgData name="Chantal Lioe-A-Joe" userId="1c289144-7339-45f2-bdd8-8042ba6fab28" providerId="ADAL" clId="{5142D324-2344-44AB-B48E-765B89F926E3}" dt="2023-09-18T09:16:24.347" v="73" actId="313"/>
          <ac:spMkLst>
            <pc:docMk/>
            <pc:sldMk cId="800197843" sldId="367"/>
            <ac:spMk id="2" creationId="{FC7E4419-A755-FC48-BC5D-CD15C6FCED62}"/>
          </ac:spMkLst>
        </pc:spChg>
        <pc:spChg chg="mod">
          <ac:chgData name="Chantal Lioe-A-Joe" userId="1c289144-7339-45f2-bdd8-8042ba6fab28" providerId="ADAL" clId="{5142D324-2344-44AB-B48E-765B89F926E3}" dt="2023-09-18T09:17:31.865" v="74"/>
          <ac:spMkLst>
            <pc:docMk/>
            <pc:sldMk cId="800197843" sldId="367"/>
            <ac:spMk id="3" creationId="{2A32C249-E275-DB00-2187-C5F81CCC5EA1}"/>
          </ac:spMkLst>
        </pc:spChg>
      </pc:sldChg>
      <pc:sldChg chg="modSp mod">
        <pc:chgData name="Chantal Lioe-A-Joe" userId="1c289144-7339-45f2-bdd8-8042ba6fab28" providerId="ADAL" clId="{5142D324-2344-44AB-B48E-765B89F926E3}" dt="2023-09-18T09:44:12.219" v="277" actId="20577"/>
        <pc:sldMkLst>
          <pc:docMk/>
          <pc:sldMk cId="2895171349" sldId="369"/>
        </pc:sldMkLst>
        <pc:spChg chg="mod">
          <ac:chgData name="Chantal Lioe-A-Joe" userId="1c289144-7339-45f2-bdd8-8042ba6fab28" providerId="ADAL" clId="{5142D324-2344-44AB-B48E-765B89F926E3}" dt="2023-09-18T09:41:36.658" v="268" actId="14100"/>
          <ac:spMkLst>
            <pc:docMk/>
            <pc:sldMk cId="2895171349" sldId="369"/>
            <ac:spMk id="6" creationId="{61D41743-0112-39D5-CFDB-10F47BCEB574}"/>
          </ac:spMkLst>
        </pc:spChg>
        <pc:spChg chg="mod">
          <ac:chgData name="Chantal Lioe-A-Joe" userId="1c289144-7339-45f2-bdd8-8042ba6fab28" providerId="ADAL" clId="{5142D324-2344-44AB-B48E-765B89F926E3}" dt="2023-09-18T09:44:12.219" v="277" actId="20577"/>
          <ac:spMkLst>
            <pc:docMk/>
            <pc:sldMk cId="2895171349" sldId="369"/>
            <ac:spMk id="10" creationId="{19751391-F57C-B168-6C29-52057DD27F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18/09/2023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18/09/2023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youtu.be/iTwtwCbNFVM" TargetMode="External"/><Relationship Id="rId3" Type="http://schemas.openxmlformats.org/officeDocument/2006/relationships/hyperlink" Target="https://aigallery.app/" TargetMode="External"/><Relationship Id="rId7" Type="http://schemas.openxmlformats.org/officeDocument/2006/relationships/hyperlink" Target="https://stablediffusionweb.com/#demo" TargetMode="External"/><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hyperlink" Target="https://youtu.be/ahyWApRVsX0" TargetMode="External"/><Relationship Id="rId11" Type="http://schemas.openxmlformats.org/officeDocument/2006/relationships/hyperlink" Target="https://creator.nightcafe.studio/" TargetMode="External"/><Relationship Id="rId5" Type="http://schemas.openxmlformats.org/officeDocument/2006/relationships/hyperlink" Target="https://hotpot.ai/art-generator" TargetMode="External"/><Relationship Id="rId10" Type="http://schemas.openxmlformats.org/officeDocument/2006/relationships/hyperlink" Target="https://youtu.be/BuiXE_xGum4" TargetMode="External"/><Relationship Id="rId4" Type="http://schemas.openxmlformats.org/officeDocument/2006/relationships/hyperlink" Target="https://youtu.be/y0MfNmycIsw" TargetMode="External"/><Relationship Id="rId9" Type="http://schemas.openxmlformats.org/officeDocument/2006/relationships/hyperlink" Target="https://www.craiyon.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the1709blog.blogspot.com/2016/08/do-machines-work-better-than-humans-you.html" TargetMode="External"/><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490193-gestolen-van-gogh-uit-singer-na-jaren-weer-terug-mooiste-dag-uit-m-n-leven" TargetMode="External"/><Relationship Id="rId2" Type="http://schemas.openxmlformats.org/officeDocument/2006/relationships/slideLayout" Target="../slideLayouts/slideLayout13.xml"/><Relationship Id="rId1" Type="http://schemas.openxmlformats.org/officeDocument/2006/relationships/video" Target="https://www.youtube.com/embed/4oeged4EOdo?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geeky-guide.com/2016/07/videos-artificial-intelligence-and-art.html" TargetMode="Externa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avianlover.deviantart.com/art/Prompt-Brainstorm-Example-362661286" TargetMode="Externa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kerenmeghanjulinews.blogspot.com/2016/01/leuke-zinnen-google-vertalen.html"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dirty="0">
                <a:latin typeface="-apple-system"/>
              </a:rPr>
              <a:t>Is AI-kunst, kunst?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37 2023</a:t>
            </a:r>
          </a:p>
        </p:txBody>
      </p:sp>
      <p:pic>
        <p:nvPicPr>
          <p:cNvPr id="7" name="Tijdelijke aanduiding voor afbeelding 6" descr="Afbeelding met statief, speelgoed, tekenfilm, overdekt&#10;&#10;Automatisch gegenereerde beschrijving">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srcRect l="30604" r="30604"/>
          <a:stretch/>
        </p:blipFill>
        <p:spPr>
          <a:xfrm>
            <a:off x="722484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Gratis Afbeeldingen : goochelaar, circus, konijn, uit, hoed, goochelen ...">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srcRect l="1234" r="1234"/>
          <a:stretch/>
        </p:blipFill>
        <p:spPr>
          <a:xfrm>
            <a:off x="5692552" y="946485"/>
            <a:ext cx="6499448" cy="4457327"/>
          </a:xfrm>
          <a:solidFill>
            <a:srgbClr val="35A6C4"/>
          </a:solidFill>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78179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3: Voer je prompt uit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5021056" cy="4216539"/>
          </a:xfrm>
          <a:prstGeom prst="rect">
            <a:avLst/>
          </a:prstGeom>
          <a:noFill/>
        </p:spPr>
        <p:txBody>
          <a:bodyPr wrap="square" lIns="91440" tIns="45720" rIns="91440" bIns="45720" rtlCol="0" anchor="t">
            <a:spAutoFit/>
          </a:bodyPr>
          <a:lstStyle/>
          <a:p>
            <a:r>
              <a:rPr lang="nl-NL" sz="1600" dirty="0">
                <a:latin typeface="Arial"/>
                <a:cs typeface="Arial"/>
              </a:rPr>
              <a:t>Gebruik 1 van onderstaande websites voor het maken van AI kunst:</a:t>
            </a:r>
            <a:endParaRPr lang="nl-NL" dirty="0">
              <a:cs typeface="Poppins"/>
            </a:endParaRPr>
          </a:p>
          <a:p>
            <a:endParaRPr lang="nl-NL" sz="1600" dirty="0">
              <a:solidFill>
                <a:srgbClr val="3F5060"/>
              </a:solidFill>
              <a:latin typeface="Arial"/>
              <a:ea typeface="+mn-lt"/>
              <a:cs typeface="Arial"/>
            </a:endParaRPr>
          </a:p>
          <a:p>
            <a:pPr marL="742950" lvl="1" indent="-285750">
              <a:buFont typeface="Arial"/>
              <a:buChar char="•"/>
            </a:pPr>
            <a:r>
              <a:rPr lang="nl-NL" sz="1600" dirty="0">
                <a:solidFill>
                  <a:schemeClr val="bg1"/>
                </a:solidFill>
                <a:latin typeface="Arial"/>
                <a:ea typeface="+mn-lt"/>
                <a:cs typeface="Arial"/>
                <a:hlinkClick r:id="rId3">
                  <a:extLst>
                    <a:ext uri="{A12FA001-AC4F-418D-AE19-62706E023703}">
                      <ahyp:hlinkClr xmlns:ahyp="http://schemas.microsoft.com/office/drawing/2018/hyperlinkcolor" val="tx"/>
                    </a:ext>
                  </a:extLst>
                </a:hlinkClick>
              </a:rPr>
              <a:t>https://aigallery.app/</a:t>
            </a:r>
            <a:br>
              <a:rPr lang="nl-NL" sz="1600" dirty="0">
                <a:solidFill>
                  <a:schemeClr val="bg1"/>
                </a:solidFill>
                <a:latin typeface="Arial"/>
                <a:ea typeface="+mn-lt"/>
                <a:cs typeface="Arial"/>
              </a:rPr>
            </a:br>
            <a:r>
              <a:rPr lang="nl-NL" sz="1200" dirty="0">
                <a:latin typeface="Arial"/>
                <a:ea typeface="+mn-lt"/>
                <a:cs typeface="Arial"/>
              </a:rPr>
              <a:t>&lt;</a:t>
            </a:r>
            <a:r>
              <a:rPr lang="nl-NL" sz="1200" dirty="0">
                <a:solidFill>
                  <a:srgbClr val="3F5060"/>
                </a:solidFill>
                <a:latin typeface="Arial"/>
                <a:ea typeface="+mn-lt"/>
                <a:cs typeface="Arial"/>
                <a:hlinkClick r:id="rId4">
                  <a:extLst>
                    <a:ext uri="{A12FA001-AC4F-418D-AE19-62706E023703}">
                      <ahyp:hlinkClr xmlns:ahyp="http://schemas.microsoft.com/office/drawing/2018/hyperlinkcolor" val="tx"/>
                    </a:ext>
                  </a:extLst>
                </a:hlinkClick>
              </a:rPr>
              <a:t>klik hier om te zien hoe AI Gallery werkt</a:t>
            </a:r>
            <a:r>
              <a:rPr lang="nl-NL" sz="1200" dirty="0">
                <a:solidFill>
                  <a:srgbClr val="3F5060"/>
                </a:solidFill>
                <a:ea typeface="+mn-lt"/>
                <a:cs typeface="+mn-lt"/>
              </a:rPr>
              <a:t>&gt;</a:t>
            </a:r>
            <a:endParaRPr lang="nl-NL" sz="1600" dirty="0">
              <a:solidFill>
                <a:schemeClr val="bg1"/>
              </a:solidFill>
              <a:latin typeface="Poppins"/>
              <a:ea typeface="+mn-lt"/>
              <a:cs typeface="Poppins"/>
            </a:endParaRPr>
          </a:p>
          <a:p>
            <a:pPr marL="742950" lvl="1" indent="-285750">
              <a:buFont typeface="Arial"/>
              <a:buChar char="•"/>
            </a:pPr>
            <a:endParaRPr lang="nl-NL" sz="1600" dirty="0">
              <a:solidFill>
                <a:schemeClr val="bg1"/>
              </a:solidFill>
              <a:ea typeface="+mn-lt"/>
              <a:cs typeface="+mn-lt"/>
            </a:endParaRPr>
          </a:p>
          <a:p>
            <a:pPr marL="742950" lvl="1" indent="-285750">
              <a:buFont typeface="Arial"/>
              <a:buChar char="•"/>
            </a:pPr>
            <a:r>
              <a:rPr lang="nl-NL" sz="1600" dirty="0">
                <a:solidFill>
                  <a:schemeClr val="bg1"/>
                </a:solidFill>
                <a:ea typeface="+mn-lt"/>
                <a:cs typeface="+mn-lt"/>
                <a:hlinkClick r:id="rId5">
                  <a:extLst>
                    <a:ext uri="{A12FA001-AC4F-418D-AE19-62706E023703}">
                      <ahyp:hlinkClr xmlns:ahyp="http://schemas.microsoft.com/office/drawing/2018/hyperlinkcolor" val="tx"/>
                    </a:ext>
                  </a:extLst>
                </a:hlinkClick>
              </a:rPr>
              <a:t>https://hotpot.ai/art-generator</a:t>
            </a:r>
            <a:br>
              <a:rPr lang="nl-NL" sz="1600" dirty="0">
                <a:solidFill>
                  <a:schemeClr val="bg1"/>
                </a:solidFill>
                <a:ea typeface="+mn-lt"/>
                <a:cs typeface="+mn-lt"/>
              </a:rPr>
            </a:br>
            <a:r>
              <a:rPr lang="nl-NL" sz="1200" dirty="0">
                <a:latin typeface="Poppins"/>
                <a:cs typeface="Poppins"/>
              </a:rPr>
              <a:t>&lt;</a:t>
            </a:r>
            <a:r>
              <a:rPr lang="nl-NL" sz="1200" dirty="0">
                <a:latin typeface="Poppins"/>
                <a:cs typeface="Poppins"/>
                <a:hlinkClick r:id="rId6">
                  <a:extLst>
                    <a:ext uri="{A12FA001-AC4F-418D-AE19-62706E023703}">
                      <ahyp:hlinkClr xmlns:ahyp="http://schemas.microsoft.com/office/drawing/2018/hyperlinkcolor" val="tx"/>
                    </a:ext>
                  </a:extLst>
                </a:hlinkClick>
              </a:rPr>
              <a:t>klik hier om te zien hoe Hotpot werkt</a:t>
            </a:r>
            <a:r>
              <a:rPr lang="nl-NL" sz="1200" dirty="0">
                <a:latin typeface="Poppins"/>
                <a:cs typeface="Poppins"/>
              </a:rPr>
              <a:t>&gt;</a:t>
            </a:r>
            <a:endParaRPr lang="nl-NL" dirty="0"/>
          </a:p>
          <a:p>
            <a:pPr marL="742950" lvl="1" indent="-285750">
              <a:buFont typeface="Arial"/>
              <a:buChar char="•"/>
            </a:pPr>
            <a:endParaRPr lang="nl-NL" sz="1600" dirty="0">
              <a:solidFill>
                <a:schemeClr val="bg1"/>
              </a:solidFill>
              <a:ea typeface="+mn-lt"/>
              <a:cs typeface="+mn-lt"/>
            </a:endParaRPr>
          </a:p>
          <a:p>
            <a:pPr marL="742950" lvl="1" indent="-285750">
              <a:buFont typeface="Arial"/>
              <a:buChar char="•"/>
            </a:pPr>
            <a:r>
              <a:rPr lang="nl-NL" sz="1600" dirty="0">
                <a:solidFill>
                  <a:schemeClr val="bg1"/>
                </a:solidFill>
                <a:ea typeface="+mn-lt"/>
                <a:cs typeface="+mn-lt"/>
                <a:hlinkClick r:id="rId7">
                  <a:extLst>
                    <a:ext uri="{A12FA001-AC4F-418D-AE19-62706E023703}">
                      <ahyp:hlinkClr xmlns:ahyp="http://schemas.microsoft.com/office/drawing/2018/hyperlinkcolor" val="tx"/>
                    </a:ext>
                  </a:extLst>
                </a:hlinkClick>
              </a:rPr>
              <a:t>https://stablediffusionweb.com/#demo</a:t>
            </a:r>
            <a:br>
              <a:rPr lang="nl-NL" sz="1600" dirty="0">
                <a:solidFill>
                  <a:schemeClr val="bg1"/>
                </a:solidFill>
                <a:ea typeface="+mn-lt"/>
                <a:cs typeface="+mn-lt"/>
              </a:rPr>
            </a:br>
            <a:r>
              <a:rPr lang="nl-NL" sz="1200" dirty="0">
                <a:ea typeface="+mn-lt"/>
                <a:cs typeface="+mn-lt"/>
              </a:rPr>
              <a:t>&lt;</a:t>
            </a:r>
            <a:r>
              <a:rPr lang="nl-NL" sz="1200" dirty="0">
                <a:ea typeface="+mn-lt"/>
                <a:cs typeface="+mn-lt"/>
                <a:hlinkClick r:id="rId8">
                  <a:extLst>
                    <a:ext uri="{A12FA001-AC4F-418D-AE19-62706E023703}">
                      <ahyp:hlinkClr xmlns:ahyp="http://schemas.microsoft.com/office/drawing/2018/hyperlinkcolor" val="tx"/>
                    </a:ext>
                  </a:extLst>
                </a:hlinkClick>
              </a:rPr>
              <a:t>klik hier om te zien hoe Stable Diffusion werkt</a:t>
            </a:r>
            <a:r>
              <a:rPr lang="nl-NL" sz="1200" dirty="0">
                <a:ea typeface="+mn-lt"/>
                <a:cs typeface="+mn-lt"/>
              </a:rPr>
              <a:t>&gt;</a:t>
            </a:r>
            <a:endParaRPr lang="nl-NL" sz="1200" dirty="0">
              <a:latin typeface="Poppins"/>
              <a:cs typeface="Poppins"/>
            </a:endParaRPr>
          </a:p>
          <a:p>
            <a:pPr marL="742950" lvl="1" indent="-285750">
              <a:buFont typeface="Arial"/>
              <a:buChar char="•"/>
            </a:pPr>
            <a:endParaRPr lang="nl-NL" sz="1600" dirty="0">
              <a:solidFill>
                <a:schemeClr val="bg1"/>
              </a:solidFill>
              <a:ea typeface="+mn-lt"/>
              <a:cs typeface="+mn-lt"/>
            </a:endParaRPr>
          </a:p>
          <a:p>
            <a:pPr marL="742950" lvl="1" indent="-285750">
              <a:buFont typeface="Arial"/>
              <a:buChar char="•"/>
            </a:pPr>
            <a:r>
              <a:rPr lang="nl-NL" sz="1600" dirty="0">
                <a:solidFill>
                  <a:schemeClr val="bg1"/>
                </a:solidFill>
                <a:ea typeface="+mn-lt"/>
                <a:cs typeface="+mn-lt"/>
                <a:hlinkClick r:id="rId9">
                  <a:extLst>
                    <a:ext uri="{A12FA001-AC4F-418D-AE19-62706E023703}">
                      <ahyp:hlinkClr xmlns:ahyp="http://schemas.microsoft.com/office/drawing/2018/hyperlinkcolor" val="tx"/>
                    </a:ext>
                  </a:extLst>
                </a:hlinkClick>
              </a:rPr>
              <a:t>https://www.craiyon.com/</a:t>
            </a:r>
            <a:br>
              <a:rPr lang="nl-NL" sz="1600" dirty="0">
                <a:solidFill>
                  <a:schemeClr val="bg1"/>
                </a:solidFill>
                <a:ea typeface="+mn-lt"/>
                <a:cs typeface="+mn-lt"/>
              </a:rPr>
            </a:br>
            <a:r>
              <a:rPr lang="nl-NL" sz="1200" dirty="0">
                <a:ea typeface="+mn-lt"/>
                <a:cs typeface="+mn-lt"/>
              </a:rPr>
              <a:t>&lt;</a:t>
            </a:r>
            <a:r>
              <a:rPr lang="nl-NL" sz="1200" dirty="0">
                <a:ea typeface="+mn-lt"/>
                <a:cs typeface="+mn-lt"/>
                <a:hlinkClick r:id="rId10">
                  <a:extLst>
                    <a:ext uri="{A12FA001-AC4F-418D-AE19-62706E023703}">
                      <ahyp:hlinkClr xmlns:ahyp="http://schemas.microsoft.com/office/drawing/2018/hyperlinkcolor" val="tx"/>
                    </a:ext>
                  </a:extLst>
                </a:hlinkClick>
              </a:rPr>
              <a:t>klik hier om te zien hoe </a:t>
            </a:r>
            <a:r>
              <a:rPr lang="nl-NL" sz="1200" dirty="0" err="1">
                <a:ea typeface="+mn-lt"/>
                <a:cs typeface="+mn-lt"/>
                <a:hlinkClick r:id="rId10">
                  <a:extLst>
                    <a:ext uri="{A12FA001-AC4F-418D-AE19-62706E023703}">
                      <ahyp:hlinkClr xmlns:ahyp="http://schemas.microsoft.com/office/drawing/2018/hyperlinkcolor" val="tx"/>
                    </a:ext>
                  </a:extLst>
                </a:hlinkClick>
              </a:rPr>
              <a:t>Craiyon</a:t>
            </a:r>
            <a:r>
              <a:rPr lang="nl-NL" sz="1200" dirty="0">
                <a:ea typeface="+mn-lt"/>
                <a:cs typeface="+mn-lt"/>
                <a:hlinkClick r:id="rId10">
                  <a:extLst>
                    <a:ext uri="{A12FA001-AC4F-418D-AE19-62706E023703}">
                      <ahyp:hlinkClr xmlns:ahyp="http://schemas.microsoft.com/office/drawing/2018/hyperlinkcolor" val="tx"/>
                    </a:ext>
                  </a:extLst>
                </a:hlinkClick>
              </a:rPr>
              <a:t> werkt</a:t>
            </a:r>
            <a:r>
              <a:rPr lang="nl-NL" sz="1200" dirty="0">
                <a:ea typeface="+mn-lt"/>
                <a:cs typeface="+mn-lt"/>
              </a:rPr>
              <a:t>&gt;</a:t>
            </a:r>
          </a:p>
          <a:p>
            <a:pPr marL="742950" lvl="1" indent="-285750">
              <a:buFont typeface="Arial"/>
              <a:buChar char="•"/>
            </a:pPr>
            <a:endParaRPr lang="nl-NL" sz="1200" dirty="0">
              <a:ea typeface="+mn-lt"/>
              <a:cs typeface="+mn-lt"/>
            </a:endParaRPr>
          </a:p>
          <a:p>
            <a:pPr marL="0" lvl="1"/>
            <a:endParaRPr lang="nl-NL" sz="1200" dirty="0">
              <a:ea typeface="+mn-lt"/>
              <a:cs typeface="+mn-lt"/>
            </a:endParaRPr>
          </a:p>
          <a:p>
            <a:pPr marL="0" lvl="1"/>
            <a:r>
              <a:rPr lang="nl-NL" sz="1200" dirty="0">
                <a:ea typeface="+mn-lt"/>
                <a:cs typeface="+mn-lt"/>
              </a:rPr>
              <a:t>Wil je betere resultaten of een beter programma? </a:t>
            </a:r>
            <a:br>
              <a:rPr lang="nl-NL" sz="1200" dirty="0">
                <a:ea typeface="+mn-lt"/>
                <a:cs typeface="+mn-lt"/>
              </a:rPr>
            </a:br>
            <a:r>
              <a:rPr lang="nl-NL" sz="1200" dirty="0">
                <a:ea typeface="+mn-lt"/>
                <a:cs typeface="+mn-lt"/>
              </a:rPr>
              <a:t>Schrijf je dan in op een AI art generator website, bijvoorbeeld </a:t>
            </a:r>
            <a:r>
              <a:rPr lang="nl-NL" sz="1200" dirty="0" err="1">
                <a:solidFill>
                  <a:schemeClr val="bg1"/>
                </a:solidFill>
                <a:ea typeface="+mn-lt"/>
                <a:cs typeface="+mn-lt"/>
                <a:hlinkClick r:id="rId11">
                  <a:extLst>
                    <a:ext uri="{A12FA001-AC4F-418D-AE19-62706E023703}">
                      <ahyp:hlinkClr xmlns:ahyp="http://schemas.microsoft.com/office/drawing/2018/hyperlinkcolor" val="tx"/>
                    </a:ext>
                  </a:extLst>
                </a:hlinkClick>
              </a:rPr>
              <a:t>NightCafe</a:t>
            </a:r>
            <a:r>
              <a:rPr lang="nl-NL" sz="1200" dirty="0">
                <a:solidFill>
                  <a:schemeClr val="bg1"/>
                </a:solidFill>
                <a:ea typeface="+mn-lt"/>
                <a:cs typeface="+mn-lt"/>
                <a:hlinkClick r:id="rId11">
                  <a:extLst>
                    <a:ext uri="{A12FA001-AC4F-418D-AE19-62706E023703}">
                      <ahyp:hlinkClr xmlns:ahyp="http://schemas.microsoft.com/office/drawing/2018/hyperlinkcolor" val="tx"/>
                    </a:ext>
                  </a:extLst>
                </a:hlinkClick>
              </a:rPr>
              <a:t> Studio</a:t>
            </a:r>
            <a:r>
              <a:rPr lang="nl-NL" sz="1200" dirty="0">
                <a:ea typeface="+mn-lt"/>
                <a:cs typeface="+mn-lt"/>
              </a:rPr>
              <a:t>.</a:t>
            </a:r>
          </a:p>
        </p:txBody>
      </p:sp>
    </p:spTree>
    <p:extLst>
      <p:ext uri="{BB962C8B-B14F-4D97-AF65-F5344CB8AC3E}">
        <p14:creationId xmlns:p14="http://schemas.microsoft.com/office/powerpoint/2010/main" val="382396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4247317"/>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Je hebt net kunst gemaakt met AI, een soort van slimme robot die prachtige tekeningen maakt. </a:t>
            </a:r>
          </a:p>
          <a:p>
            <a:endParaRPr lang="nl-NL" sz="1400" dirty="0">
              <a:solidFill>
                <a:schemeClr val="bg1"/>
              </a:solidFill>
              <a:ea typeface="+mn-lt"/>
              <a:cs typeface="+mn-lt"/>
            </a:endParaRPr>
          </a:p>
          <a:p>
            <a:r>
              <a:rPr lang="nl-NL" sz="1400" dirty="0">
                <a:solidFill>
                  <a:schemeClr val="bg1"/>
                </a:solidFill>
                <a:ea typeface="+mn-lt"/>
                <a:cs typeface="+mn-lt"/>
              </a:rPr>
              <a:t>Maar dan komt de vraag: Wie is de echte kunstenaar? Jij, omdat je de robot hebt aangezet? Of de robot, omdat die de tekening heeft gemaakt?</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Het wordt nog ingewikkelder doordat robots soms ideeën halen uit tekeningen of schilderijen die andere mensen hebben gemaakt. Wie behoort die kunst dan toe?</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Dit zijn vragen over 'intellectueel eigendom’ (wie de baas is van iets wat is gemaakt?). Het is een puzzel waar mensen nog steeds over nadenken.</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Hoe denk jij hierover? </a:t>
            </a:r>
            <a:br>
              <a:rPr lang="nl-NL" sz="1400" dirty="0">
                <a:solidFill>
                  <a:schemeClr val="bg1"/>
                </a:solidFill>
                <a:ea typeface="+mn-lt"/>
                <a:cs typeface="+mn-lt"/>
              </a:rPr>
            </a:br>
            <a:r>
              <a:rPr lang="nl-NL" sz="1400" dirty="0">
                <a:solidFill>
                  <a:schemeClr val="bg1"/>
                </a:solidFill>
                <a:ea typeface="+mn-lt"/>
                <a:cs typeface="+mn-lt"/>
              </a:rPr>
              <a:t>Als een machine een kunstwerk maakt, wie verdient dan de eer?</a:t>
            </a:r>
          </a:p>
          <a:p>
            <a:r>
              <a:rPr lang="nl-NL" sz="1400" dirty="0">
                <a:solidFill>
                  <a:schemeClr val="bg1"/>
                </a:solidFill>
                <a:ea typeface="+mn-lt"/>
                <a:cs typeface="+mn-lt"/>
              </a:rPr>
              <a:t>Is het oké als een machine ideeën haalt uit kunstwerken van anderen?</a:t>
            </a:r>
            <a:endParaRPr lang="nl-NL" sz="1400" dirty="0">
              <a:solidFill>
                <a:schemeClr val="bg1"/>
              </a:solidFill>
              <a:cs typeface="Poppins"/>
            </a:endParaRPr>
          </a:p>
          <a:p>
            <a:endParaRPr lang="nl-NL" dirty="0">
              <a:solidFill>
                <a:schemeClr val="bg1"/>
              </a:solidFill>
              <a:cs typeface="Poppins"/>
            </a:endParaRPr>
          </a:p>
        </p:txBody>
      </p:sp>
      <p:pic>
        <p:nvPicPr>
          <p:cNvPr id="6" name="Afbeelding 5">
            <a:extLst>
              <a:ext uri="{FF2B5EF4-FFF2-40B4-BE49-F238E27FC236}">
                <a16:creationId xmlns:a16="http://schemas.microsoft.com/office/drawing/2014/main" id="{2E32E540-AF1A-F7E9-D020-A5CEE04422DD}"/>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7485705" y="1475138"/>
            <a:ext cx="4161002" cy="1645699"/>
          </a:xfrm>
          <a:prstGeom prst="rect">
            <a:avLst/>
          </a:prstGeom>
        </p:spPr>
      </p:pic>
      <p:sp>
        <p:nvSpPr>
          <p:cNvPr id="8" name="Tekstvak 7">
            <a:extLst>
              <a:ext uri="{FF2B5EF4-FFF2-40B4-BE49-F238E27FC236}">
                <a16:creationId xmlns:a16="http://schemas.microsoft.com/office/drawing/2014/main" id="{74340A5E-2BFC-8D3A-D890-43B5BE2D3459}"/>
              </a:ext>
            </a:extLst>
          </p:cNvPr>
          <p:cNvSpPr txBox="1"/>
          <p:nvPr/>
        </p:nvSpPr>
        <p:spPr>
          <a:xfrm>
            <a:off x="7485063" y="3121025"/>
            <a:ext cx="4162425" cy="317500"/>
          </a:xfrm>
          <a:prstGeom prst="rect">
            <a:avLst/>
          </a:prstGeom>
        </p:spPr>
        <p:txBody>
          <a:bodyPr>
            <a:normAutofit fontScale="550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8189342" cy="5909310"/>
          </a:xfrm>
          <a:prstGeom prst="rect">
            <a:avLst/>
          </a:prstGeom>
          <a:noFill/>
        </p:spPr>
        <p:txBody>
          <a:bodyPr wrap="square" lIns="91440" tIns="45720" rIns="91440" bIns="45720" rtlCol="0" anchor="t">
            <a:spAutoFit/>
          </a:bodyPr>
          <a:lstStyle/>
          <a:p>
            <a:r>
              <a:rPr lang="nl-NL" sz="1200" dirty="0">
                <a:solidFill>
                  <a:schemeClr val="tx1">
                    <a:lumMod val="50000"/>
                  </a:schemeClr>
                </a:solidFill>
                <a:ea typeface="+mn-lt"/>
                <a:cs typeface="+mn-lt"/>
              </a:rPr>
              <a:t>Hoi allemaal!</a:t>
            </a:r>
            <a:endParaRPr lang="nl-NL" dirty="0">
              <a:solidFill>
                <a:schemeClr val="tx1">
                  <a:lumMod val="50000"/>
                </a:schemeClr>
              </a:solidFill>
            </a:endParaRPr>
          </a:p>
          <a:p>
            <a:endParaRPr lang="nl-NL" dirty="0"/>
          </a:p>
          <a:p>
            <a:r>
              <a:rPr lang="nl-NL" sz="1200" dirty="0">
                <a:solidFill>
                  <a:schemeClr val="tx1">
                    <a:lumMod val="50000"/>
                  </a:schemeClr>
                </a:solidFill>
                <a:ea typeface="+mn-lt"/>
                <a:cs typeface="+mn-lt"/>
              </a:rPr>
              <a:t>Ik hoop </a:t>
            </a:r>
            <a:r>
              <a:rPr lang="nl-NL" sz="1200" b="0" i="0" u="none" strike="noStrike" dirty="0">
                <a:solidFill>
                  <a:schemeClr val="tx1">
                    <a:lumMod val="50000"/>
                  </a:schemeClr>
                </a:solidFill>
                <a:effectLst/>
                <a:ea typeface="+mn-lt"/>
                <a:cs typeface="+mn-lt"/>
              </a:rPr>
              <a:t>dat </a:t>
            </a:r>
            <a:r>
              <a:rPr lang="nl-NL" sz="1200" dirty="0">
                <a:solidFill>
                  <a:schemeClr val="tx1">
                    <a:lumMod val="50000"/>
                  </a:schemeClr>
                </a:solidFill>
                <a:ea typeface="+mn-lt"/>
                <a:cs typeface="+mn-lt"/>
              </a:rPr>
              <a:t>jullie allemaal een geweldige start van</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schooljaar hebben en dat jullie ook zo van kunst houden </a:t>
            </a:r>
            <a:r>
              <a:rPr lang="nl-NL" sz="1200" b="0" i="0" u="none" strike="noStrike" dirty="0">
                <a:solidFill>
                  <a:schemeClr val="tx1">
                    <a:lumMod val="50000"/>
                  </a:schemeClr>
                </a:solidFill>
                <a:effectLst/>
                <a:ea typeface="+mn-lt"/>
                <a:cs typeface="+mn-lt"/>
              </a:rPr>
              <a:t>als </a:t>
            </a:r>
            <a:r>
              <a:rPr lang="nl-NL" sz="1200" dirty="0">
                <a:solidFill>
                  <a:schemeClr val="tx1">
                    <a:lumMod val="50000"/>
                  </a:schemeClr>
                </a:solidFill>
                <a:ea typeface="+mn-lt"/>
                <a:cs typeface="+mn-lt"/>
              </a:rPr>
              <a:t>ik! Vorige week heb ik iets meegemaakt </a:t>
            </a:r>
            <a:r>
              <a:rPr lang="nl-NL" sz="1200" b="0" i="0" u="none" strike="noStrike" dirty="0">
                <a:solidFill>
                  <a:schemeClr val="tx1">
                    <a:lumMod val="50000"/>
                  </a:schemeClr>
                </a:solidFill>
                <a:effectLst/>
                <a:ea typeface="+mn-lt"/>
                <a:cs typeface="+mn-lt"/>
              </a:rPr>
              <a:t>en </a:t>
            </a:r>
            <a:r>
              <a:rPr lang="nl-NL" sz="1200" dirty="0">
                <a:solidFill>
                  <a:schemeClr val="tx1">
                    <a:lumMod val="50000"/>
                  </a:schemeClr>
                </a:solidFill>
                <a:ea typeface="+mn-lt"/>
                <a:cs typeface="+mn-lt"/>
              </a:rPr>
              <a:t>wat me echt heeft geraakt.</a:t>
            </a:r>
            <a:endParaRPr lang="nl-NL" dirty="0">
              <a:solidFill>
                <a:schemeClr val="tx1">
                  <a:lumMod val="50000"/>
                </a:schemeClr>
              </a:solidFill>
              <a:ea typeface="+mn-lt"/>
              <a:cs typeface="+mn-lt"/>
            </a:endParaRPr>
          </a:p>
          <a:p>
            <a:endParaRPr lang="nl-NL" dirty="0"/>
          </a:p>
          <a:p>
            <a:r>
              <a:rPr lang="nl-NL" sz="1200" dirty="0">
                <a:solidFill>
                  <a:schemeClr val="tx1">
                    <a:lumMod val="50000"/>
                  </a:schemeClr>
                </a:solidFill>
                <a:ea typeface="+mn-lt"/>
                <a:cs typeface="+mn-lt"/>
              </a:rPr>
              <a:t>Ik ben naar het beroemde schilderij "De Sterrennacht" van Vincent van Gogh geweest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en jongens… dat </a:t>
            </a:r>
            <a:r>
              <a:rPr lang="nl-NL" sz="1200" b="0" i="0" u="none" strike="noStrike" dirty="0">
                <a:solidFill>
                  <a:schemeClr val="tx1">
                    <a:lumMod val="50000"/>
                  </a:schemeClr>
                </a:solidFill>
                <a:effectLst/>
                <a:ea typeface="+mn-lt"/>
                <a:cs typeface="+mn-lt"/>
              </a:rPr>
              <a:t>was </a:t>
            </a:r>
            <a:r>
              <a:rPr lang="nl-NL" sz="1200" dirty="0">
                <a:solidFill>
                  <a:schemeClr val="tx1">
                    <a:lumMod val="50000"/>
                  </a:schemeClr>
                </a:solidFill>
                <a:ea typeface="+mn-lt"/>
                <a:cs typeface="+mn-lt"/>
              </a:rPr>
              <a:t>echt bijzonder! Het schilderij heeft zo'n diepe indruk op me gemaakt. Vincent van Gogh heeft met zoveel passie en detail gewerkt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je kon echt de emotie voelen die hij in elke penseelstreek heeft gestopt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was alsof een stukje van zijn ziel </a:t>
            </a:r>
            <a:r>
              <a:rPr lang="nl-NL" sz="1200" b="0" i="0" u="none" strike="noStrike" dirty="0">
                <a:solidFill>
                  <a:schemeClr val="tx1">
                    <a:lumMod val="50000"/>
                  </a:schemeClr>
                </a:solidFill>
                <a:effectLst/>
                <a:ea typeface="+mn-lt"/>
                <a:cs typeface="+mn-lt"/>
              </a:rPr>
              <a:t>dat </a:t>
            </a:r>
            <a:r>
              <a:rPr lang="nl-NL" sz="1200" dirty="0">
                <a:solidFill>
                  <a:schemeClr val="tx1">
                    <a:lumMod val="50000"/>
                  </a:schemeClr>
                </a:solidFill>
                <a:ea typeface="+mn-lt"/>
                <a:cs typeface="+mn-lt"/>
              </a:rPr>
              <a:t>op het doek </a:t>
            </a:r>
            <a:r>
              <a:rPr lang="nl-NL" sz="1200" b="0" i="0" u="none" strike="noStrike" dirty="0">
                <a:solidFill>
                  <a:schemeClr val="tx1">
                    <a:lumMod val="50000"/>
                  </a:schemeClr>
                </a:solidFill>
                <a:effectLst/>
                <a:ea typeface="+mn-lt"/>
                <a:cs typeface="+mn-lt"/>
              </a:rPr>
              <a:t>was </a:t>
            </a:r>
            <a:r>
              <a:rPr lang="nl-NL" sz="1200" dirty="0">
                <a:solidFill>
                  <a:schemeClr val="tx1">
                    <a:lumMod val="50000"/>
                  </a:schemeClr>
                </a:solidFill>
                <a:ea typeface="+mn-lt"/>
                <a:cs typeface="+mn-lt"/>
              </a:rPr>
              <a:t>vastgelegd</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Dat vond ik zo bijzonder</a:t>
            </a:r>
            <a:r>
              <a:rPr lang="nl-NL" sz="1200" b="0" i="0" u="none" strike="noStrike" dirty="0">
                <a:solidFill>
                  <a:schemeClr val="tx1">
                    <a:lumMod val="50000"/>
                  </a:schemeClr>
                </a:solidFill>
                <a:effectLst/>
                <a:ea typeface="+mn-lt"/>
                <a:cs typeface="+mn-lt"/>
              </a:rPr>
              <a:t>.</a:t>
            </a:r>
            <a:endParaRPr lang="nl-NL" dirty="0">
              <a:solidFill>
                <a:schemeClr val="tx1">
                  <a:lumMod val="50000"/>
                </a:schemeClr>
              </a:solidFill>
              <a:ea typeface="+mn-lt"/>
              <a:cs typeface="+mn-lt"/>
            </a:endParaRPr>
          </a:p>
          <a:p>
            <a:endParaRPr lang="nl-NL" dirty="0"/>
          </a:p>
          <a:p>
            <a:r>
              <a:rPr lang="nl-NL" sz="1200" dirty="0">
                <a:solidFill>
                  <a:schemeClr val="tx1">
                    <a:lumMod val="50000"/>
                  </a:schemeClr>
                </a:solidFill>
                <a:ea typeface="+mn-lt"/>
                <a:cs typeface="+mn-lt"/>
              </a:rPr>
              <a:t>Ik vind bijna alles kunst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maken </a:t>
            </a:r>
            <a:r>
              <a:rPr lang="nl-NL" sz="1200" b="0" i="0" u="none" strike="noStrike" dirty="0">
                <a:solidFill>
                  <a:schemeClr val="tx1">
                    <a:lumMod val="50000"/>
                  </a:schemeClr>
                </a:solidFill>
                <a:effectLst/>
                <a:ea typeface="+mn-lt"/>
                <a:cs typeface="+mn-lt"/>
              </a:rPr>
              <a:t>van een </a:t>
            </a:r>
            <a:r>
              <a:rPr lang="nl-NL" sz="1200" dirty="0">
                <a:solidFill>
                  <a:schemeClr val="tx1">
                    <a:lumMod val="50000"/>
                  </a:schemeClr>
                </a:solidFill>
                <a:ea typeface="+mn-lt"/>
                <a:cs typeface="+mn-lt"/>
              </a:rPr>
              <a:t>prachtige poster,</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ontwerpen van </a:t>
            </a:r>
            <a:r>
              <a:rPr lang="nl-NL" sz="1200" b="0" i="0" u="none" strike="noStrike" dirty="0">
                <a:solidFill>
                  <a:schemeClr val="tx1">
                    <a:lumMod val="50000"/>
                  </a:schemeClr>
                </a:solidFill>
                <a:effectLst/>
                <a:ea typeface="+mn-lt"/>
                <a:cs typeface="+mn-lt"/>
              </a:rPr>
              <a:t>een </a:t>
            </a:r>
            <a:r>
              <a:rPr lang="nl-NL" sz="1200" dirty="0">
                <a:solidFill>
                  <a:schemeClr val="tx1">
                    <a:lumMod val="50000"/>
                  </a:schemeClr>
                </a:solidFill>
                <a:ea typeface="+mn-lt"/>
                <a:cs typeface="+mn-lt"/>
              </a:rPr>
              <a:t>tof kledingstuk. Het zijn allemaal ambachten die door mensen met veel ervaring en creatief talent worden gemaakt</a:t>
            </a:r>
            <a:r>
              <a:rPr lang="nl-NL" sz="1200" b="0" i="0" u="none" strike="noStrike" dirty="0">
                <a:solidFill>
                  <a:schemeClr val="tx1">
                    <a:lumMod val="50000"/>
                  </a:schemeClr>
                </a:solidFill>
                <a:effectLst/>
                <a:ea typeface="+mn-lt"/>
                <a:cs typeface="+mn-lt"/>
              </a:rPr>
              <a:t>. Het </a:t>
            </a:r>
            <a:r>
              <a:rPr lang="nl-NL" sz="1200" dirty="0">
                <a:solidFill>
                  <a:schemeClr val="tx1">
                    <a:lumMod val="50000"/>
                  </a:schemeClr>
                </a:solidFill>
                <a:ea typeface="+mn-lt"/>
                <a:cs typeface="+mn-lt"/>
              </a:rPr>
              <a:t>is gewoon geweldig om te zien hoe mensen hun vaardigheden </a:t>
            </a:r>
            <a:r>
              <a:rPr lang="nl-NL" sz="1200" b="0" i="0" u="none" strike="noStrike" dirty="0">
                <a:solidFill>
                  <a:schemeClr val="tx1">
                    <a:lumMod val="50000"/>
                  </a:schemeClr>
                </a:solidFill>
                <a:effectLst/>
                <a:ea typeface="+mn-lt"/>
                <a:cs typeface="+mn-lt"/>
              </a:rPr>
              <a:t>en </a:t>
            </a:r>
            <a:r>
              <a:rPr lang="nl-NL" sz="1200" dirty="0">
                <a:solidFill>
                  <a:schemeClr val="tx1">
                    <a:lumMod val="50000"/>
                  </a:schemeClr>
                </a:solidFill>
                <a:ea typeface="+mn-lt"/>
                <a:cs typeface="+mn-lt"/>
              </a:rPr>
              <a:t>passie gebruiken om iets moois te creëren</a:t>
            </a:r>
            <a:r>
              <a:rPr lang="nl-NL" sz="1200" b="0" i="0" u="none" strike="noStrike" dirty="0">
                <a:solidFill>
                  <a:schemeClr val="tx1">
                    <a:lumMod val="50000"/>
                  </a:schemeClr>
                </a:solidFill>
                <a:effectLst/>
                <a:ea typeface="+mn-lt"/>
                <a:cs typeface="+mn-lt"/>
              </a:rPr>
              <a:t>.</a:t>
            </a:r>
            <a:endParaRPr lang="nl-NL" dirty="0">
              <a:solidFill>
                <a:schemeClr val="tx1">
                  <a:lumMod val="50000"/>
                </a:schemeClr>
              </a:solidFill>
              <a:ea typeface="+mn-lt"/>
              <a:cs typeface="+mn-lt"/>
            </a:endParaRPr>
          </a:p>
          <a:p>
            <a:endParaRPr lang="nl-NL" dirty="0"/>
          </a:p>
          <a:p>
            <a:r>
              <a:rPr lang="nl-NL" sz="1200" dirty="0">
                <a:solidFill>
                  <a:schemeClr val="tx1">
                    <a:lumMod val="50000"/>
                  </a:schemeClr>
                </a:solidFill>
                <a:ea typeface="+mn-lt"/>
                <a:cs typeface="+mn-lt"/>
              </a:rPr>
              <a:t>Eén van mijn vrienden </a:t>
            </a:r>
            <a:r>
              <a:rPr lang="nl-NL" sz="1200" b="0" i="0" u="none" strike="noStrike" dirty="0">
                <a:solidFill>
                  <a:schemeClr val="tx1">
                    <a:lumMod val="50000"/>
                  </a:schemeClr>
                </a:solidFill>
                <a:effectLst/>
                <a:ea typeface="+mn-lt"/>
                <a:cs typeface="+mn-lt"/>
              </a:rPr>
              <a:t>is </a:t>
            </a:r>
            <a:r>
              <a:rPr lang="nl-NL" sz="1200" dirty="0">
                <a:solidFill>
                  <a:schemeClr val="tx1">
                    <a:lumMod val="50000"/>
                  </a:schemeClr>
                </a:solidFill>
                <a:ea typeface="+mn-lt"/>
                <a:cs typeface="+mn-lt"/>
              </a:rPr>
              <a:t>helemaal </a:t>
            </a:r>
            <a:r>
              <a:rPr lang="nl-NL" sz="1200" dirty="0" err="1">
                <a:solidFill>
                  <a:schemeClr val="tx1">
                    <a:lumMod val="50000"/>
                  </a:schemeClr>
                </a:solidFill>
                <a:ea typeface="+mn-lt"/>
                <a:cs typeface="+mn-lt"/>
              </a:rPr>
              <a:t>into</a:t>
            </a:r>
            <a:r>
              <a:rPr lang="nl-NL" sz="1200" dirty="0">
                <a:solidFill>
                  <a:schemeClr val="tx1">
                    <a:lumMod val="50000"/>
                  </a:schemeClr>
                </a:solidFill>
                <a:ea typeface="+mn-lt"/>
                <a:cs typeface="+mn-lt"/>
              </a:rPr>
              <a:t> AI. Hij laat </a:t>
            </a:r>
            <a:r>
              <a:rPr lang="nl-NL" sz="1200" b="0" i="0" u="none" strike="noStrike" dirty="0">
                <a:solidFill>
                  <a:schemeClr val="tx1">
                    <a:lumMod val="50000"/>
                  </a:schemeClr>
                </a:solidFill>
                <a:effectLst/>
                <a:ea typeface="+mn-lt"/>
                <a:cs typeface="+mn-lt"/>
              </a:rPr>
              <a:t>een </a:t>
            </a:r>
            <a:r>
              <a:rPr lang="nl-NL" sz="1200" dirty="0">
                <a:solidFill>
                  <a:schemeClr val="tx1">
                    <a:lumMod val="50000"/>
                  </a:schemeClr>
                </a:solidFill>
                <a:ea typeface="+mn-lt"/>
                <a:cs typeface="+mn-lt"/>
              </a:rPr>
              <a:t>robot dingen ontwerpen voor hem en hij noemt zichzelf </a:t>
            </a:r>
            <a:r>
              <a:rPr lang="nl-NL" sz="1200" b="0" i="0" u="none" strike="noStrike" dirty="0">
                <a:solidFill>
                  <a:schemeClr val="tx1">
                    <a:lumMod val="50000"/>
                  </a:schemeClr>
                </a:solidFill>
                <a:effectLst/>
                <a:ea typeface="+mn-lt"/>
                <a:cs typeface="+mn-lt"/>
              </a:rPr>
              <a:t>een </a:t>
            </a:r>
            <a:r>
              <a:rPr lang="nl-NL" sz="1200" dirty="0">
                <a:solidFill>
                  <a:schemeClr val="tx1">
                    <a:lumMod val="50000"/>
                  </a:schemeClr>
                </a:solidFill>
                <a:ea typeface="+mn-lt"/>
                <a:cs typeface="+mn-lt"/>
              </a:rPr>
              <a:t>kunstenaar?! Ik weet niet goed hoe ik me daarover moet voelen</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Aan de ene kant is het best gaaf dat technologie ons zulke coole </a:t>
            </a:r>
            <a:r>
              <a:rPr lang="nl-NL" sz="1200" b="0" i="0" u="none" strike="noStrike" dirty="0">
                <a:solidFill>
                  <a:schemeClr val="tx1">
                    <a:lumMod val="50000"/>
                  </a:schemeClr>
                </a:solidFill>
                <a:effectLst/>
                <a:ea typeface="+mn-lt"/>
                <a:cs typeface="+mn-lt"/>
              </a:rPr>
              <a:t>dingen </a:t>
            </a:r>
            <a:r>
              <a:rPr lang="nl-NL" sz="1200" dirty="0">
                <a:solidFill>
                  <a:schemeClr val="tx1">
                    <a:lumMod val="50000"/>
                  </a:schemeClr>
                </a:solidFill>
                <a:ea typeface="+mn-lt"/>
                <a:cs typeface="+mn-lt"/>
              </a:rPr>
              <a:t>laat doen, maar aan de andere kant vraag ik me af of het hetzelfde is als het echte ambacht </a:t>
            </a:r>
            <a:r>
              <a:rPr lang="nl-NL" sz="1200" b="0" i="0" u="none" strike="noStrike" dirty="0">
                <a:solidFill>
                  <a:schemeClr val="tx1">
                    <a:lumMod val="50000"/>
                  </a:schemeClr>
                </a:solidFill>
                <a:effectLst/>
                <a:ea typeface="+mn-lt"/>
                <a:cs typeface="+mn-lt"/>
              </a:rPr>
              <a:t>van </a:t>
            </a:r>
            <a:r>
              <a:rPr lang="nl-NL" sz="1200" dirty="0">
                <a:solidFill>
                  <a:schemeClr val="tx1">
                    <a:lumMod val="50000"/>
                  </a:schemeClr>
                </a:solidFill>
                <a:ea typeface="+mn-lt"/>
                <a:cs typeface="+mn-lt"/>
              </a:rPr>
              <a:t>schilderen </a:t>
            </a:r>
            <a:r>
              <a:rPr lang="nl-NL" sz="1200" b="0" i="0" u="none" strike="noStrike" dirty="0">
                <a:solidFill>
                  <a:schemeClr val="tx1">
                    <a:lumMod val="50000"/>
                  </a:schemeClr>
                </a:solidFill>
                <a:effectLst/>
                <a:ea typeface="+mn-lt"/>
                <a:cs typeface="+mn-lt"/>
              </a:rPr>
              <a:t>of </a:t>
            </a:r>
            <a:r>
              <a:rPr lang="nl-NL" sz="1200" dirty="0">
                <a:solidFill>
                  <a:schemeClr val="tx1">
                    <a:lumMod val="50000"/>
                  </a:schemeClr>
                </a:solidFill>
                <a:ea typeface="+mn-lt"/>
                <a:cs typeface="+mn-lt"/>
              </a:rPr>
              <a:t>ontwerpen met de hand</a:t>
            </a:r>
            <a:r>
              <a:rPr lang="nl-NL" sz="1200" b="0" i="0" u="none" strike="noStrike" dirty="0">
                <a:solidFill>
                  <a:schemeClr val="tx1">
                    <a:lumMod val="50000"/>
                  </a:schemeClr>
                </a:solidFill>
                <a:effectLst/>
                <a:ea typeface="+mn-lt"/>
                <a:cs typeface="+mn-lt"/>
              </a:rPr>
              <a:t>.</a:t>
            </a:r>
            <a:endParaRPr lang="nl-NL" dirty="0">
              <a:solidFill>
                <a:schemeClr val="tx1">
                  <a:lumMod val="50000"/>
                </a:schemeClr>
              </a:solidFill>
              <a:ea typeface="+mn-lt"/>
              <a:cs typeface="+mn-lt"/>
            </a:endParaRPr>
          </a:p>
          <a:p>
            <a:endParaRPr lang="nl-NL" dirty="0"/>
          </a:p>
          <a:p>
            <a:r>
              <a:rPr lang="nl-NL" sz="1200" dirty="0">
                <a:solidFill>
                  <a:schemeClr val="tx1">
                    <a:lumMod val="50000"/>
                  </a:schemeClr>
                </a:solidFill>
                <a:ea typeface="+mn-lt"/>
                <a:cs typeface="+mn-lt"/>
              </a:rPr>
              <a:t>Wat denken </a:t>
            </a:r>
            <a:r>
              <a:rPr lang="nl-NL" sz="1200" b="0" i="0" u="none" strike="noStrike" dirty="0">
                <a:solidFill>
                  <a:schemeClr val="tx1">
                    <a:lumMod val="50000"/>
                  </a:schemeClr>
                </a:solidFill>
                <a:effectLst/>
                <a:ea typeface="+mn-lt"/>
                <a:cs typeface="+mn-lt"/>
              </a:rPr>
              <a:t>jullie </a:t>
            </a:r>
            <a:r>
              <a:rPr lang="nl-NL" sz="1200" dirty="0">
                <a:solidFill>
                  <a:schemeClr val="tx1">
                    <a:lumMod val="50000"/>
                  </a:schemeClr>
                </a:solidFill>
                <a:ea typeface="+mn-lt"/>
                <a:cs typeface="+mn-lt"/>
              </a:rPr>
              <a:t>daarvan</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Mag </a:t>
            </a:r>
            <a:r>
              <a:rPr lang="nl-NL" sz="1200" b="0" i="0" u="none" strike="noStrike" dirty="0">
                <a:solidFill>
                  <a:schemeClr val="tx1">
                    <a:lumMod val="50000"/>
                  </a:schemeClr>
                </a:solidFill>
                <a:effectLst/>
                <a:ea typeface="+mn-lt"/>
                <a:cs typeface="+mn-lt"/>
              </a:rPr>
              <a:t>je iets dat </a:t>
            </a:r>
            <a:r>
              <a:rPr lang="nl-NL" sz="1200" dirty="0">
                <a:solidFill>
                  <a:schemeClr val="tx1">
                    <a:lumMod val="50000"/>
                  </a:schemeClr>
                </a:solidFill>
                <a:ea typeface="+mn-lt"/>
                <a:cs typeface="+mn-lt"/>
              </a:rPr>
              <a:t>door een robot is gemaakt kunst noemen? Of is </a:t>
            </a:r>
            <a:r>
              <a:rPr lang="nl-NL" sz="1200" b="0" i="0" u="none" strike="noStrike" dirty="0">
                <a:solidFill>
                  <a:schemeClr val="tx1">
                    <a:lumMod val="50000"/>
                  </a:schemeClr>
                </a:solidFill>
                <a:effectLst/>
                <a:ea typeface="+mn-lt"/>
                <a:cs typeface="+mn-lt"/>
              </a:rPr>
              <a:t>het </a:t>
            </a:r>
            <a:r>
              <a:rPr lang="nl-NL" sz="1200" dirty="0">
                <a:solidFill>
                  <a:schemeClr val="tx1">
                    <a:lumMod val="50000"/>
                  </a:schemeClr>
                </a:solidFill>
                <a:ea typeface="+mn-lt"/>
                <a:cs typeface="+mn-lt"/>
              </a:rPr>
              <a:t>de menselijke </a:t>
            </a:r>
            <a:r>
              <a:rPr lang="nl-NL" sz="1200" dirty="0" err="1">
                <a:solidFill>
                  <a:schemeClr val="tx1">
                    <a:lumMod val="50000"/>
                  </a:schemeClr>
                </a:solidFill>
                <a:ea typeface="+mn-lt"/>
                <a:cs typeface="+mn-lt"/>
              </a:rPr>
              <a:t>touch</a:t>
            </a:r>
            <a:r>
              <a:rPr lang="nl-NL" sz="1200" dirty="0">
                <a:solidFill>
                  <a:schemeClr val="tx1">
                    <a:lumMod val="50000"/>
                  </a:schemeClr>
                </a:solidFill>
                <a:ea typeface="+mn-lt"/>
                <a:cs typeface="+mn-lt"/>
              </a:rPr>
              <a:t> en creativiteit die een kunstwerk echt bijzonder maakt</a:t>
            </a:r>
            <a:r>
              <a:rPr lang="nl-NL" sz="1200" b="0" i="0" u="none" strike="noStrike" dirty="0">
                <a:solidFill>
                  <a:schemeClr val="tx1">
                    <a:lumMod val="50000"/>
                  </a:schemeClr>
                </a:solidFill>
                <a:effectLst/>
                <a:ea typeface="+mn-lt"/>
                <a:cs typeface="+mn-lt"/>
              </a:rPr>
              <a:t>?</a:t>
            </a:r>
            <a:endParaRPr lang="nl-NL" dirty="0">
              <a:solidFill>
                <a:schemeClr val="tx1">
                  <a:lumMod val="50000"/>
                </a:schemeClr>
              </a:solidFill>
              <a:ea typeface="+mn-lt"/>
              <a:cs typeface="+mn-lt"/>
            </a:endParaRPr>
          </a:p>
          <a:p>
            <a:endParaRPr lang="nl-NL" dirty="0"/>
          </a:p>
          <a:p>
            <a:r>
              <a:rPr lang="nl-NL" sz="1200" b="0" i="0" u="none" strike="noStrike" dirty="0">
                <a:solidFill>
                  <a:schemeClr val="tx1">
                    <a:lumMod val="50000"/>
                  </a:schemeClr>
                </a:solidFill>
                <a:effectLst/>
                <a:ea typeface="+mn-lt"/>
                <a:cs typeface="+mn-lt"/>
              </a:rPr>
              <a:t>Ik ben echt benieuwd naar jullie gedachten hierover!</a:t>
            </a:r>
            <a:endParaRPr lang="nl-NL" sz="1200" dirty="0">
              <a:solidFill>
                <a:schemeClr val="tx1">
                  <a:lumMod val="50000"/>
                </a:schemeClr>
              </a:solidFill>
              <a:ea typeface="+mn-lt"/>
              <a:cs typeface="+mn-lt"/>
            </a:endParaRPr>
          </a:p>
          <a:p>
            <a:endParaRPr lang="nl-NL" dirty="0"/>
          </a:p>
          <a:p>
            <a:pPr>
              <a:spcBef>
                <a:spcPts val="0"/>
              </a:spcBef>
              <a:spcAft>
                <a:spcPts val="0"/>
              </a:spcAft>
            </a:pPr>
            <a:r>
              <a:rPr lang="nl-NL" sz="1200" dirty="0">
                <a:solidFill>
                  <a:schemeClr val="tx1">
                    <a:lumMod val="50000"/>
                  </a:schemeClr>
                </a:solidFill>
                <a:ea typeface="+mn-lt"/>
                <a:cs typeface="+mn-lt"/>
              </a:rPr>
              <a:t>Groetjes</a:t>
            </a:r>
            <a:r>
              <a:rPr lang="nl-NL" sz="1200" b="0" i="0" u="none" strike="noStrike" dirty="0">
                <a:solidFill>
                  <a:schemeClr val="tx1">
                    <a:lumMod val="50000"/>
                  </a:schemeClr>
                </a:solidFill>
                <a:effectLst/>
                <a:ea typeface="+mn-lt"/>
                <a:cs typeface="+mn-lt"/>
              </a:rPr>
              <a:t>,</a:t>
            </a:r>
            <a:endParaRPr lang="nl-NL" dirty="0">
              <a:solidFill>
                <a:schemeClr val="tx1">
                  <a:lumMod val="50000"/>
                </a:schemeClr>
              </a:solidFill>
              <a:ea typeface="+mn-lt"/>
              <a:cs typeface="+mn-lt"/>
            </a:endParaRPr>
          </a:p>
          <a:p>
            <a:pPr>
              <a:spcBef>
                <a:spcPts val="0"/>
              </a:spcBef>
              <a:spcAft>
                <a:spcPts val="0"/>
              </a:spcAft>
            </a:pPr>
            <a:r>
              <a:rPr lang="nl-NL" sz="1200" b="0" i="0" u="none" strike="noStrike" dirty="0">
                <a:solidFill>
                  <a:schemeClr val="tx1">
                    <a:lumMod val="50000"/>
                  </a:schemeClr>
                </a:solidFill>
                <a:effectLst/>
                <a:ea typeface="+mn-lt"/>
                <a:cs typeface="+mn-lt"/>
              </a:rPr>
              <a:t>Melle </a:t>
            </a:r>
            <a:r>
              <a:rPr lang="nl-NL" sz="1200" dirty="0">
                <a:solidFill>
                  <a:schemeClr val="tx1">
                    <a:lumMod val="50000"/>
                  </a:schemeClr>
                </a:solidFill>
                <a:ea typeface="+mn-lt"/>
                <a:cs typeface="+mn-lt"/>
              </a:rPr>
              <a:t>🎨🤖</a:t>
            </a:r>
            <a:r>
              <a:rPr lang="nl-NL" sz="1200" b="0" i="0" u="none" strike="noStrike" dirty="0">
                <a:solidFill>
                  <a:schemeClr val="tx1">
                    <a:lumMod val="50000"/>
                  </a:schemeClr>
                </a:solidFill>
                <a:effectLst/>
                <a:ea typeface="+mn-lt"/>
                <a:cs typeface="+mn-lt"/>
              </a:rPr>
              <a:t>✨</a:t>
            </a:r>
            <a:endParaRPr lang="nl-NL" dirty="0">
              <a:solidFill>
                <a:schemeClr val="tx1">
                  <a:lumMod val="50000"/>
                </a:schemeClr>
              </a:solidFill>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de media: </a:t>
            </a:r>
            <a:br>
              <a:rPr lang="nl-NL" sz="2800" dirty="0"/>
            </a:br>
            <a:r>
              <a:rPr lang="nl-NL" sz="2800" dirty="0"/>
              <a:t>G</a:t>
            </a:r>
            <a:r>
              <a:rPr lang="nl-NL" dirty="0"/>
              <a:t>estolen Van Gogh uit </a:t>
            </a:r>
            <a:r>
              <a:rPr lang="nl-NL" dirty="0" err="1"/>
              <a:t>Singer</a:t>
            </a:r>
            <a:r>
              <a:rPr lang="nl-NL" dirty="0"/>
              <a:t> na jaren weer terug.</a:t>
            </a:r>
            <a:endParaRPr lang="nl-NL" sz="2800"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pPr>
              <a:spcBef>
                <a:spcPts val="0"/>
              </a:spcBef>
            </a:pPr>
            <a:r>
              <a:rPr lang="nl-NL" sz="1200" i="1" dirty="0">
                <a:solidFill>
                  <a:schemeClr val="bg2">
                    <a:lumMod val="10000"/>
                  </a:schemeClr>
                </a:solidFill>
              </a:rPr>
              <a:t>"Het was één van de mooiste momenten uit mijn leven" vertelt een kunstdetective uitgelaten aan de telefoon.</a:t>
            </a:r>
            <a:endParaRPr lang="nl-NL" sz="1200" b="0" i="1" dirty="0">
              <a:solidFill>
                <a:schemeClr val="bg2">
                  <a:lumMod val="10000"/>
                </a:schemeClr>
              </a:solidFill>
              <a:effectLst/>
              <a:cs typeface="Poppins"/>
            </a:endParaRPr>
          </a:p>
          <a:p>
            <a:pPr>
              <a:spcBef>
                <a:spcPts val="0"/>
              </a:spcBef>
            </a:pPr>
            <a:br>
              <a:rPr lang="nl-NL" sz="1200" b="0" dirty="0">
                <a:solidFill>
                  <a:schemeClr val="bg2">
                    <a:lumMod val="10000"/>
                  </a:schemeClr>
                </a:solidFill>
                <a:effectLst/>
              </a:rPr>
            </a:br>
            <a:r>
              <a:rPr lang="nl-NL" sz="1200" dirty="0">
                <a:solidFill>
                  <a:srgbClr val="222222"/>
                </a:solidFill>
                <a:latin typeface="Poppins"/>
                <a:cs typeface="Poppins"/>
              </a:rPr>
              <a:t>Ruim drie jaar na de roof van </a:t>
            </a:r>
            <a:r>
              <a:rPr lang="nl-NL" sz="1200" b="0" i="0" u="none" strike="noStrike" dirty="0">
                <a:solidFill>
                  <a:srgbClr val="222222"/>
                </a:solidFill>
                <a:effectLst/>
                <a:latin typeface="Poppins"/>
                <a:cs typeface="Poppins"/>
              </a:rPr>
              <a:t>een </a:t>
            </a:r>
            <a:r>
              <a:rPr lang="nl-NL" sz="1200" dirty="0">
                <a:solidFill>
                  <a:srgbClr val="222222"/>
                </a:solidFill>
                <a:latin typeface="Poppins"/>
                <a:cs typeface="Poppins"/>
              </a:rPr>
              <a:t>schilderij van </a:t>
            </a:r>
            <a:r>
              <a:rPr lang="nl-NL" sz="1200" dirty="0" err="1">
                <a:solidFill>
                  <a:srgbClr val="222222"/>
                </a:solidFill>
                <a:latin typeface="Poppins"/>
                <a:cs typeface="Poppins"/>
              </a:rPr>
              <a:t>Van</a:t>
            </a:r>
            <a:r>
              <a:rPr lang="nl-NL" sz="1200" dirty="0">
                <a:solidFill>
                  <a:srgbClr val="222222"/>
                </a:solidFill>
                <a:latin typeface="Poppins"/>
                <a:cs typeface="Poppins"/>
              </a:rPr>
              <a:t> Gogh uit het museum </a:t>
            </a:r>
            <a:r>
              <a:rPr lang="nl-NL" sz="1200" dirty="0" err="1">
                <a:solidFill>
                  <a:srgbClr val="222222"/>
                </a:solidFill>
                <a:latin typeface="Poppins"/>
                <a:cs typeface="Poppins"/>
              </a:rPr>
              <a:t>Singer</a:t>
            </a:r>
            <a:r>
              <a:rPr lang="nl-NL" sz="1200" dirty="0">
                <a:solidFill>
                  <a:srgbClr val="222222"/>
                </a:solidFill>
                <a:latin typeface="Poppins"/>
                <a:cs typeface="Poppins"/>
              </a:rPr>
              <a:t> </a:t>
            </a:r>
            <a:r>
              <a:rPr lang="nl-NL" sz="1200" b="0" i="0" u="none" strike="noStrike" dirty="0">
                <a:solidFill>
                  <a:srgbClr val="222222"/>
                </a:solidFill>
                <a:effectLst/>
                <a:latin typeface="Poppins"/>
                <a:cs typeface="Poppins"/>
              </a:rPr>
              <a:t>in </a:t>
            </a:r>
            <a:r>
              <a:rPr lang="nl-NL" sz="1200" dirty="0">
                <a:solidFill>
                  <a:srgbClr val="222222"/>
                </a:solidFill>
                <a:latin typeface="Poppins"/>
                <a:cs typeface="Poppins"/>
              </a:rPr>
              <a:t>Laren is het werk weer terug, dit bevestigt kunstdetective Arthur Brand. Na speuren en onderhandelen met </a:t>
            </a:r>
            <a:r>
              <a:rPr lang="nl-NL" sz="1200" b="0" i="0" u="none" strike="noStrike" dirty="0">
                <a:solidFill>
                  <a:srgbClr val="222222"/>
                </a:solidFill>
                <a:effectLst/>
                <a:latin typeface="Poppins"/>
                <a:cs typeface="Poppins"/>
              </a:rPr>
              <a:t>de </a:t>
            </a:r>
            <a:r>
              <a:rPr lang="nl-NL" sz="1200" dirty="0">
                <a:solidFill>
                  <a:srgbClr val="222222"/>
                </a:solidFill>
                <a:latin typeface="Poppins"/>
                <a:cs typeface="Poppins"/>
              </a:rPr>
              <a:t>rover </a:t>
            </a:r>
            <a:r>
              <a:rPr lang="nl-NL" sz="1200" b="0" i="0" u="none" strike="noStrike" dirty="0">
                <a:solidFill>
                  <a:srgbClr val="222222"/>
                </a:solidFill>
                <a:effectLst/>
                <a:latin typeface="Poppins"/>
                <a:cs typeface="Poppins"/>
              </a:rPr>
              <a:t>en </a:t>
            </a:r>
            <a:r>
              <a:rPr lang="nl-NL" sz="1200" dirty="0">
                <a:solidFill>
                  <a:srgbClr val="222222"/>
                </a:solidFill>
                <a:latin typeface="Poppins"/>
                <a:cs typeface="Poppins"/>
              </a:rPr>
              <a:t>de helers, kwam het werk uiteindelijk in handen </a:t>
            </a:r>
            <a:r>
              <a:rPr lang="nl-NL" sz="1200" b="0" i="0" u="none" strike="noStrike" dirty="0">
                <a:solidFill>
                  <a:srgbClr val="222222"/>
                </a:solidFill>
                <a:effectLst/>
                <a:latin typeface="Poppins"/>
                <a:cs typeface="Poppins"/>
              </a:rPr>
              <a:t>van </a:t>
            </a:r>
            <a:r>
              <a:rPr lang="nl-NL" sz="1200" dirty="0">
                <a:solidFill>
                  <a:srgbClr val="222222"/>
                </a:solidFill>
                <a:latin typeface="Poppins"/>
                <a:cs typeface="Poppins"/>
              </a:rPr>
              <a:t>Brand.</a:t>
            </a:r>
            <a:endParaRPr lang="nl-NL" sz="1200" b="0" dirty="0">
              <a:solidFill>
                <a:srgbClr val="222222"/>
              </a:solidFill>
              <a:effectLst/>
              <a:latin typeface="Poppins"/>
              <a:cs typeface="Poppins"/>
            </a:endParaRPr>
          </a:p>
          <a:p>
            <a:pPr>
              <a:spcBef>
                <a:spcPts val="0"/>
              </a:spcBef>
            </a:pPr>
            <a:endParaRPr lang="nl-NL" sz="1200" dirty="0">
              <a:solidFill>
                <a:srgbClr val="222222"/>
              </a:solidFill>
              <a:cs typeface="Poppins"/>
            </a:endParaRPr>
          </a:p>
          <a:p>
            <a:pPr>
              <a:spcBef>
                <a:spcPts val="0"/>
              </a:spcBef>
            </a:pPr>
            <a:r>
              <a:rPr lang="nl-NL" sz="1200" dirty="0">
                <a:solidFill>
                  <a:srgbClr val="222222"/>
                </a:solidFill>
                <a:cs typeface="Poppins"/>
              </a:rPr>
              <a:t>Waar komt de waarde van kunst vandaan? Wordt kunst waardevoller in een tijdperk vol met beeldschermen en </a:t>
            </a:r>
            <a:r>
              <a:rPr lang="nl-NL" sz="1200" dirty="0" err="1">
                <a:solidFill>
                  <a:srgbClr val="222222"/>
                </a:solidFill>
                <a:cs typeface="Poppins"/>
              </a:rPr>
              <a:t>devices</a:t>
            </a:r>
            <a:r>
              <a:rPr lang="nl-NL" sz="1200" dirty="0">
                <a:solidFill>
                  <a:srgbClr val="222222"/>
                </a:solidFill>
                <a:cs typeface="Poppins"/>
              </a:rPr>
              <a:t>?</a:t>
            </a:r>
          </a:p>
          <a:p>
            <a:pPr>
              <a:spcBef>
                <a:spcPts val="0"/>
              </a:spcBef>
            </a:pPr>
            <a:endParaRPr lang="nl-NL" sz="1200" dirty="0">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a:t>
            </a:r>
            <a:r>
              <a:rPr lang="nl-NL" sz="1200" i="1" dirty="0">
                <a:solidFill>
                  <a:srgbClr val="000000"/>
                </a:solidFill>
              </a:rPr>
              <a:t>NOS</a:t>
            </a:r>
            <a:r>
              <a:rPr lang="nl-NL" sz="1200" dirty="0">
                <a:solidFill>
                  <a:schemeClr val="bg2">
                    <a:lumMod val="10000"/>
                  </a:schemeClr>
                </a:solidFill>
              </a:rPr>
              <a:t>, 12-09-23</a:t>
            </a:r>
          </a:p>
          <a:p>
            <a:pPr>
              <a:spcBef>
                <a:spcPts val="0"/>
              </a:spcBef>
            </a:pPr>
            <a:r>
              <a:rPr lang="nl-NL" sz="1200" dirty="0">
                <a:solidFill>
                  <a:srgbClr val="000000"/>
                </a:solidFill>
                <a:ea typeface="+mn-lt"/>
                <a:cs typeface="+mn-lt"/>
                <a:hlinkClick r:id="rId3"/>
              </a:rPr>
              <a:t>https://nos.nl/artikel/2490193-gestolen-van-gogh-uit-singer-na-jaren-weer-terug-mooiste-dag-uit-m-n-leven</a:t>
            </a:r>
            <a:endParaRPr lang="nl-NL"/>
          </a:p>
          <a:p>
            <a:pPr>
              <a:spcBef>
                <a:spcPts val="0"/>
              </a:spcBef>
            </a:pPr>
            <a:endParaRPr lang="nl-NL" sz="1200" i="1" dirty="0">
              <a:solidFill>
                <a:srgbClr val="000000"/>
              </a:solidFill>
            </a:endParaRPr>
          </a:p>
        </p:txBody>
      </p:sp>
      <p:pic>
        <p:nvPicPr>
          <p:cNvPr id="4" name="Onlinemedia 3" title="Wat is kunst? | Huh?!">
            <a:hlinkClick r:id="" action="ppaction://media"/>
            <a:extLst>
              <a:ext uri="{FF2B5EF4-FFF2-40B4-BE49-F238E27FC236}">
                <a16:creationId xmlns:a16="http://schemas.microsoft.com/office/drawing/2014/main" id="{EB1B3530-DF8A-67B6-2FB5-C6CA2B2AB646}"/>
              </a:ext>
            </a:extLst>
          </p:cNvPr>
          <p:cNvPicPr>
            <a:picLocks noRot="1" noChangeAspect="1"/>
          </p:cNvPicPr>
          <p:nvPr>
            <a:videoFile r:link="rId1"/>
          </p:nvPr>
        </p:nvPicPr>
        <p:blipFill>
          <a:blip r:embed="rId4"/>
          <a:stretch>
            <a:fillRect/>
          </a:stretch>
        </p:blipFill>
        <p:spPr>
          <a:xfrm>
            <a:off x="6574928" y="2578329"/>
            <a:ext cx="5408975" cy="3050907"/>
          </a:xfrm>
          <a:prstGeom prst="rect">
            <a:avLst/>
          </a:prstGeom>
        </p:spPr>
      </p:pic>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Jeugdjournaal : Wat is kunst?</a:t>
            </a: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8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vert="horz" lIns="91440" tIns="45720" rIns="91440" bIns="45720" rtlCol="0" anchor="t">
            <a:normAutofit/>
          </a:bodyPr>
          <a:lstStyle/>
          <a:p>
            <a:r>
              <a:rPr lang="nl-NL" dirty="0">
                <a:solidFill>
                  <a:schemeClr val="accent1"/>
                </a:solidFill>
                <a:ea typeface="+mj-lt"/>
                <a:cs typeface="+mj-lt"/>
              </a:rPr>
              <a:t>In gesprek over ‘AI art generator’</a:t>
            </a:r>
            <a:endParaRPr lang="nl-NL" b="0" dirty="0">
              <a:solidFill>
                <a:schemeClr val="accent1"/>
              </a:solidFill>
              <a:ea typeface="+mj-lt"/>
              <a:cs typeface="+mj-lt"/>
            </a:endParaRPr>
          </a:p>
          <a:p>
            <a:endParaRPr lang="nl-NL" dirty="0">
              <a:solidFill>
                <a:schemeClr val="accent2"/>
              </a:solidFill>
              <a:cs typeface="Poppins"/>
            </a:endParaRP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866273"/>
            <a:ext cx="9991597" cy="4331321"/>
          </a:xfrm>
        </p:spPr>
        <p:txBody>
          <a:bodyPr vert="horz" lIns="90000" tIns="45720" rIns="91440" bIns="45720" rtlCol="0" anchor="t">
            <a:noAutofit/>
          </a:bodyPr>
          <a:lstStyle/>
          <a:p>
            <a:r>
              <a:rPr lang="nl-NL" sz="1400" dirty="0">
                <a:solidFill>
                  <a:schemeClr val="tx1">
                    <a:lumMod val="50000"/>
                  </a:schemeClr>
                </a:solidFill>
                <a:ea typeface="+mn-lt"/>
                <a:cs typeface="+mn-lt"/>
              </a:rPr>
              <a:t>Een 'AI art generator' is een computerprogramma dat gebruik maakt van kunstmatige intelligentie (AI) om kunstwerken te genereren. Het doel van een AI art generator is om afbeeldingen, schilderijen, tekeningen of andere vormen van visuele kunst te creëren zonder directe menselijke tussenkomst. </a:t>
            </a:r>
            <a:endParaRPr lang="nl-NL" sz="1400" dirty="0">
              <a:solidFill>
                <a:schemeClr val="tx1">
                  <a:lumMod val="50000"/>
                </a:schemeClr>
              </a:solidFill>
              <a:cs typeface="Poppins"/>
            </a:endParaRPr>
          </a:p>
          <a:p>
            <a:r>
              <a:rPr lang="nl-NL" sz="1400" dirty="0">
                <a:solidFill>
                  <a:schemeClr val="tx1">
                    <a:lumMod val="50000"/>
                  </a:schemeClr>
                </a:solidFill>
                <a:ea typeface="+mn-lt"/>
                <a:cs typeface="+mn-lt"/>
              </a:rPr>
              <a:t>Het enige wat een AI art generator nodig heeft om een kunstwerk te maken is een geschreven opdracht van een mens.</a:t>
            </a:r>
            <a:endParaRPr lang="nl-NL" sz="1400" dirty="0">
              <a:solidFill>
                <a:schemeClr val="tx1">
                  <a:lumMod val="50000"/>
                </a:schemeClr>
              </a:solidFill>
              <a:cs typeface="Poppins"/>
            </a:endParaRPr>
          </a:p>
          <a:p>
            <a:pPr>
              <a:lnSpc>
                <a:spcPct val="100000"/>
              </a:lnSpc>
            </a:pPr>
            <a:endParaRPr lang="nl-NL" sz="1400" dirty="0">
              <a:solidFill>
                <a:schemeClr val="bg2">
                  <a:lumMod val="10000"/>
                </a:schemeClr>
              </a:solidFill>
              <a:ea typeface="+mn-lt"/>
              <a:cs typeface="+mn-lt"/>
            </a:endParaRPr>
          </a:p>
          <a:p>
            <a:pPr>
              <a:lnSpc>
                <a:spcPct val="100000"/>
              </a:lnSpc>
            </a:pPr>
            <a:r>
              <a:rPr lang="nl-NL" sz="1400" b="1" dirty="0">
                <a:solidFill>
                  <a:schemeClr val="bg2">
                    <a:lumMod val="10000"/>
                  </a:schemeClr>
                </a:solidFill>
                <a:ea typeface="+mn-lt"/>
                <a:cs typeface="+mn-lt"/>
              </a:rPr>
              <a:t>Vraagstuk 1:</a:t>
            </a:r>
            <a:endParaRPr lang="en-US" sz="1400" b="1" dirty="0">
              <a:solidFill>
                <a:schemeClr val="bg2">
                  <a:lumMod val="10000"/>
                </a:schemeClr>
              </a:solidFill>
              <a:ea typeface="+mn-lt"/>
              <a:cs typeface="+mn-lt"/>
            </a:endParaRPr>
          </a:p>
          <a:p>
            <a:pPr>
              <a:lnSpc>
                <a:spcPct val="100000"/>
              </a:lnSpc>
            </a:pPr>
            <a:r>
              <a:rPr lang="nl-NL" sz="1400" dirty="0">
                <a:solidFill>
                  <a:schemeClr val="bg2">
                    <a:lumMod val="10000"/>
                  </a:schemeClr>
                </a:solidFill>
                <a:ea typeface="+mn-lt"/>
                <a:cs typeface="+mn-lt"/>
              </a:rPr>
              <a:t>Welke type beroepen of personen zouden met een AI art generator (kunnen gaan) werken?</a:t>
            </a:r>
          </a:p>
          <a:p>
            <a:pPr>
              <a:lnSpc>
                <a:spcPct val="100000"/>
              </a:lnSpc>
            </a:pPr>
            <a:endParaRPr lang="nl-NL" sz="1400" dirty="0">
              <a:solidFill>
                <a:schemeClr val="bg2">
                  <a:lumMod val="10000"/>
                </a:schemeClr>
              </a:solidFill>
              <a:ea typeface="+mn-lt"/>
              <a:cs typeface="+mn-lt"/>
            </a:endParaRPr>
          </a:p>
          <a:p>
            <a:pPr>
              <a:lnSpc>
                <a:spcPct val="100000"/>
              </a:lnSpc>
            </a:pPr>
            <a:r>
              <a:rPr lang="nl-NL" sz="1400" b="1" dirty="0">
                <a:solidFill>
                  <a:schemeClr val="bg2">
                    <a:lumMod val="10000"/>
                  </a:schemeClr>
                </a:solidFill>
                <a:ea typeface="+mn-lt"/>
                <a:cs typeface="+mn-lt"/>
              </a:rPr>
              <a:t>Vraagstuk 2:</a:t>
            </a:r>
            <a:endParaRPr lang="en-US" sz="1400" b="1" dirty="0">
              <a:solidFill>
                <a:schemeClr val="bg2">
                  <a:lumMod val="10000"/>
                </a:schemeClr>
              </a:solidFill>
              <a:ea typeface="+mn-lt"/>
              <a:cs typeface="+mn-lt"/>
            </a:endParaRPr>
          </a:p>
          <a:p>
            <a:pPr>
              <a:lnSpc>
                <a:spcPct val="100000"/>
              </a:lnSpc>
            </a:pPr>
            <a:r>
              <a:rPr lang="nl-NL" sz="1400" dirty="0">
                <a:solidFill>
                  <a:schemeClr val="bg2">
                    <a:lumMod val="10000"/>
                  </a:schemeClr>
                </a:solidFill>
                <a:ea typeface="+mn-lt"/>
                <a:cs typeface="+mn-lt"/>
              </a:rPr>
              <a:t>Waarvoor zou een AI art generator ingezet kunnen worden?</a:t>
            </a:r>
            <a:endParaRPr lang="nl-NL" sz="1400" dirty="0">
              <a:solidFill>
                <a:schemeClr val="bg2">
                  <a:lumMod val="10000"/>
                </a:schemeClr>
              </a:solidFill>
              <a:cs typeface="Poppins"/>
            </a:endParaRPr>
          </a:p>
        </p:txBody>
      </p:sp>
    </p:spTree>
    <p:extLst>
      <p:ext uri="{BB962C8B-B14F-4D97-AF65-F5344CB8AC3E}">
        <p14:creationId xmlns:p14="http://schemas.microsoft.com/office/powerpoint/2010/main" val="80019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vert="horz" lIns="91440" tIns="45720" rIns="91440" bIns="45720" rtlCol="0" anchor="t">
            <a:normAutofit/>
          </a:bodyPr>
          <a:lstStyle/>
          <a:p>
            <a:r>
              <a:rPr lang="nl-NL" dirty="0">
                <a:solidFill>
                  <a:schemeClr val="accent1"/>
                </a:solidFill>
                <a:ea typeface="+mj-lt"/>
                <a:cs typeface="+mj-lt"/>
              </a:rPr>
              <a:t>Het werken met een AI art generator</a:t>
            </a:r>
            <a:endParaRPr lang="nl-NL" b="0" dirty="0">
              <a:solidFill>
                <a:schemeClr val="accent1"/>
              </a:solidFill>
              <a:ea typeface="+mj-lt"/>
              <a:cs typeface="+mj-lt"/>
            </a:endParaRPr>
          </a:p>
          <a:p>
            <a:endParaRPr lang="nl-NL" dirty="0">
              <a:solidFill>
                <a:schemeClr val="accent2"/>
              </a:solidFill>
              <a:cs typeface="Poppins"/>
            </a:endParaRP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861682"/>
            <a:ext cx="10735235" cy="4556249"/>
          </a:xfrm>
        </p:spPr>
        <p:txBody>
          <a:bodyPr vert="horz" lIns="90000" tIns="45720" rIns="91440" bIns="45720" rtlCol="0" anchor="t">
            <a:noAutofit/>
          </a:bodyPr>
          <a:lstStyle/>
          <a:p>
            <a:r>
              <a:rPr lang="nl-NL" sz="1400" dirty="0">
                <a:solidFill>
                  <a:schemeClr val="bg2">
                    <a:lumMod val="10000"/>
                  </a:schemeClr>
                </a:solidFill>
              </a:rPr>
              <a:t>Hoe werkt AI ook alweer?</a:t>
            </a:r>
            <a:endParaRPr lang="nl-NL" sz="1400" dirty="0">
              <a:solidFill>
                <a:schemeClr val="bg2">
                  <a:lumMod val="10000"/>
                </a:schemeClr>
              </a:solidFill>
              <a:cs typeface="Poppins"/>
            </a:endParaRPr>
          </a:p>
          <a:p>
            <a:r>
              <a:rPr lang="nl-NL" sz="1400" dirty="0">
                <a:solidFill>
                  <a:schemeClr val="bg2">
                    <a:lumMod val="10000"/>
                  </a:schemeClr>
                </a:solidFill>
              </a:rPr>
              <a:t>AI kan (jouw) taken uitvoeren als je deze op de juiste manier instrueert. Net als met programmeren ben jij, als maker, verantwoordelijk voor het zo goed mogelijk formuleren van de taken die uitgevoerd moeten worden. </a:t>
            </a:r>
            <a:endParaRPr lang="nl-NL" sz="1400" dirty="0">
              <a:solidFill>
                <a:schemeClr val="bg2">
                  <a:lumMod val="10000"/>
                </a:schemeClr>
              </a:solidFill>
              <a:cs typeface="Poppins"/>
            </a:endParaRPr>
          </a:p>
          <a:p>
            <a:pPr marL="457200" lvl="1" indent="0">
              <a:buNone/>
            </a:pPr>
            <a:r>
              <a:rPr lang="nl-NL" sz="1200" i="1" dirty="0">
                <a:solidFill>
                  <a:schemeClr val="bg2">
                    <a:lumMod val="10000"/>
                  </a:schemeClr>
                </a:solidFill>
              </a:rPr>
              <a:t>Je kunt het vergelijken met een zoekopdracht op Google of een andere zoekmachine. </a:t>
            </a:r>
            <a:br>
              <a:rPr lang="nl-NL" sz="1200" i="1" dirty="0">
                <a:solidFill>
                  <a:schemeClr val="bg2">
                    <a:lumMod val="10000"/>
                  </a:schemeClr>
                </a:solidFill>
              </a:rPr>
            </a:br>
            <a:r>
              <a:rPr lang="nl-NL" sz="1200" i="1" dirty="0">
                <a:solidFill>
                  <a:schemeClr val="bg2">
                    <a:lumMod val="10000"/>
                  </a:schemeClr>
                </a:solidFill>
              </a:rPr>
              <a:t>Hoe beter en specifieker jij de vraag kan stellen, hoe beter de antwoorden zijn die naar boven komen.</a:t>
            </a:r>
          </a:p>
          <a:p>
            <a:pPr marL="457200" lvl="1" indent="0">
              <a:buNone/>
            </a:pPr>
            <a:endParaRPr lang="nl-NL" sz="1200" i="1" dirty="0">
              <a:solidFill>
                <a:schemeClr val="bg2">
                  <a:lumMod val="10000"/>
                </a:schemeClr>
              </a:solidFill>
              <a:cs typeface="Poppins"/>
            </a:endParaRPr>
          </a:p>
          <a:p>
            <a:r>
              <a:rPr lang="nl-NL" sz="1400" dirty="0">
                <a:solidFill>
                  <a:schemeClr val="bg2">
                    <a:lumMod val="10000"/>
                  </a:schemeClr>
                </a:solidFill>
                <a:cs typeface="Poppins"/>
              </a:rPr>
              <a:t>Dit is onderdeel van het denken als een computer, de term die hiervoor gebruikt wordt is '</a:t>
            </a:r>
            <a:r>
              <a:rPr lang="nl-NL" sz="1400" dirty="0" err="1">
                <a:solidFill>
                  <a:schemeClr val="bg2">
                    <a:lumMod val="10000"/>
                  </a:schemeClr>
                </a:solidFill>
                <a:cs typeface="Poppins"/>
              </a:rPr>
              <a:t>Computational</a:t>
            </a:r>
            <a:r>
              <a:rPr lang="nl-NL" sz="1400" dirty="0">
                <a:solidFill>
                  <a:schemeClr val="bg2">
                    <a:lumMod val="10000"/>
                  </a:schemeClr>
                </a:solidFill>
                <a:cs typeface="Poppins"/>
              </a:rPr>
              <a:t> thinking'. </a:t>
            </a:r>
            <a:r>
              <a:rPr lang="nl-NL" sz="1400" dirty="0" err="1">
                <a:solidFill>
                  <a:schemeClr val="bg2">
                    <a:lumMod val="10000"/>
                  </a:schemeClr>
                </a:solidFill>
                <a:cs typeface="Poppins"/>
              </a:rPr>
              <a:t>Computational</a:t>
            </a:r>
            <a:r>
              <a:rPr lang="nl-NL" sz="1400" dirty="0">
                <a:solidFill>
                  <a:schemeClr val="bg2">
                    <a:lumMod val="10000"/>
                  </a:schemeClr>
                </a:solidFill>
                <a:cs typeface="Poppins"/>
              </a:rPr>
              <a:t> thinking is een vaardigheid die wij in de toekomst veel nodig zullen hebben.</a:t>
            </a:r>
            <a:endParaRPr lang="nl-NL" dirty="0">
              <a:solidFill>
                <a:schemeClr val="bg2">
                  <a:lumMod val="10000"/>
                </a:schemeClr>
              </a:solidFill>
              <a:cs typeface="Poppins"/>
            </a:endParaRPr>
          </a:p>
          <a:p>
            <a:r>
              <a:rPr lang="nl-NL" sz="1400" dirty="0">
                <a:solidFill>
                  <a:schemeClr val="bg2">
                    <a:lumMod val="10000"/>
                  </a:schemeClr>
                </a:solidFill>
                <a:cs typeface="Poppins"/>
              </a:rPr>
              <a:t>Om AI voor je te laten werken moet je dus ook goed kunnen omschrijven wat het moet doen en wat jij wil dat eruit komt. Een opdracht schrijven voor een AI </a:t>
            </a:r>
            <a:r>
              <a:rPr lang="nl-NL" sz="1400" dirty="0" err="1">
                <a:solidFill>
                  <a:schemeClr val="bg2">
                    <a:lumMod val="10000"/>
                  </a:schemeClr>
                </a:solidFill>
                <a:cs typeface="Poppins"/>
              </a:rPr>
              <a:t>chatbot</a:t>
            </a:r>
            <a:r>
              <a:rPr lang="nl-NL" sz="1400" dirty="0">
                <a:solidFill>
                  <a:schemeClr val="bg2">
                    <a:lumMod val="10000"/>
                  </a:schemeClr>
                </a:solidFill>
                <a:cs typeface="Poppins"/>
              </a:rPr>
              <a:t> of AI art generator noemen we een prompt.</a:t>
            </a:r>
            <a:endParaRPr lang="nl-NL" dirty="0">
              <a:solidFill>
                <a:schemeClr val="bg2">
                  <a:lumMod val="10000"/>
                </a:schemeClr>
              </a:solidFill>
              <a:cs typeface="Poppins"/>
            </a:endParaRPr>
          </a:p>
          <a:p>
            <a:pPr marL="342900" indent="-342900">
              <a:lnSpc>
                <a:spcPct val="100000"/>
              </a:lnSpc>
              <a:buAutoNum type="arabicPeriod"/>
            </a:pPr>
            <a:endParaRPr lang="nl-NL" sz="1400" dirty="0">
              <a:solidFill>
                <a:schemeClr val="bg2">
                  <a:lumMod val="10000"/>
                </a:schemeClr>
              </a:solidFill>
              <a:cs typeface="Poppins"/>
            </a:endParaRPr>
          </a:p>
        </p:txBody>
      </p:sp>
    </p:spTree>
    <p:extLst>
      <p:ext uri="{BB962C8B-B14F-4D97-AF65-F5344CB8AC3E}">
        <p14:creationId xmlns:p14="http://schemas.microsoft.com/office/powerpoint/2010/main" val="87605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patroon, kunst, Fractaalkunst, Psychedelische kunst&#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4280" b="4280"/>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5760198"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a:t>
            </a:r>
            <a:br>
              <a:rPr lang="nl-NL" dirty="0"/>
            </a:br>
            <a:r>
              <a:rPr lang="nl-NL" dirty="0"/>
              <a:t>Maak een eigen AI kunstwerk</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139321"/>
          </a:xfrm>
          <a:prstGeom prst="rect">
            <a:avLst/>
          </a:prstGeom>
          <a:noFill/>
        </p:spPr>
        <p:txBody>
          <a:bodyPr wrap="square" lIns="91440" tIns="45720" rIns="91440" bIns="45720" rtlCol="0" anchor="t">
            <a:spAutoFit/>
          </a:bodyPr>
          <a:lstStyle/>
          <a:p>
            <a:r>
              <a:rPr lang="nl-NL" dirty="0">
                <a:latin typeface="Arial"/>
                <a:cs typeface="Arial"/>
              </a:rPr>
              <a:t>In deze opdracht kruip jij in de huid van een digitale kunstenaar. </a:t>
            </a:r>
            <a:br>
              <a:rPr lang="nl-NL" dirty="0">
                <a:latin typeface="Arial"/>
                <a:cs typeface="Arial"/>
              </a:rPr>
            </a:br>
            <a:br>
              <a:rPr lang="nl-NL" dirty="0">
                <a:latin typeface="Arial"/>
                <a:cs typeface="Arial"/>
              </a:rPr>
            </a:br>
            <a:r>
              <a:rPr lang="nl-NL" dirty="0">
                <a:latin typeface="Arial"/>
                <a:cs typeface="Arial"/>
              </a:rPr>
              <a:t>Maak gebruik van een AI art generator om jouw eigen kunstwerk te maken.</a:t>
            </a:r>
          </a:p>
          <a:p>
            <a:endParaRPr lang="nl-NL" dirty="0">
              <a:latin typeface="Arial"/>
              <a:cs typeface="Arial"/>
            </a:endParaRPr>
          </a:p>
          <a:p>
            <a:r>
              <a:rPr lang="nl-NL" dirty="0">
                <a:latin typeface="Arial"/>
                <a:cs typeface="Arial"/>
              </a:rPr>
              <a:t>Je leert een prompt te schrijven en ontdekt de mogelijkheden van een AI art generator. </a:t>
            </a:r>
          </a:p>
          <a:p>
            <a:endParaRPr lang="nl-NL" dirty="0">
              <a:latin typeface="Arial"/>
              <a:cs typeface="Arial"/>
            </a:endParaRPr>
          </a:p>
          <a:p>
            <a:r>
              <a:rPr lang="nl-NL" dirty="0">
                <a:latin typeface="Arial"/>
                <a:cs typeface="Arial"/>
              </a:rPr>
              <a:t>Word jij de nieuwe Rembrandt?</a:t>
            </a:r>
          </a:p>
        </p:txBody>
      </p:sp>
      <p:sp>
        <p:nvSpPr>
          <p:cNvPr id="2" name="Tekstvak 1">
            <a:extLst>
              <a:ext uri="{FF2B5EF4-FFF2-40B4-BE49-F238E27FC236}">
                <a16:creationId xmlns:a16="http://schemas.microsoft.com/office/drawing/2014/main" id="{D30099EB-0AFB-96CD-4229-EB0FC3F69A18}"/>
              </a:ext>
            </a:extLst>
          </p:cNvPr>
          <p:cNvSpPr txBox="1"/>
          <p:nvPr/>
        </p:nvSpPr>
        <p:spPr>
          <a:xfrm>
            <a:off x="6307883" y="5403850"/>
            <a:ext cx="5884117" cy="317500"/>
          </a:xfrm>
          <a:prstGeom prst="rect">
            <a:avLst/>
          </a:prstGeom>
        </p:spPr>
        <p:txBody>
          <a:bodyPr lIns="91440" tIns="45720" rIns="91440" bIns="45720" anchor="t">
            <a:noAutofit/>
          </a:bodyPr>
          <a:lstStyle/>
          <a:p>
            <a:r>
              <a:rPr lang="en-US" sz="1000" dirty="0">
                <a:hlinkClick r:id="rId3"/>
              </a:rPr>
              <a:t>Deze foto</a:t>
            </a:r>
            <a:r>
              <a:rPr lang="en-US" sz="1000" dirty="0"/>
              <a:t> van </a:t>
            </a:r>
            <a:r>
              <a:rPr lang="en-US" sz="1000" err="1"/>
              <a:t>Onbekende</a:t>
            </a:r>
            <a:r>
              <a:rPr lang="en-US" sz="1000" dirty="0"/>
              <a:t> auteur is </a:t>
            </a:r>
            <a:r>
              <a:rPr lang="en-US" sz="1000" err="1"/>
              <a:t>gelicentieerd</a:t>
            </a:r>
            <a:r>
              <a:rPr lang="en-US" sz="1000" dirty="0"/>
              <a:t> </a:t>
            </a:r>
            <a:r>
              <a:rPr lang="en-US" sz="1000" err="1"/>
              <a:t>onder</a:t>
            </a:r>
            <a:r>
              <a:rPr lang="en-US" sz="1000" dirty="0"/>
              <a:t> </a:t>
            </a:r>
            <a:r>
              <a:rPr lang="en-US" sz="1000" dirty="0">
                <a:hlinkClick r:id="rId4"/>
              </a:rPr>
              <a:t>CC BY-NC-ND</a:t>
            </a:r>
            <a:r>
              <a:rPr lang="en-US" sz="1000" dirty="0"/>
              <a:t>.</a:t>
            </a:r>
            <a:endParaRPr lang="en-US" sz="1000">
              <a:cs typeface="Poppins"/>
            </a:endParaRPr>
          </a:p>
        </p:txBody>
      </p:sp>
    </p:spTree>
    <p:extLst>
      <p:ext uri="{BB962C8B-B14F-4D97-AF65-F5344CB8AC3E}">
        <p14:creationId xmlns:p14="http://schemas.microsoft.com/office/powerpoint/2010/main" val="39269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Afbeelding met tekst, diagram, handschrift, Lettertype&#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46" r="44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5110974"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1: Schrijf een prompt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4770537"/>
          </a:xfrm>
          <a:prstGeom prst="rect">
            <a:avLst/>
          </a:prstGeom>
          <a:noFill/>
        </p:spPr>
        <p:txBody>
          <a:bodyPr wrap="square" lIns="91440" tIns="45720" rIns="91440" bIns="45720" rtlCol="0" anchor="t">
            <a:spAutoFit/>
          </a:bodyPr>
          <a:lstStyle/>
          <a:p>
            <a:pPr marL="285750" indent="-285750">
              <a:buFontTx/>
              <a:buChar char="-"/>
            </a:pPr>
            <a:r>
              <a:rPr lang="nl-NL" sz="1600" b="0" i="0" u="none" strike="noStrike" dirty="0">
                <a:effectLst/>
                <a:latin typeface="Arial"/>
                <a:cs typeface="Arial"/>
              </a:rPr>
              <a:t>Bedenk </a:t>
            </a:r>
            <a:r>
              <a:rPr lang="nl-NL" sz="1600" dirty="0">
                <a:latin typeface="Arial"/>
                <a:cs typeface="Arial"/>
              </a:rPr>
              <a:t>wat jij zou willen maken. Maak hiervoor een </a:t>
            </a:r>
            <a:r>
              <a:rPr lang="nl-NL" sz="1600" dirty="0" err="1">
                <a:latin typeface="Arial"/>
                <a:cs typeface="Arial"/>
              </a:rPr>
              <a:t>mindmap</a:t>
            </a:r>
            <a:r>
              <a:rPr lang="nl-NL" sz="1600" dirty="0">
                <a:latin typeface="Arial"/>
                <a:cs typeface="Arial"/>
              </a:rPr>
              <a:t> met in het centrum de titel van jouw kunstwerk.</a:t>
            </a:r>
            <a:endParaRPr lang="nl-NL" sz="1600" b="0" i="0" u="none" strike="noStrike" dirty="0">
              <a:effectLst/>
              <a:latin typeface="Arial" panose="020B0604020202020204" pitchFamily="34" charset="0"/>
              <a:cs typeface="Arial"/>
            </a:endParaRPr>
          </a:p>
          <a:p>
            <a:pPr rtl="0">
              <a:spcBef>
                <a:spcPts val="0"/>
              </a:spcBef>
              <a:spcAft>
                <a:spcPts val="0"/>
              </a:spcAft>
            </a:pPr>
            <a:endParaRPr lang="nl-NL" sz="1600" b="0" dirty="0">
              <a:effectLst/>
            </a:endParaRPr>
          </a:p>
          <a:p>
            <a:pPr marL="285750" indent="-285750">
              <a:buFontTx/>
              <a:buChar char="-"/>
            </a:pPr>
            <a:r>
              <a:rPr lang="nl-NL" sz="1600" dirty="0">
                <a:latin typeface="Arial"/>
                <a:cs typeface="Arial"/>
              </a:rPr>
              <a:t>Denk na over de </a:t>
            </a:r>
            <a:r>
              <a:rPr lang="nl-NL" sz="1600" dirty="0">
                <a:solidFill>
                  <a:schemeClr val="bg1"/>
                </a:solidFill>
                <a:latin typeface="Arial"/>
                <a:cs typeface="Arial"/>
              </a:rPr>
              <a:t>stijl</a:t>
            </a:r>
            <a:r>
              <a:rPr lang="nl-NL" sz="1600" dirty="0">
                <a:latin typeface="Arial"/>
                <a:cs typeface="Arial"/>
              </a:rPr>
              <a:t> van het kunstwerk (bijv. olieverfschilderij, striptekening, foto, abstract kunstwerk....) en voeg alle ideeën toe aan de </a:t>
            </a:r>
            <a:r>
              <a:rPr lang="nl-NL" sz="1600" dirty="0" err="1">
                <a:latin typeface="Arial"/>
                <a:cs typeface="Arial"/>
              </a:rPr>
              <a:t>mindmap</a:t>
            </a:r>
            <a:r>
              <a:rPr lang="nl-NL" sz="1600" dirty="0">
                <a:latin typeface="Arial"/>
                <a:cs typeface="Arial"/>
              </a:rPr>
              <a:t>.</a:t>
            </a:r>
            <a:endParaRPr lang="nl-NL" sz="1600" b="0" i="0" u="none" strike="noStrike" dirty="0">
              <a:effectLst/>
              <a:latin typeface="Arial" panose="020B0604020202020204" pitchFamily="34" charset="0"/>
              <a:cs typeface="Arial"/>
            </a:endParaRPr>
          </a:p>
          <a:p>
            <a:pPr rtl="0">
              <a:spcBef>
                <a:spcPts val="0"/>
              </a:spcBef>
              <a:spcAft>
                <a:spcPts val="0"/>
              </a:spcAft>
            </a:pPr>
            <a:endParaRPr lang="nl-NL" sz="1600" b="0" i="0" u="none" strike="noStrike" dirty="0">
              <a:effectLst/>
            </a:endParaRPr>
          </a:p>
          <a:p>
            <a:pPr marL="285750" indent="-285750">
              <a:buFontTx/>
              <a:buChar char="-"/>
            </a:pPr>
            <a:r>
              <a:rPr lang="nl-NL" sz="1600" dirty="0">
                <a:latin typeface="Arial"/>
                <a:cs typeface="Arial"/>
              </a:rPr>
              <a:t>Denk na over alle </a:t>
            </a:r>
            <a:r>
              <a:rPr lang="nl-NL" sz="1600" dirty="0">
                <a:solidFill>
                  <a:schemeClr val="bg1"/>
                </a:solidFill>
                <a:latin typeface="Arial"/>
                <a:cs typeface="Arial"/>
              </a:rPr>
              <a:t>onderdelen</a:t>
            </a:r>
            <a:r>
              <a:rPr lang="nl-NL" sz="1600" dirty="0">
                <a:latin typeface="Arial"/>
                <a:cs typeface="Arial"/>
              </a:rPr>
              <a:t> die terug moeten komen in jouw kunstwerk (bijv. vliegende kat, planeten, ijskasteel....) en voeg alle ideeën toe aan de </a:t>
            </a:r>
            <a:r>
              <a:rPr lang="nl-NL" sz="1600" dirty="0" err="1">
                <a:latin typeface="Arial"/>
                <a:cs typeface="Arial"/>
              </a:rPr>
              <a:t>mindmap</a:t>
            </a:r>
            <a:r>
              <a:rPr lang="nl-NL" sz="1600" dirty="0">
                <a:latin typeface="Arial"/>
                <a:cs typeface="Arial"/>
              </a:rPr>
              <a:t>.</a:t>
            </a:r>
            <a:br>
              <a:rPr lang="nl-NL" sz="1600" dirty="0">
                <a:latin typeface="Arial"/>
                <a:cs typeface="Arial"/>
              </a:rPr>
            </a:br>
            <a:endParaRPr lang="nl-NL" sz="1600" dirty="0">
              <a:latin typeface="Arial"/>
              <a:cs typeface="Arial"/>
            </a:endParaRPr>
          </a:p>
          <a:p>
            <a:pPr marL="285750" indent="-285750">
              <a:buFontTx/>
              <a:buChar char="-"/>
            </a:pPr>
            <a:r>
              <a:rPr lang="nl-NL" sz="1600" dirty="0">
                <a:latin typeface="Arial"/>
                <a:cs typeface="Arial"/>
              </a:rPr>
              <a:t>Denk na over het </a:t>
            </a:r>
            <a:r>
              <a:rPr lang="nl-NL" sz="1600" dirty="0">
                <a:solidFill>
                  <a:schemeClr val="bg1"/>
                </a:solidFill>
                <a:latin typeface="Arial"/>
                <a:cs typeface="Arial"/>
              </a:rPr>
              <a:t>gevoel</a:t>
            </a:r>
            <a:r>
              <a:rPr lang="nl-NL" sz="1600" dirty="0">
                <a:latin typeface="Arial"/>
                <a:cs typeface="Arial"/>
              </a:rPr>
              <a:t> van je kunstwerk (bijv. spannend, ruimtelijk, energiek, stil...).</a:t>
            </a:r>
          </a:p>
          <a:p>
            <a:pPr marL="285750" indent="-285750">
              <a:buFontTx/>
              <a:buChar char="-"/>
            </a:pPr>
            <a:endParaRPr lang="nl-NL" sz="1600" dirty="0">
              <a:latin typeface="Arial"/>
              <a:cs typeface="Arial"/>
            </a:endParaRPr>
          </a:p>
          <a:p>
            <a:pPr marL="285750" indent="-285750">
              <a:buFontTx/>
              <a:buChar char="-"/>
            </a:pPr>
            <a:r>
              <a:rPr lang="nl-NL" sz="1600" dirty="0">
                <a:latin typeface="Arial"/>
                <a:cs typeface="Arial"/>
              </a:rPr>
              <a:t>Denk na over de </a:t>
            </a:r>
            <a:r>
              <a:rPr lang="nl-NL" sz="1600" dirty="0">
                <a:solidFill>
                  <a:schemeClr val="bg1"/>
                </a:solidFill>
                <a:latin typeface="Arial"/>
                <a:cs typeface="Arial"/>
              </a:rPr>
              <a:t>kleurstelling</a:t>
            </a:r>
            <a:r>
              <a:rPr lang="nl-NL" sz="1600" dirty="0">
                <a:latin typeface="Arial"/>
                <a:cs typeface="Arial"/>
              </a:rPr>
              <a:t> (bijv. felle kleuren, zwart/wit, alleen blauw...).</a:t>
            </a:r>
          </a:p>
        </p:txBody>
      </p:sp>
      <p:sp>
        <p:nvSpPr>
          <p:cNvPr id="7" name="Tekstvak 6">
            <a:extLst>
              <a:ext uri="{FF2B5EF4-FFF2-40B4-BE49-F238E27FC236}">
                <a16:creationId xmlns:a16="http://schemas.microsoft.com/office/drawing/2014/main" id="{22195727-4066-CFEC-328D-7FC6FDBFB575}"/>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313853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810656"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1: Schrijf een prompt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8174634" cy="338554"/>
          </a:xfrm>
          <a:prstGeom prst="rect">
            <a:avLst/>
          </a:prstGeom>
          <a:noFill/>
        </p:spPr>
        <p:txBody>
          <a:bodyPr wrap="square" lIns="91440" tIns="45720" rIns="91440" bIns="45720" rtlCol="0" anchor="t">
            <a:spAutoFit/>
          </a:bodyPr>
          <a:lstStyle/>
          <a:p>
            <a:r>
              <a:rPr lang="nl-NL" sz="1600" dirty="0">
                <a:latin typeface="Arial"/>
                <a:cs typeface="Arial"/>
              </a:rPr>
              <a:t>Gebruik de </a:t>
            </a:r>
            <a:r>
              <a:rPr lang="nl-NL" sz="1600" err="1">
                <a:latin typeface="Arial"/>
                <a:cs typeface="Arial"/>
              </a:rPr>
              <a:t>mindmap</a:t>
            </a:r>
            <a:r>
              <a:rPr lang="nl-NL" sz="1600" dirty="0">
                <a:latin typeface="Arial"/>
                <a:cs typeface="Arial"/>
              </a:rPr>
              <a:t> voor het maken van jouw prompt:</a:t>
            </a:r>
            <a:endParaRPr lang="nl-NL" sz="1600" dirty="0">
              <a:latin typeface="Arial" panose="020B0604020202020204" pitchFamily="34" charset="0"/>
              <a:cs typeface="Arial"/>
            </a:endParaRPr>
          </a:p>
        </p:txBody>
      </p:sp>
      <p:sp>
        <p:nvSpPr>
          <p:cNvPr id="10" name="Tekstvak 9">
            <a:extLst>
              <a:ext uri="{FF2B5EF4-FFF2-40B4-BE49-F238E27FC236}">
                <a16:creationId xmlns:a16="http://schemas.microsoft.com/office/drawing/2014/main" id="{19751391-F57C-B168-6C29-52057DD27FB9}"/>
              </a:ext>
            </a:extLst>
          </p:cNvPr>
          <p:cNvSpPr txBox="1"/>
          <p:nvPr/>
        </p:nvSpPr>
        <p:spPr>
          <a:xfrm>
            <a:off x="146826" y="1598525"/>
            <a:ext cx="11580681" cy="3785652"/>
          </a:xfrm>
          <a:prstGeom prst="rect">
            <a:avLst/>
          </a:prstGeom>
          <a:noFill/>
        </p:spPr>
        <p:txBody>
          <a:bodyPr wrap="square" lIns="91440" tIns="45720" rIns="91440" bIns="45720" rtlCol="0" anchor="t">
            <a:spAutoFit/>
          </a:bodyPr>
          <a:lstStyle/>
          <a:p>
            <a:r>
              <a:rPr lang="nl-NL" sz="1600" dirty="0">
                <a:latin typeface="Arial"/>
                <a:cs typeface="Arial"/>
              </a:rPr>
              <a:t>Begin simpel:</a:t>
            </a:r>
            <a:endParaRPr lang="nl-NL" dirty="0"/>
          </a:p>
          <a:p>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&lt;stijl&gt;</a:t>
            </a:r>
            <a:r>
              <a:rPr lang="nl-NL" sz="1600" dirty="0">
                <a:latin typeface="Arial"/>
                <a:cs typeface="Arial"/>
              </a:rPr>
              <a:t> van/met/... </a:t>
            </a:r>
            <a:r>
              <a:rPr lang="nl-NL" sz="1600" dirty="0">
                <a:solidFill>
                  <a:schemeClr val="bg1"/>
                </a:solidFill>
                <a:latin typeface="Arial"/>
                <a:cs typeface="Arial"/>
              </a:rPr>
              <a:t>&lt;onderdelen&gt;</a:t>
            </a:r>
            <a:r>
              <a:rPr lang="nl-NL" sz="1600" dirty="0">
                <a:latin typeface="Arial"/>
                <a:cs typeface="Arial"/>
              </a:rPr>
              <a:t>.</a:t>
            </a:r>
            <a:br>
              <a:rPr lang="nl-NL" sz="1600" dirty="0">
                <a:solidFill>
                  <a:schemeClr val="bg1"/>
                </a:solidFill>
                <a:latin typeface="Arial"/>
                <a:cs typeface="Arial"/>
              </a:rPr>
            </a:br>
            <a:br>
              <a:rPr lang="nl-NL" sz="1600" dirty="0">
                <a:latin typeface="Arial"/>
                <a:cs typeface="Arial"/>
              </a:rPr>
            </a:br>
            <a:r>
              <a:rPr lang="nl-NL" sz="1600" dirty="0">
                <a:latin typeface="Arial"/>
                <a:cs typeface="Arial"/>
              </a:rPr>
              <a:t>Maak een </a:t>
            </a:r>
            <a:r>
              <a:rPr lang="nl-NL" sz="1600" dirty="0">
                <a:solidFill>
                  <a:schemeClr val="bg1"/>
                </a:solidFill>
                <a:latin typeface="Arial"/>
                <a:cs typeface="Arial"/>
              </a:rPr>
              <a:t>abstract schilderij</a:t>
            </a:r>
            <a:r>
              <a:rPr lang="nl-NL" sz="1600" dirty="0">
                <a:latin typeface="Arial"/>
                <a:cs typeface="Arial"/>
              </a:rPr>
              <a:t> van </a:t>
            </a:r>
            <a:r>
              <a:rPr lang="nl-NL" sz="1600" dirty="0">
                <a:solidFill>
                  <a:schemeClr val="bg1"/>
                </a:solidFill>
                <a:latin typeface="Arial"/>
                <a:cs typeface="Arial"/>
              </a:rPr>
              <a:t>een vliegende kat</a:t>
            </a:r>
            <a:r>
              <a:rPr lang="nl-NL" sz="1600" dirty="0">
                <a:latin typeface="Arial"/>
                <a:cs typeface="Arial"/>
              </a:rPr>
              <a:t>.</a:t>
            </a:r>
            <a:endParaRPr lang="nl-NL" dirty="0">
              <a:cs typeface="Poppins"/>
            </a:endParaRPr>
          </a:p>
          <a:p>
            <a:endParaRPr lang="nl-NL" sz="1600" dirty="0">
              <a:latin typeface="Arial"/>
              <a:cs typeface="Arial"/>
            </a:endParaRPr>
          </a:p>
          <a:p>
            <a:r>
              <a:rPr lang="nl-NL" sz="1600" dirty="0">
                <a:latin typeface="Arial"/>
                <a:cs typeface="Arial"/>
              </a:rPr>
              <a:t>Je kunt je prompt later altijd vergroten of nog specifieker maken. Zorg er wel voor dat je prompt duidelijk blijft:</a:t>
            </a:r>
          </a:p>
          <a:p>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&lt;gevoel&gt; +</a:t>
            </a:r>
            <a:r>
              <a:rPr lang="nl-NL" sz="1600" dirty="0">
                <a:solidFill>
                  <a:srgbClr val="3F5060"/>
                </a:solidFill>
                <a:latin typeface="Arial"/>
                <a:cs typeface="Arial"/>
              </a:rPr>
              <a:t> </a:t>
            </a:r>
            <a:r>
              <a:rPr lang="nl-NL" sz="1600" dirty="0">
                <a:solidFill>
                  <a:schemeClr val="bg1"/>
                </a:solidFill>
                <a:latin typeface="Arial"/>
                <a:cs typeface="Arial"/>
              </a:rPr>
              <a:t>&lt;stijl&gt;</a:t>
            </a:r>
            <a:r>
              <a:rPr lang="nl-NL" sz="1600" dirty="0">
                <a:latin typeface="Arial"/>
                <a:cs typeface="Arial"/>
              </a:rPr>
              <a:t> van/met/... </a:t>
            </a:r>
            <a:r>
              <a:rPr lang="nl-NL" sz="1600" dirty="0">
                <a:solidFill>
                  <a:schemeClr val="bg1"/>
                </a:solidFill>
                <a:latin typeface="Arial"/>
                <a:cs typeface="Arial"/>
              </a:rPr>
              <a:t>&lt;onderdelen&gt; + &lt;kleurstelling&gt;</a:t>
            </a:r>
            <a:r>
              <a:rPr lang="nl-NL" sz="1600" dirty="0">
                <a:latin typeface="Arial"/>
                <a:cs typeface="Arial"/>
              </a:rPr>
              <a:t>.</a:t>
            </a:r>
          </a:p>
          <a:p>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dynamisch</a:t>
            </a:r>
            <a:r>
              <a:rPr lang="nl-NL" sz="1600" dirty="0">
                <a:solidFill>
                  <a:srgbClr val="3F5060"/>
                </a:solidFill>
                <a:latin typeface="Arial"/>
                <a:cs typeface="Arial"/>
              </a:rPr>
              <a:t> </a:t>
            </a:r>
            <a:r>
              <a:rPr lang="nl-NL" sz="1600" dirty="0">
                <a:solidFill>
                  <a:schemeClr val="bg1"/>
                </a:solidFill>
                <a:latin typeface="Arial"/>
                <a:cs typeface="Arial"/>
              </a:rPr>
              <a:t>olieverfschilderij in de stijl van </a:t>
            </a:r>
            <a:r>
              <a:rPr lang="nl-NL" sz="1600" dirty="0" err="1">
                <a:solidFill>
                  <a:schemeClr val="bg1"/>
                </a:solidFill>
                <a:latin typeface="Arial"/>
                <a:cs typeface="Arial"/>
              </a:rPr>
              <a:t>Van</a:t>
            </a:r>
            <a:r>
              <a:rPr lang="nl-NL" sz="1600" dirty="0">
                <a:solidFill>
                  <a:schemeClr val="bg1"/>
                </a:solidFill>
                <a:latin typeface="Arial"/>
                <a:cs typeface="Arial"/>
              </a:rPr>
              <a:t> Gogh</a:t>
            </a:r>
            <a:r>
              <a:rPr lang="nl-NL" sz="1600" dirty="0">
                <a:latin typeface="Arial"/>
                <a:cs typeface="Arial"/>
              </a:rPr>
              <a:t> van </a:t>
            </a:r>
            <a:r>
              <a:rPr lang="nl-NL" sz="1600" dirty="0">
                <a:solidFill>
                  <a:schemeClr val="bg1"/>
                </a:solidFill>
                <a:latin typeface="Arial"/>
                <a:cs typeface="Arial"/>
              </a:rPr>
              <a:t>een rode vliegende kat met enorme oren</a:t>
            </a:r>
            <a:r>
              <a:rPr lang="nl-NL" sz="1600" dirty="0">
                <a:latin typeface="Arial"/>
                <a:cs typeface="Arial"/>
              </a:rPr>
              <a:t>. </a:t>
            </a:r>
          </a:p>
          <a:p>
            <a:pPr lvl="1"/>
            <a:endParaRPr lang="nl-NL" sz="1600" dirty="0">
              <a:latin typeface="Arial"/>
              <a:cs typeface="Arial"/>
            </a:endParaRPr>
          </a:p>
          <a:p>
            <a:pPr lvl="1"/>
            <a:r>
              <a:rPr lang="nl-NL" sz="1600" i="1" dirty="0">
                <a:latin typeface="Arial"/>
                <a:cs typeface="Arial"/>
              </a:rPr>
              <a:t>of</a:t>
            </a:r>
          </a:p>
          <a:p>
            <a:pPr lvl="1"/>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striptekening met de kleuren rood en blauw</a:t>
            </a:r>
            <a:r>
              <a:rPr lang="nl-NL" sz="1600" dirty="0">
                <a:latin typeface="Arial"/>
                <a:cs typeface="Arial"/>
              </a:rPr>
              <a:t> van </a:t>
            </a:r>
            <a:r>
              <a:rPr lang="nl-NL" sz="1600" dirty="0">
                <a:solidFill>
                  <a:schemeClr val="bg1"/>
                </a:solidFill>
                <a:latin typeface="Arial"/>
                <a:cs typeface="Arial"/>
              </a:rPr>
              <a:t>een kat met enorme oren die razendsnel door de ruimte vliegt</a:t>
            </a:r>
            <a:r>
              <a:rPr lang="nl-NL" sz="1600" dirty="0">
                <a:latin typeface="Arial"/>
                <a:cs typeface="Arial"/>
              </a:rPr>
              <a:t>.</a:t>
            </a:r>
          </a:p>
        </p:txBody>
      </p:sp>
      <p:cxnSp>
        <p:nvCxnSpPr>
          <p:cNvPr id="3" name="Rechte verbindingslijn met pijl 2">
            <a:extLst>
              <a:ext uri="{FF2B5EF4-FFF2-40B4-BE49-F238E27FC236}">
                <a16:creationId xmlns:a16="http://schemas.microsoft.com/office/drawing/2014/main" id="{BB17E994-6DBD-ACE6-CDB5-65649D76DB0B}"/>
              </a:ext>
            </a:extLst>
          </p:cNvPr>
          <p:cNvCxnSpPr/>
          <p:nvPr/>
        </p:nvCxnSpPr>
        <p:spPr>
          <a:xfrm flipH="1">
            <a:off x="1917453" y="2404534"/>
            <a:ext cx="3673" cy="227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29AA0275-FE75-CC67-DFEE-105D8B298EDC}"/>
              </a:ext>
            </a:extLst>
          </p:cNvPr>
          <p:cNvCxnSpPr>
            <a:cxnSpLocks/>
          </p:cNvCxnSpPr>
          <p:nvPr/>
        </p:nvCxnSpPr>
        <p:spPr>
          <a:xfrm flipH="1">
            <a:off x="3876367" y="2404533"/>
            <a:ext cx="3673" cy="227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17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Afbeelding met tekst, schermopname, Lettertype, nummer&#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9008" r="9008"/>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947948"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2: Vertaal je prompt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2308324"/>
          </a:xfrm>
          <a:prstGeom prst="rect">
            <a:avLst/>
          </a:prstGeom>
          <a:noFill/>
        </p:spPr>
        <p:txBody>
          <a:bodyPr wrap="square" lIns="91440" tIns="45720" rIns="91440" bIns="45720" rtlCol="0" anchor="t">
            <a:spAutoFit/>
          </a:bodyPr>
          <a:lstStyle/>
          <a:p>
            <a:r>
              <a:rPr lang="nl-NL" sz="1600" dirty="0"/>
              <a:t>AI art generators werken meestal met Engelstalige prompts.</a:t>
            </a:r>
            <a:endParaRPr lang="nl-NL" dirty="0">
              <a:cs typeface="Poppins"/>
            </a:endParaRPr>
          </a:p>
          <a:p>
            <a:pPr marL="285750" indent="-285750">
              <a:buFont typeface="Arial"/>
              <a:buChar char="•"/>
            </a:pPr>
            <a:endParaRPr lang="nl-NL" sz="1600" dirty="0">
              <a:cs typeface="Poppins"/>
            </a:endParaRPr>
          </a:p>
          <a:p>
            <a:pPr marL="285750" indent="-285750">
              <a:buFont typeface="Calibri"/>
              <a:buChar char="-"/>
            </a:pPr>
            <a:r>
              <a:rPr lang="nl-NL" sz="1600" dirty="0">
                <a:cs typeface="Poppins"/>
              </a:rPr>
              <a:t>Vertaal jouw prompt van Nederlands naar Engels door gebruik te maken van de website </a:t>
            </a:r>
            <a:r>
              <a:rPr lang="nl-NL" sz="1600" dirty="0">
                <a:solidFill>
                  <a:schemeClr val="bg1"/>
                </a:solidFill>
                <a:cs typeface="Poppins"/>
              </a:rPr>
              <a:t>vertalen.nu</a:t>
            </a:r>
            <a:r>
              <a:rPr lang="nl-NL" sz="1600" dirty="0">
                <a:cs typeface="Poppins"/>
              </a:rPr>
              <a:t>.</a:t>
            </a:r>
          </a:p>
          <a:p>
            <a:pPr marL="285750" indent="-285750">
              <a:buFont typeface="Calibri"/>
              <a:buChar char="-"/>
            </a:pPr>
            <a:endParaRPr lang="nl-NL" sz="1600" dirty="0">
              <a:solidFill>
                <a:schemeClr val="bg1"/>
              </a:solidFill>
              <a:cs typeface="Poppins"/>
            </a:endParaRPr>
          </a:p>
          <a:p>
            <a:pPr marL="285750" indent="-285750">
              <a:buFont typeface="Calibri"/>
              <a:buChar char="-"/>
            </a:pPr>
            <a:r>
              <a:rPr lang="nl-NL" sz="1600" dirty="0">
                <a:solidFill>
                  <a:srgbClr val="3F5060"/>
                </a:solidFill>
                <a:cs typeface="Poppins"/>
              </a:rPr>
              <a:t>Controleer</a:t>
            </a:r>
            <a:r>
              <a:rPr lang="nl-NL" sz="1600" dirty="0">
                <a:cs typeface="Poppins"/>
              </a:rPr>
              <a:t> of de Engelse tekst klopt, pas aan indien nodig.</a:t>
            </a:r>
          </a:p>
        </p:txBody>
      </p:sp>
      <p:sp>
        <p:nvSpPr>
          <p:cNvPr id="7" name="Tekstvak 6">
            <a:extLst>
              <a:ext uri="{FF2B5EF4-FFF2-40B4-BE49-F238E27FC236}">
                <a16:creationId xmlns:a16="http://schemas.microsoft.com/office/drawing/2014/main" id="{E17BF4B9-C548-FED3-1895-BF00EFA20310}"/>
              </a:ext>
            </a:extLst>
          </p:cNvPr>
          <p:cNvSpPr txBox="1"/>
          <p:nvPr/>
        </p:nvSpPr>
        <p:spPr>
          <a:xfrm>
            <a:off x="6482317" y="5403850"/>
            <a:ext cx="5709683" cy="317500"/>
          </a:xfrm>
          <a:prstGeom prst="rect">
            <a:avLst/>
          </a:prstGeom>
        </p:spPr>
        <p:txBody>
          <a:bodyPr lIns="91440" tIns="45720" rIns="91440" bIns="45720" anchor="t">
            <a:noAutofit/>
          </a:bodyPr>
          <a:lstStyle/>
          <a:p>
            <a:r>
              <a:rPr lang="en-US" sz="1000" dirty="0">
                <a:hlinkClick r:id="rId3"/>
              </a:rPr>
              <a:t>Deze foto</a:t>
            </a:r>
            <a:r>
              <a:rPr lang="en-US" sz="1000" dirty="0"/>
              <a:t> van </a:t>
            </a:r>
            <a:r>
              <a:rPr lang="en-US" sz="1000" err="1"/>
              <a:t>Onbekende</a:t>
            </a:r>
            <a:r>
              <a:rPr lang="en-US" sz="1000" dirty="0"/>
              <a:t> auteur is </a:t>
            </a:r>
            <a:r>
              <a:rPr lang="en-US" sz="1000" err="1"/>
              <a:t>gelicentieerd</a:t>
            </a:r>
            <a:r>
              <a:rPr lang="en-US" sz="1000" dirty="0"/>
              <a:t> </a:t>
            </a:r>
            <a:r>
              <a:rPr lang="en-US" sz="1000" err="1"/>
              <a:t>onder</a:t>
            </a:r>
            <a:r>
              <a:rPr lang="en-US" sz="1000" dirty="0"/>
              <a:t> </a:t>
            </a:r>
            <a:r>
              <a:rPr lang="en-US" sz="1000" dirty="0">
                <a:hlinkClick r:id="rId4"/>
              </a:rPr>
              <a:t>CC BY</a:t>
            </a:r>
            <a:r>
              <a:rPr lang="en-US" sz="1000" dirty="0"/>
              <a:t>.</a:t>
            </a:r>
            <a:endParaRPr lang="en-US" sz="1000">
              <a:cs typeface="Poppins"/>
            </a:endParaRPr>
          </a:p>
        </p:txBody>
      </p:sp>
    </p:spTree>
    <p:extLst>
      <p:ext uri="{BB962C8B-B14F-4D97-AF65-F5344CB8AC3E}">
        <p14:creationId xmlns:p14="http://schemas.microsoft.com/office/powerpoint/2010/main" val="106066434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6578</TotalTime>
  <Words>1396</Words>
  <Application>Microsoft Office PowerPoint</Application>
  <PresentationFormat>Breedbeeld</PresentationFormat>
  <Paragraphs>110</Paragraphs>
  <Slides>12</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Poppins</vt:lpstr>
      <vt:lpstr>Calibri</vt:lpstr>
      <vt:lpstr>-apple-system</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Chantal Lioe-A-Joe</cp:lastModifiedBy>
  <cp:revision>694</cp:revision>
  <dcterms:created xsi:type="dcterms:W3CDTF">2022-01-30T11:55:21Z</dcterms:created>
  <dcterms:modified xsi:type="dcterms:W3CDTF">2023-09-18T10:08:02Z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