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8" r:id="rId5"/>
    <p:sldId id="269" r:id="rId6"/>
    <p:sldId id="319" r:id="rId7"/>
    <p:sldId id="362" r:id="rId8"/>
    <p:sldId id="351" r:id="rId9"/>
    <p:sldId id="363" r:id="rId10"/>
    <p:sldId id="364" r:id="rId11"/>
    <p:sldId id="331" r:id="rId12"/>
    <p:sldId id="365" r:id="rId13"/>
    <p:sldId id="359" r:id="rId14"/>
    <p:sldId id="366" r:id="rId15"/>
    <p:sldId id="280" r:id="rId16"/>
    <p:sldId id="34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oppins" pitchFamily="2" charset="77"/>
      <p:regular r:id="rId23"/>
      <p:bold r:id="rId24"/>
      <p:italic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08" autoAdjust="0"/>
    <p:restoredTop sz="94660"/>
  </p:normalViewPr>
  <p:slideViewPr>
    <p:cSldViewPr snapToGrid="0">
      <p:cViewPr>
        <p:scale>
          <a:sx n="78" d="100"/>
          <a:sy n="78" d="100"/>
        </p:scale>
        <p:origin x="192"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11/09/23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11/09/23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shtagtheology.com/2013/05/digitalfootprint-should-i-worry.html"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etch-info.blogspot.com/2015/01/make-your-blog-popular.html" TargetMode="External"/><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ired.it/internet/web/2020/03/02/email-malware-dangerzone/" TargetMode="External"/><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warchild.nl/verhalen-van-kinderen/alex-uit-oekraine/" TargetMode="Externa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www.bezoekkiev.nl/over-kiev/reisadvies-oekraine-kie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kXajbSZc7dw?feature=oembed" TargetMode="External"/><Relationship Id="rId4" Type="http://schemas.openxmlformats.org/officeDocument/2006/relationships/hyperlink" Target="https://www.ad.nl/buitenland/india-krijgt-mogelijk-nieuwe-naam-kwestie-verdeelt-het-land-behoorlijk~ab1e00a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eugdjournaal.nl/artikel/2489535-heet-india-binnenkort-geen-india-mee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www.youthvoices.live/forensic-sci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online-marketing-png/download/12622"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81833"/>
          </a:xfrm>
        </p:spPr>
        <p:txBody>
          <a:bodyPr anchor="ctr">
            <a:noAutofit/>
          </a:bodyPr>
          <a:lstStyle/>
          <a:p>
            <a:r>
              <a:rPr lang="nl-NL" sz="6000" b="1" i="0" dirty="0">
                <a:effectLst/>
                <a:latin typeface="-apple-system"/>
              </a:rPr>
              <a:t>Je digitale voetafdruk</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36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304" r="25756"/>
          <a:stretch/>
        </p:blipFill>
        <p:spPr>
          <a:xfrm>
            <a:off x="7224842" y="0"/>
            <a:ext cx="4927209" cy="5639456"/>
          </a:xfrm>
        </p:spPr>
      </p:pic>
      <p:sp>
        <p:nvSpPr>
          <p:cNvPr id="2" name="Tekstvak 1">
            <a:extLst>
              <a:ext uri="{FF2B5EF4-FFF2-40B4-BE49-F238E27FC236}">
                <a16:creationId xmlns:a16="http://schemas.microsoft.com/office/drawing/2014/main" id="{D25ACADB-6D6D-161F-1308-66639BA045B8}"/>
              </a:ext>
            </a:extLst>
          </p:cNvPr>
          <p:cNvSpPr txBox="1"/>
          <p:nvPr/>
        </p:nvSpPr>
        <p:spPr>
          <a:xfrm>
            <a:off x="7287902" y="5639456"/>
            <a:ext cx="4927209" cy="230832"/>
          </a:xfrm>
          <a:prstGeom prst="rect">
            <a:avLst/>
          </a:prstGeom>
          <a:noFill/>
        </p:spPr>
        <p:txBody>
          <a:bodyPr wrap="square" rtlCol="0">
            <a:spAutoFit/>
          </a:bodyPr>
          <a:lstStyle/>
          <a:p>
            <a:r>
              <a:rPr lang="nl-NL" sz="900" dirty="0">
                <a:hlinkClick r:id="rId3" tooltip="http://www.hashtagtheology.com/2013/05/digitalfootprint-should-i-worry.html"/>
              </a:rPr>
              <a:t>Deze foto</a:t>
            </a:r>
            <a:r>
              <a:rPr lang="nl-NL" sz="900" dirty="0"/>
              <a:t> van Onbekende auteur is </a:t>
            </a:r>
            <a:r>
              <a:rPr lang="nl-NL" sz="900" dirty="0" err="1"/>
              <a:t>gelicentieerd</a:t>
            </a:r>
            <a:r>
              <a:rPr lang="nl-NL" sz="900" dirty="0"/>
              <a:t> onder </a:t>
            </a:r>
            <a:r>
              <a:rPr lang="nl-NL" sz="900" dirty="0">
                <a:hlinkClick r:id="rId4" tooltip="https://creativecommons.org/licenses/by-nc-nd/3.0/"/>
              </a:rPr>
              <a:t>CC BY-NC-ND</a:t>
            </a:r>
            <a:endParaRPr lang="nl-NL" sz="900" dirty="0"/>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900" b="11900"/>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Zoekplatforms en hulpmiddelen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3785652"/>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rPr>
              <a:t>Gebruik </a:t>
            </a:r>
            <a:r>
              <a:rPr lang="nl-NL" sz="1600" b="0" i="0" u="none" strike="noStrike" dirty="0">
                <a:solidFill>
                  <a:schemeClr val="bg1"/>
                </a:solidFill>
                <a:effectLst/>
              </a:rPr>
              <a:t>zoekmachines</a:t>
            </a:r>
            <a:r>
              <a:rPr lang="nl-NL" sz="1600" b="0" i="0" u="none" strike="noStrike" dirty="0">
                <a:effectLst/>
              </a:rPr>
              <a:t> zoals </a:t>
            </a:r>
            <a:r>
              <a:rPr lang="nl-NL" sz="1600" b="0" i="0" u="none" strike="noStrike" dirty="0">
                <a:solidFill>
                  <a:schemeClr val="bg1"/>
                </a:solidFill>
                <a:effectLst/>
              </a:rPr>
              <a:t>Google</a:t>
            </a:r>
            <a:r>
              <a:rPr lang="nl-NL" sz="1600" b="0" i="0" u="none" strike="noStrike" dirty="0">
                <a:effectLst/>
              </a:rPr>
              <a:t>, </a:t>
            </a:r>
            <a:r>
              <a:rPr lang="nl-NL" sz="1600" b="0" i="0" u="none" strike="noStrike" dirty="0">
                <a:solidFill>
                  <a:schemeClr val="bg1"/>
                </a:solidFill>
                <a:effectLst/>
              </a:rPr>
              <a:t>Bing</a:t>
            </a:r>
            <a:r>
              <a:rPr lang="nl-NL" sz="1600" b="0" i="0" u="none" strike="noStrike" dirty="0">
                <a:effectLst/>
              </a:rPr>
              <a:t>, of </a:t>
            </a:r>
            <a:r>
              <a:rPr lang="nl-NL" sz="1600" b="0" i="0" u="none" strike="noStrike" dirty="0">
                <a:solidFill>
                  <a:schemeClr val="bg1"/>
                </a:solidFill>
                <a:effectLst/>
              </a:rPr>
              <a:t>Yahoo</a:t>
            </a:r>
            <a:r>
              <a:rPr lang="nl-NL" sz="1600" b="0" i="0" u="none" strike="noStrike" dirty="0">
                <a:effectLst/>
              </a:rPr>
              <a:t> om te beginnen met zoeken. Typ de naam van jullie leerkracht in het </a:t>
            </a:r>
            <a:r>
              <a:rPr lang="nl-NL" sz="1600" b="0" i="0" u="none" strike="noStrike" dirty="0" err="1">
                <a:effectLst/>
              </a:rPr>
              <a:t>zoekvak</a:t>
            </a:r>
            <a:r>
              <a:rPr lang="nl-NL" sz="1600" b="0" i="0" u="none" strike="noStrike" dirty="0">
                <a:effectLst/>
              </a:rPr>
              <a:t>.</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effectLst/>
              </a:rPr>
              <a:t>Probeer ook </a:t>
            </a:r>
            <a:r>
              <a:rPr lang="nl-NL" sz="1600" b="0" i="0" u="none" strike="noStrike" dirty="0">
                <a:solidFill>
                  <a:schemeClr val="bg1"/>
                </a:solidFill>
                <a:effectLst/>
              </a:rPr>
              <a:t>sociale media</a:t>
            </a:r>
            <a:r>
              <a:rPr lang="nl-NL" sz="1600" b="0" i="0" u="none" strike="noStrike" dirty="0">
                <a:effectLst/>
              </a:rPr>
              <a:t> platforms zoals </a:t>
            </a:r>
            <a:r>
              <a:rPr lang="nl-NL" sz="1600" b="0" i="0" u="none" strike="noStrike" dirty="0">
                <a:solidFill>
                  <a:schemeClr val="bg1"/>
                </a:solidFill>
                <a:effectLst/>
              </a:rPr>
              <a:t>Facebook</a:t>
            </a:r>
            <a:r>
              <a:rPr lang="nl-NL" sz="1600" b="0" i="0" u="none" strike="noStrike" dirty="0">
                <a:effectLst/>
              </a:rPr>
              <a:t>, </a:t>
            </a:r>
            <a:r>
              <a:rPr lang="nl-NL" sz="1600" b="0" i="0" u="none" strike="noStrike" dirty="0">
                <a:solidFill>
                  <a:schemeClr val="bg1"/>
                </a:solidFill>
                <a:effectLst/>
              </a:rPr>
              <a:t>Instagram</a:t>
            </a:r>
            <a:r>
              <a:rPr lang="nl-NL" sz="1600" b="0" i="0" u="none" strike="noStrike" dirty="0">
                <a:effectLst/>
              </a:rPr>
              <a:t>, </a:t>
            </a:r>
            <a:r>
              <a:rPr lang="nl-NL" sz="1600" b="0" i="0" u="none" strike="noStrike" dirty="0">
                <a:solidFill>
                  <a:schemeClr val="bg1"/>
                </a:solidFill>
                <a:effectLst/>
              </a:rPr>
              <a:t>Twitter</a:t>
            </a:r>
            <a:r>
              <a:rPr lang="nl-NL" sz="1600" b="0" i="0" u="none" strike="noStrike" dirty="0">
                <a:effectLst/>
              </a:rPr>
              <a:t>, of </a:t>
            </a:r>
            <a:r>
              <a:rPr lang="nl-NL" sz="1600" b="0" i="0" u="none" strike="noStrike" dirty="0">
                <a:solidFill>
                  <a:schemeClr val="bg1"/>
                </a:solidFill>
                <a:effectLst/>
              </a:rPr>
              <a:t>LinkedIn</a:t>
            </a:r>
            <a:r>
              <a:rPr lang="nl-NL" sz="1600" b="0" i="0" u="none" strike="noStrike" dirty="0">
                <a:effectLst/>
              </a:rPr>
              <a:t>. Als jullie leerkracht een online profiel heeft, kan dit nuttige informatie opleveren.</a:t>
            </a:r>
          </a:p>
          <a:p>
            <a:pPr rtl="0">
              <a:spcBef>
                <a:spcPts val="0"/>
              </a:spcBef>
              <a:spcAft>
                <a:spcPts val="0"/>
              </a:spcAft>
            </a:pPr>
            <a:endParaRPr lang="nl-NL" sz="1600" b="0" i="0" u="none" strike="noStrike" dirty="0">
              <a:effectLst/>
            </a:endParaRPr>
          </a:p>
          <a:p>
            <a:pPr marL="285750" indent="-285750" rtl="0">
              <a:spcBef>
                <a:spcPts val="0"/>
              </a:spcBef>
              <a:spcAft>
                <a:spcPts val="0"/>
              </a:spcAft>
              <a:buFontTx/>
              <a:buChar char="-"/>
            </a:pPr>
            <a:r>
              <a:rPr lang="nl-NL" sz="1600" b="0" i="0" u="none" strike="noStrike" dirty="0">
                <a:effectLst/>
              </a:rPr>
              <a:t>Denk aan </a:t>
            </a:r>
            <a:r>
              <a:rPr lang="nl-NL" sz="1600" b="0" i="0" u="none" strike="noStrike" dirty="0">
                <a:solidFill>
                  <a:schemeClr val="bg1"/>
                </a:solidFill>
                <a:effectLst/>
              </a:rPr>
              <a:t>professionele platforms</a:t>
            </a:r>
            <a:r>
              <a:rPr lang="nl-NL" sz="1600" b="0" i="0" u="none" strike="noStrike" dirty="0">
                <a:effectLst/>
              </a:rPr>
              <a:t> zoals de </a:t>
            </a:r>
            <a:r>
              <a:rPr lang="nl-NL" sz="1600" b="0" i="0" u="none" strike="noStrike" dirty="0">
                <a:solidFill>
                  <a:schemeClr val="bg1"/>
                </a:solidFill>
                <a:effectLst/>
              </a:rPr>
              <a:t>schoolwebsite</a:t>
            </a:r>
            <a:r>
              <a:rPr lang="nl-NL" sz="1600" b="0" i="0" u="none" strike="noStrike" dirty="0">
                <a:effectLst/>
              </a:rPr>
              <a:t>, </a:t>
            </a:r>
            <a:r>
              <a:rPr lang="nl-NL" sz="1600" b="0" i="0" u="none" strike="noStrike" dirty="0">
                <a:solidFill>
                  <a:schemeClr val="bg1"/>
                </a:solidFill>
                <a:effectLst/>
              </a:rPr>
              <a:t>ouderportalen</a:t>
            </a:r>
            <a:r>
              <a:rPr lang="nl-NL" sz="1600" b="0" i="0" u="none" strike="noStrike" dirty="0">
                <a:effectLst/>
              </a:rPr>
              <a:t>, of </a:t>
            </a:r>
            <a:r>
              <a:rPr lang="nl-NL" sz="1600" b="0" i="0" u="none" strike="noStrike" dirty="0">
                <a:solidFill>
                  <a:schemeClr val="bg1"/>
                </a:solidFill>
                <a:effectLst/>
              </a:rPr>
              <a:t>professionele profielpagina's</a:t>
            </a:r>
            <a:r>
              <a:rPr lang="nl-NL" sz="1600" b="0" i="0" u="none" strike="noStrike" dirty="0">
                <a:effectLst/>
              </a:rPr>
              <a:t> waar jullie leerkracht mogelijk vermeld staat.</a:t>
            </a:r>
          </a:p>
        </p:txBody>
      </p:sp>
      <p:sp>
        <p:nvSpPr>
          <p:cNvPr id="3" name="Tekstvak 2">
            <a:extLst>
              <a:ext uri="{FF2B5EF4-FFF2-40B4-BE49-F238E27FC236}">
                <a16:creationId xmlns:a16="http://schemas.microsoft.com/office/drawing/2014/main" id="{329AE9F7-983B-BDEF-2C0A-AF8B195CCF4C}"/>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fetch-info.blogspot.com/2015/01/make-your-blog-popular.html"/>
              </a:rPr>
              <a:t>Deze foto</a:t>
            </a:r>
            <a:r>
              <a:rPr lang="nl-NL" sz="900"/>
              <a:t> van Onbekende auteur is gelicentieerd onder </a:t>
            </a:r>
            <a:r>
              <a:rPr lang="nl-NL" sz="900">
                <a:hlinkClick r:id="rId4" tooltip="https://creativecommons.org/licenses/by/3.0/"/>
              </a:rPr>
              <a:t>CC BY</a:t>
            </a:r>
            <a:endParaRPr lang="nl-NL" sz="900"/>
          </a:p>
        </p:txBody>
      </p:sp>
    </p:spTree>
    <p:extLst>
      <p:ext uri="{BB962C8B-B14F-4D97-AF65-F5344CB8AC3E}">
        <p14:creationId xmlns:p14="http://schemas.microsoft.com/office/powerpoint/2010/main" val="106066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520" t="-51556" r="-31520" b="-47176"/>
          <a:stretch/>
        </p:blipFill>
        <p:spPr>
          <a:xfrm>
            <a:off x="5692552" y="946485"/>
            <a:ext cx="6499448" cy="4457327"/>
          </a:xfrm>
          <a:solidFill>
            <a:srgbClr val="35A6C4"/>
          </a:solidFill>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Klassikale bespreking</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031873"/>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latin typeface="Arial" panose="020B0604020202020204" pitchFamily="34" charset="0"/>
              </a:rPr>
              <a:t>Deel jullie bevindingen met de klas door de informatie te presenteren aan de leerkracht. </a:t>
            </a:r>
            <a:r>
              <a:rPr lang="nl-NL" sz="1600" b="0" i="0" u="none" strike="noStrike" dirty="0">
                <a:solidFill>
                  <a:schemeClr val="bg1"/>
                </a:solidFill>
                <a:effectLst/>
                <a:latin typeface="Arial" panose="020B0604020202020204" pitchFamily="34" charset="0"/>
              </a:rPr>
              <a:t>Vertel wat</a:t>
            </a:r>
            <a:r>
              <a:rPr lang="nl-NL" sz="1600" b="0" i="0" u="none" strike="noStrike" dirty="0">
                <a:effectLst/>
                <a:latin typeface="Arial" panose="020B0604020202020204" pitchFamily="34" charset="0"/>
              </a:rPr>
              <a:t> jullie hebben ontdekt, </a:t>
            </a:r>
            <a:r>
              <a:rPr lang="nl-NL" sz="1600" b="0" i="0" u="none" strike="noStrike" dirty="0">
                <a:solidFill>
                  <a:schemeClr val="bg1"/>
                </a:solidFill>
                <a:effectLst/>
                <a:latin typeface="Arial" panose="020B0604020202020204" pitchFamily="34" charset="0"/>
              </a:rPr>
              <a:t>waar</a:t>
            </a:r>
            <a:r>
              <a:rPr lang="nl-NL" sz="1600" b="0" i="0" u="none" strike="noStrike" dirty="0">
                <a:effectLst/>
                <a:latin typeface="Arial" panose="020B0604020202020204" pitchFamily="34" charset="0"/>
              </a:rPr>
              <a:t> jullie het hebben gevonden, en of het </a:t>
            </a:r>
            <a:r>
              <a:rPr lang="nl-NL" sz="1600" b="0" i="0" u="none" strike="noStrike" dirty="0">
                <a:solidFill>
                  <a:schemeClr val="bg1"/>
                </a:solidFill>
                <a:effectLst/>
                <a:latin typeface="Arial" panose="020B0604020202020204" pitchFamily="34" charset="0"/>
              </a:rPr>
              <a:t>moeilijk</a:t>
            </a:r>
            <a:r>
              <a:rPr lang="nl-NL" sz="1600" b="0" i="0" u="none" strike="noStrike" dirty="0">
                <a:effectLst/>
                <a:latin typeface="Arial" panose="020B0604020202020204" pitchFamily="34" charset="0"/>
              </a:rPr>
              <a:t> </a:t>
            </a:r>
            <a:r>
              <a:rPr lang="nl-NL" sz="1600" b="0" i="0" u="none" strike="noStrike" dirty="0">
                <a:solidFill>
                  <a:schemeClr val="bg1"/>
                </a:solidFill>
                <a:effectLst/>
                <a:latin typeface="Arial" panose="020B0604020202020204" pitchFamily="34" charset="0"/>
              </a:rPr>
              <a:t>of gemakkelijk</a:t>
            </a:r>
            <a:r>
              <a:rPr lang="nl-NL" sz="1600" b="0" i="0" u="none" strike="noStrike" dirty="0">
                <a:effectLst/>
                <a:latin typeface="Arial" panose="020B0604020202020204" pitchFamily="34" charset="0"/>
              </a:rPr>
              <a:t> was om deze informatie te vinden.</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effectLst/>
                <a:latin typeface="Arial" panose="020B0604020202020204" pitchFamily="34" charset="0"/>
              </a:rPr>
              <a:t>Bespreek met de leerkracht </a:t>
            </a:r>
            <a:r>
              <a:rPr lang="nl-NL" sz="1600" b="0" i="0" u="none" strike="noStrike" dirty="0">
                <a:solidFill>
                  <a:schemeClr val="bg1"/>
                </a:solidFill>
                <a:effectLst/>
                <a:latin typeface="Arial" panose="020B0604020202020204" pitchFamily="34" charset="0"/>
              </a:rPr>
              <a:t>welke informatie juist is</a:t>
            </a:r>
            <a:r>
              <a:rPr lang="nl-NL" sz="1600" b="0" i="0" u="none" strike="noStrike" dirty="0">
                <a:effectLst/>
                <a:latin typeface="Arial" panose="020B0604020202020204" pitchFamily="34" charset="0"/>
              </a:rPr>
              <a:t> en of er eventuele correcties of aanvullingen zijn.</a:t>
            </a:r>
            <a:endParaRPr lang="nl-NL" sz="1600" dirty="0"/>
          </a:p>
          <a:p>
            <a:pPr marL="285750" indent="-285750" rtl="0">
              <a:spcBef>
                <a:spcPts val="0"/>
              </a:spcBef>
              <a:spcAft>
                <a:spcPts val="0"/>
              </a:spcAft>
              <a:buFontTx/>
              <a:buChar char="-"/>
            </a:pPr>
            <a:endParaRPr lang="nl-NL" sz="1600" dirty="0">
              <a:latin typeface="Arial" panose="020B0604020202020204" pitchFamily="34" charset="0"/>
            </a:endParaRPr>
          </a:p>
          <a:p>
            <a:pPr marL="285750" indent="-285750" rtl="0">
              <a:spcBef>
                <a:spcPts val="0"/>
              </a:spcBef>
              <a:spcAft>
                <a:spcPts val="0"/>
              </a:spcAft>
              <a:buFontTx/>
              <a:buChar char="-"/>
            </a:pPr>
            <a:r>
              <a:rPr lang="nl-NL" sz="1600" dirty="0">
                <a:latin typeface="Arial" panose="020B0604020202020204" pitchFamily="34" charset="0"/>
              </a:rPr>
              <a:t>D</a:t>
            </a:r>
            <a:r>
              <a:rPr lang="nl-NL" sz="1600" b="0" i="0" u="none" strike="noStrike" dirty="0">
                <a:effectLst/>
                <a:latin typeface="Arial" panose="020B0604020202020204" pitchFamily="34" charset="0"/>
              </a:rPr>
              <a:t>eel je wat je hebt geleerd tijdens deze opdracht en wat je </a:t>
            </a:r>
            <a:r>
              <a:rPr lang="nl-NL" sz="1600" b="0" i="0" u="none" strike="noStrike" dirty="0">
                <a:solidFill>
                  <a:schemeClr val="bg1"/>
                </a:solidFill>
                <a:effectLst/>
                <a:latin typeface="Arial" panose="020B0604020202020204" pitchFamily="34" charset="0"/>
              </a:rPr>
              <a:t>interessant</a:t>
            </a:r>
            <a:r>
              <a:rPr lang="nl-NL" sz="1600" b="0" i="0" u="none" strike="noStrike" dirty="0">
                <a:effectLst/>
                <a:latin typeface="Arial" panose="020B0604020202020204" pitchFamily="34" charset="0"/>
              </a:rPr>
              <a:t> of </a:t>
            </a:r>
            <a:r>
              <a:rPr lang="nl-NL" sz="1600" b="0" i="0" u="none" strike="noStrike" dirty="0">
                <a:solidFill>
                  <a:schemeClr val="bg1"/>
                </a:solidFill>
                <a:effectLst/>
                <a:latin typeface="Arial" panose="020B0604020202020204" pitchFamily="34" charset="0"/>
              </a:rPr>
              <a:t>verrassend</a:t>
            </a:r>
            <a:r>
              <a:rPr lang="nl-NL" sz="1600" b="0" i="0" u="none" strike="noStrike" dirty="0">
                <a:effectLst/>
                <a:latin typeface="Arial" panose="020B0604020202020204" pitchFamily="34" charset="0"/>
              </a:rPr>
              <a:t> vond. Wat hebben jullie ontdekt over het online imago van jullie leerkracht en hoe het online </a:t>
            </a:r>
            <a:r>
              <a:rPr lang="nl-NL" sz="1600" b="0" i="0" u="none" strike="noStrike" dirty="0" err="1">
                <a:effectLst/>
                <a:latin typeface="Arial" panose="020B0604020202020204" pitchFamily="34" charset="0"/>
              </a:rPr>
              <a:t>informatiezoeken</a:t>
            </a:r>
            <a:r>
              <a:rPr lang="nl-NL" sz="1600" b="0" i="0" u="none" strike="noStrike" dirty="0">
                <a:effectLst/>
                <a:latin typeface="Arial" panose="020B0604020202020204" pitchFamily="34" charset="0"/>
              </a:rPr>
              <a:t> werkt?</a:t>
            </a:r>
            <a:endParaRPr lang="nl-NL" sz="1600" b="0" i="0" u="none" strike="noStrike" dirty="0">
              <a:effectLst/>
            </a:endParaRPr>
          </a:p>
        </p:txBody>
      </p:sp>
      <p:sp>
        <p:nvSpPr>
          <p:cNvPr id="3" name="Tekstvak 2">
            <a:extLst>
              <a:ext uri="{FF2B5EF4-FFF2-40B4-BE49-F238E27FC236}">
                <a16:creationId xmlns:a16="http://schemas.microsoft.com/office/drawing/2014/main" id="{39CEB644-3A26-D5AE-AEC8-3543D180572D}"/>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www.wired.it/internet/web/2020/03/02/email-malware-dangerzone/"/>
              </a:rPr>
              <a:t>Deze foto</a:t>
            </a:r>
            <a:r>
              <a:rPr lang="nl-NL" sz="900"/>
              <a:t> van Onbekende auteur is gelicentieerd onder </a:t>
            </a:r>
            <a:r>
              <a:rPr lang="nl-NL" sz="900">
                <a:hlinkClick r:id="rId4" tooltip="https://creativecommons.org/licenses/by-nc-nd/3.0/"/>
              </a:rPr>
              <a:t>CC BY-NC-ND</a:t>
            </a:r>
            <a:endParaRPr lang="nl-NL" sz="900"/>
          </a:p>
        </p:txBody>
      </p:sp>
    </p:spTree>
    <p:extLst>
      <p:ext uri="{BB962C8B-B14F-4D97-AF65-F5344CB8AC3E}">
        <p14:creationId xmlns:p14="http://schemas.microsoft.com/office/powerpoint/2010/main" val="382396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539430"/>
          </a:xfrm>
          <a:prstGeom prst="rect">
            <a:avLst/>
          </a:prstGeom>
          <a:noFill/>
        </p:spPr>
        <p:txBody>
          <a:bodyPr wrap="square" rtlCol="0">
            <a:spAutoFit/>
          </a:bodyPr>
          <a:lstStyle/>
          <a:p>
            <a:r>
              <a:rPr lang="nl-NL" sz="1600" dirty="0">
                <a:solidFill>
                  <a:schemeClr val="bg1"/>
                </a:solidFill>
              </a:rPr>
              <a:t>Zouden er landen op de wereld zijn die </a:t>
            </a:r>
            <a:r>
              <a:rPr lang="nl-NL" sz="1600" b="1" dirty="0">
                <a:solidFill>
                  <a:schemeClr val="bg1"/>
                </a:solidFill>
              </a:rPr>
              <a:t>onvrijwillig</a:t>
            </a:r>
            <a:r>
              <a:rPr lang="nl-NL" sz="1600" dirty="0">
                <a:solidFill>
                  <a:schemeClr val="bg1"/>
                </a:solidFill>
              </a:rPr>
              <a:t> een andere naam krijgen? Welke impact heeft dat op de burgers?</a:t>
            </a:r>
          </a:p>
          <a:p>
            <a:endParaRPr lang="nl-NL" sz="1600" dirty="0">
              <a:solidFill>
                <a:schemeClr val="bg1"/>
              </a:solidFill>
            </a:endParaRPr>
          </a:p>
          <a:p>
            <a:r>
              <a:rPr lang="nl-NL" sz="1600" dirty="0">
                <a:solidFill>
                  <a:schemeClr val="bg1"/>
                </a:solidFill>
              </a:rPr>
              <a:t>Een oorlog zoals in Oekraïne kan ervoor zorgen dat burgers onvrijwillig onder een andere regering moeten leven en hun totale culturele identiteit verliezen.</a:t>
            </a:r>
          </a:p>
          <a:p>
            <a:endParaRPr lang="nl-NL" sz="1600" dirty="0">
              <a:solidFill>
                <a:schemeClr val="bg1"/>
              </a:solidFill>
            </a:endParaRPr>
          </a:p>
          <a:p>
            <a:r>
              <a:rPr lang="nl-NL" sz="1600" b="1" dirty="0">
                <a:solidFill>
                  <a:schemeClr val="bg1"/>
                </a:solidFill>
              </a:rPr>
              <a:t>In Nederland vangen wij veel Oekraïners op. Probeer deze week in gesprek te geraken met een Oekraïense vluchteling over zijn ervaringen daar en hier. Hoe zien zij de toekomst voor zich? Wat doet de oorlog met ze?</a:t>
            </a:r>
          </a:p>
          <a:p>
            <a:endParaRPr lang="nl-NL" sz="1600" dirty="0">
              <a:solidFill>
                <a:schemeClr val="bg1"/>
              </a:solidFill>
            </a:endParaRPr>
          </a:p>
          <a:p>
            <a:r>
              <a:rPr lang="nl-NL" sz="1600" dirty="0">
                <a:solidFill>
                  <a:schemeClr val="bg1"/>
                </a:solidFill>
              </a:rPr>
              <a:t>Lukt het niet om in gesprek te komen? Lees dan de ervaringen van Alex (7) </a:t>
            </a:r>
            <a:r>
              <a:rPr lang="nl-NL" sz="1600" dirty="0">
                <a:solidFill>
                  <a:schemeClr val="bg1"/>
                </a:solidFill>
                <a:hlinkClick r:id="rId2">
                  <a:extLst>
                    <a:ext uri="{A12FA001-AC4F-418D-AE19-62706E023703}">
                      <ahyp:hlinkClr xmlns:ahyp="http://schemas.microsoft.com/office/drawing/2018/hyperlinkcolor" val="tx"/>
                    </a:ext>
                  </a:extLst>
                </a:hlinkClick>
              </a:rPr>
              <a:t>hier</a:t>
            </a:r>
            <a:r>
              <a:rPr lang="nl-NL" sz="1600" dirty="0">
                <a:solidFill>
                  <a:schemeClr val="bg1"/>
                </a:solidFill>
              </a:rPr>
              <a:t>. </a:t>
            </a:r>
            <a:r>
              <a:rPr lang="nl-NL" sz="1200" i="1" dirty="0">
                <a:solidFill>
                  <a:schemeClr val="bg1"/>
                </a:solidFill>
              </a:rPr>
              <a:t>(Bron: War Child)</a:t>
            </a: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485705" y="1128284"/>
            <a:ext cx="4161002" cy="2339407"/>
          </a:xfrm>
          <a:prstGeom prst="rect">
            <a:avLst/>
          </a:prstGeom>
        </p:spPr>
      </p:pic>
      <p:sp>
        <p:nvSpPr>
          <p:cNvPr id="3" name="Tekstvak 2">
            <a:extLst>
              <a:ext uri="{FF2B5EF4-FFF2-40B4-BE49-F238E27FC236}">
                <a16:creationId xmlns:a16="http://schemas.microsoft.com/office/drawing/2014/main" id="{AEA0AFDE-FAF5-6D4B-FFEF-67077E42A78E}"/>
              </a:ext>
            </a:extLst>
          </p:cNvPr>
          <p:cNvSpPr txBox="1"/>
          <p:nvPr/>
        </p:nvSpPr>
        <p:spPr>
          <a:xfrm>
            <a:off x="7485705" y="3467691"/>
            <a:ext cx="4161002" cy="230832"/>
          </a:xfrm>
          <a:prstGeom prst="rect">
            <a:avLst/>
          </a:prstGeom>
          <a:noFill/>
        </p:spPr>
        <p:txBody>
          <a:bodyPr wrap="square" rtlCol="0">
            <a:spAutoFit/>
          </a:bodyPr>
          <a:lstStyle/>
          <a:p>
            <a:r>
              <a:rPr lang="nl-NL" sz="900" dirty="0">
                <a:hlinkClick r:id="rId4" tooltip="https://www.bezoekkiev.nl/over-kiev/reisadvies-oekraine-kiev/"/>
              </a:rPr>
              <a:t>Deze foto</a:t>
            </a:r>
            <a:r>
              <a:rPr lang="nl-NL" sz="900" dirty="0"/>
              <a:t> van Onbekende auteur is </a:t>
            </a:r>
            <a:r>
              <a:rPr lang="nl-NL" sz="900" dirty="0" err="1"/>
              <a:t>gelicentieerd</a:t>
            </a:r>
            <a:r>
              <a:rPr lang="nl-NL" sz="900" dirty="0"/>
              <a:t> onder </a:t>
            </a:r>
            <a:r>
              <a:rPr lang="nl-NL" sz="900" dirty="0">
                <a:hlinkClick r:id="rId5" tooltip="https://creativecommons.org/licenses/by-nc/3.0/"/>
              </a:rPr>
              <a:t>CC BY-NC</a:t>
            </a:r>
            <a:endParaRPr lang="nl-NL" sz="900" dirty="0"/>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Back to school ..">
            <a:extLst>
              <a:ext uri="{FF2B5EF4-FFF2-40B4-BE49-F238E27FC236}">
                <a16:creationId xmlns:a16="http://schemas.microsoft.com/office/drawing/2014/main" id="{E3E625A5-418E-7454-D295-2849F7769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90" y="639098"/>
            <a:ext cx="3377910" cy="2251060"/>
          </a:xfrm>
          <a:prstGeom prst="rect">
            <a:avLst/>
          </a:prstGeom>
        </p:spPr>
      </p:pic>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9852798" y="2371416"/>
            <a:ext cx="2953191" cy="680531"/>
          </a:xfrm>
        </p:spPr>
        <p:txBody>
          <a:bodyPr>
            <a:normAutofit/>
          </a:bodyPr>
          <a:lstStyle/>
          <a:p>
            <a:r>
              <a:rPr lang="nl-NL" sz="2400" dirty="0" err="1">
                <a:solidFill>
                  <a:schemeClr val="bg1"/>
                </a:solidFill>
              </a:rPr>
              <a:t>Melles</a:t>
            </a:r>
            <a:r>
              <a:rPr lang="nl-NL" sz="2400" dirty="0">
                <a:solidFill>
                  <a:schemeClr val="bg1"/>
                </a:solidFill>
              </a:rPr>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189342" cy="5478423"/>
          </a:xfrm>
          <a:prstGeom prst="rect">
            <a:avLst/>
          </a:prstGeom>
          <a:noFill/>
        </p:spPr>
        <p:txBody>
          <a:bodyPr wrap="square" rtlCol="0">
            <a:spAutoFit/>
          </a:bodyPr>
          <a:lstStyle/>
          <a:p>
            <a:pPr rtl="0">
              <a:spcBef>
                <a:spcPts val="0"/>
              </a:spcBef>
              <a:spcAft>
                <a:spcPts val="0"/>
              </a:spcAft>
            </a:pPr>
            <a:r>
              <a:rPr lang="nl-NL" sz="1250" b="0" i="0" u="none" strike="noStrike" dirty="0">
                <a:solidFill>
                  <a:schemeClr val="bg2">
                    <a:lumMod val="10000"/>
                  </a:schemeClr>
                </a:solidFill>
                <a:effectLst/>
              </a:rPr>
              <a:t>Haai allemaal,</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dirty="0">
                <a:solidFill>
                  <a:schemeClr val="bg2">
                    <a:lumMod val="10000"/>
                  </a:schemeClr>
                </a:solidFill>
              </a:rPr>
              <a:t>I</a:t>
            </a:r>
            <a:r>
              <a:rPr lang="nl-NL" sz="1250" b="0" i="0" u="none" strike="noStrike" dirty="0">
                <a:solidFill>
                  <a:schemeClr val="bg2">
                    <a:lumMod val="10000"/>
                  </a:schemeClr>
                </a:solidFill>
                <a:effectLst/>
              </a:rPr>
              <a:t>k kan gewoon niet geloven dat de zomervakantie alweer voorbij is en we weer naar school gaan. De vakantie voelt als gisteren, en volgens mij is het volgende week alweer bijna kerst (nou ja, bijna dan). De tijd vliegt echt, nietwaar? </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Tijdens mijn vakantie ontmoette ik een jongen, laten we hem Tim noemen. Tim was een aardige gast, en we werden goede vrienden. Hij vertelde me dat hij deze zomer met zijn ouders uit een ander land was gevlucht vanwege problemen daar. Hij was echt blij dat hij hier een nieuw begin kon maken.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Wat zo interessant was, is dat Tim en zijn ouders besloten hadden om zijn naam te veranderen. Ze zeiden dat het een teken was van een nieuwe start, een nieuwe identiteit. Het was alsof hij herboren was en een frisse start kon maken op zijn nieuwe school hier.</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Dus, dat bracht me op het volgende: onze online identiteit. Het is een beetje zoals Tim die zijn naam veranderde om een nieuwe start te maken. We kunnen ook dingen online plaatsen die een deel van onze identiteit worden. Maar soms willen we die dingen misschien veranderen of zelfs wissen.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Hebben jullie ooit nagedacht over hoe je online je identiteit kunt veranderen of dingen kunt wissen? Misschien heb je zelf wel eens iets gepost waar je later spijt van had en wilde je dat het gewoon kon verdwijnen. Wat zou je doen als dat gebeurde? Hoe denk je dat dat onze online levens kan beïnvloeden?</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Ik ben echt benieuwd naar jullie gedachten hierover!</a:t>
            </a:r>
            <a:endParaRPr lang="nl-NL" sz="1250" b="0" dirty="0">
              <a:solidFill>
                <a:schemeClr val="bg2">
                  <a:lumMod val="10000"/>
                </a:schemeClr>
              </a:solidFill>
              <a:effectLst/>
            </a:endParaRPr>
          </a:p>
          <a:p>
            <a:pPr rtl="0">
              <a:spcBef>
                <a:spcPts val="0"/>
              </a:spcBef>
              <a:spcAft>
                <a:spcPts val="0"/>
              </a:spcAft>
            </a:pPr>
            <a:br>
              <a:rPr lang="nl-NL" sz="1250" b="0" dirty="0">
                <a:solidFill>
                  <a:schemeClr val="bg2">
                    <a:lumMod val="10000"/>
                  </a:schemeClr>
                </a:solidFill>
                <a:effectLst/>
              </a:rPr>
            </a:br>
            <a:r>
              <a:rPr lang="nl-NL" sz="1250" b="0" i="0" u="none" strike="noStrike" dirty="0">
                <a:solidFill>
                  <a:schemeClr val="bg2">
                    <a:lumMod val="10000"/>
                  </a:schemeClr>
                </a:solidFill>
                <a:effectLst/>
              </a:rPr>
              <a:t>Groetjes,</a:t>
            </a:r>
            <a:endParaRPr lang="nl-NL" sz="1250" b="0" dirty="0">
              <a:solidFill>
                <a:schemeClr val="bg2">
                  <a:lumMod val="10000"/>
                </a:schemeClr>
              </a:solidFill>
              <a:effectLst/>
            </a:endParaRPr>
          </a:p>
          <a:p>
            <a:pPr rtl="0">
              <a:spcBef>
                <a:spcPts val="0"/>
              </a:spcBef>
              <a:spcAft>
                <a:spcPts val="0"/>
              </a:spcAft>
            </a:pPr>
            <a:r>
              <a:rPr lang="nl-NL" sz="1250" b="0" i="0" u="none" strike="noStrike" dirty="0">
                <a:solidFill>
                  <a:schemeClr val="bg2">
                    <a:lumMod val="10000"/>
                  </a:schemeClr>
                </a:solidFill>
                <a:effectLst/>
              </a:rPr>
              <a:t>Melle ✨</a:t>
            </a:r>
            <a:endParaRPr lang="nl-NL" sz="1250" b="0" dirty="0">
              <a:solidFill>
                <a:schemeClr val="bg2">
                  <a:lumMod val="10000"/>
                </a:schemeClr>
              </a:solidFill>
              <a:effectLst/>
            </a:endParaRPr>
          </a:p>
        </p:txBody>
      </p:sp>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India overweegt naamswijziging naar Bharat</a:t>
            </a: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a:noAutofit/>
          </a:bodyPr>
          <a:lstStyle/>
          <a:p>
            <a:pPr rtl="0">
              <a:spcBef>
                <a:spcPts val="0"/>
              </a:spcBef>
              <a:spcAft>
                <a:spcPts val="0"/>
              </a:spcAft>
            </a:pPr>
            <a:r>
              <a:rPr lang="nl-NL" sz="1200" b="0" i="1" u="none" strike="noStrike" dirty="0">
                <a:solidFill>
                  <a:schemeClr val="bg2">
                    <a:lumMod val="10000"/>
                  </a:schemeClr>
                </a:solidFill>
                <a:effectLst/>
              </a:rPr>
              <a:t>Heet India binnenkort nog India? Er zijn aanwijzingen dat de regering de naam wil veranderen in Bharat. </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De mogelijke naamswijziging van India naar Bharat heeft wereldwijd de aandacht getrokken. Dit komt door een uitnodiging voor een diner tijdens de G20-top in New Delhi, waarbij de gasten werden uitgenodigd in naam van president </a:t>
            </a:r>
            <a:r>
              <a:rPr lang="nl-NL" sz="1200" b="0" i="0" u="none" strike="noStrike" dirty="0" err="1">
                <a:solidFill>
                  <a:schemeClr val="bg2">
                    <a:lumMod val="10000"/>
                  </a:schemeClr>
                </a:solidFill>
                <a:effectLst/>
              </a:rPr>
              <a:t>Droupadi</a:t>
            </a:r>
            <a:r>
              <a:rPr lang="nl-NL" sz="1200" b="0" i="0" u="none" strike="noStrike" dirty="0">
                <a:solidFill>
                  <a:schemeClr val="bg2">
                    <a:lumMod val="10000"/>
                  </a:schemeClr>
                </a:solidFill>
                <a:effectLst/>
              </a:rPr>
              <a:t> </a:t>
            </a:r>
            <a:r>
              <a:rPr lang="nl-NL" sz="1200" b="0" i="0" u="none" strike="noStrike" dirty="0" err="1">
                <a:solidFill>
                  <a:schemeClr val="bg2">
                    <a:lumMod val="10000"/>
                  </a:schemeClr>
                </a:solidFill>
                <a:effectLst/>
              </a:rPr>
              <a:t>Murmu</a:t>
            </a:r>
            <a:r>
              <a:rPr lang="nl-NL" sz="1200" b="0" i="0" u="none" strike="noStrike" dirty="0">
                <a:solidFill>
                  <a:schemeClr val="bg2">
                    <a:lumMod val="10000"/>
                  </a:schemeClr>
                </a:solidFill>
                <a:effectLst/>
              </a:rPr>
              <a:t>, president van Bharat, en niet 'president van India'. </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Is het mogelijk om een digitale voetafdruk te beheren en aan te passen?</a:t>
            </a:r>
            <a:endParaRPr lang="nl-NL" sz="1200" dirty="0">
              <a:solidFill>
                <a:schemeClr val="bg2">
                  <a:lumMod val="10000"/>
                </a:schemeClr>
              </a:solidFill>
            </a:endParaRPr>
          </a:p>
        </p:txBody>
      </p:sp>
      <p:pic>
        <p:nvPicPr>
          <p:cNvPr id="5" name="Onlinemedia 4" descr="Heet India binnenkort geen India meer?">
            <a:hlinkClick r:id="" action="ppaction://media"/>
            <a:extLst>
              <a:ext uri="{FF2B5EF4-FFF2-40B4-BE49-F238E27FC236}">
                <a16:creationId xmlns:a16="http://schemas.microsoft.com/office/drawing/2014/main" id="{9FD5C73A-9C8E-41CA-896A-BB975489C85C}"/>
              </a:ext>
            </a:extLst>
          </p:cNvPr>
          <p:cNvPicPr>
            <a:picLocks noRot="1" noChangeAspect="1"/>
          </p:cNvPicPr>
          <p:nvPr>
            <a:videoFile r:link="rId1"/>
          </p:nvPr>
        </p:nvPicPr>
        <p:blipFill>
          <a:blip r:embed="rId3"/>
          <a:stretch>
            <a:fillRect/>
          </a:stretch>
        </p:blipFill>
        <p:spPr>
          <a:xfrm>
            <a:off x="6574901" y="2551652"/>
            <a:ext cx="5409952" cy="3056623"/>
          </a:xfrm>
          <a:prstGeom prst="rect">
            <a:avLst/>
          </a:prstGeom>
        </p:spPr>
      </p:pic>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Algemeen Dagblad, </a:t>
            </a:r>
            <a:r>
              <a:rPr lang="nl-NL" sz="1200" i="0" dirty="0">
                <a:solidFill>
                  <a:schemeClr val="bg2">
                    <a:lumMod val="10000"/>
                  </a:schemeClr>
                </a:solidFill>
                <a:effectLst/>
              </a:rPr>
              <a:t>Sanne </a:t>
            </a:r>
            <a:r>
              <a:rPr lang="nl-NL" sz="1200" i="0" dirty="0" err="1">
                <a:solidFill>
                  <a:schemeClr val="bg2">
                    <a:lumMod val="10000"/>
                  </a:schemeClr>
                </a:solidFill>
                <a:effectLst/>
              </a:rPr>
              <a:t>Schelfaut</a:t>
            </a:r>
            <a:r>
              <a:rPr lang="nl-NL" sz="1200" dirty="0">
                <a:solidFill>
                  <a:schemeClr val="bg2">
                    <a:lumMod val="10000"/>
                  </a:schemeClr>
                </a:solidFill>
              </a:rPr>
              <a:t>,</a:t>
            </a:r>
            <a:r>
              <a:rPr lang="nl-NL" sz="1200" i="0" dirty="0">
                <a:solidFill>
                  <a:schemeClr val="bg2">
                    <a:lumMod val="10000"/>
                  </a:schemeClr>
                </a:solidFill>
                <a:effectLst/>
              </a:rPr>
              <a:t> </a:t>
            </a:r>
            <a:r>
              <a:rPr lang="nl-NL" sz="1200" dirty="0">
                <a:solidFill>
                  <a:schemeClr val="bg2">
                    <a:lumMod val="10000"/>
                  </a:schemeClr>
                </a:solidFill>
              </a:rPr>
              <a:t>07-09-23</a:t>
            </a:r>
          </a:p>
          <a:p>
            <a:pPr>
              <a:spcBef>
                <a:spcPts val="0"/>
              </a:spcBef>
            </a:pPr>
            <a:r>
              <a:rPr lang="nl-NL" sz="1200" i="1" dirty="0">
                <a:solidFill>
                  <a:srgbClr val="000000"/>
                </a:solidFill>
                <a:hlinkClick r:id="rId4"/>
              </a:rPr>
              <a:t>https://www.ad.nl/buitenland/india-krijgt-mogelijk-nieuwe-naam-kwestie-verdeelt-het-land-behoorlijk~ab1e00aa/</a:t>
            </a:r>
            <a:endParaRPr lang="nl-NL" sz="1200" i="1" dirty="0">
              <a:solidFill>
                <a:srgbClr val="000000"/>
              </a:solidFill>
            </a:endParaRPr>
          </a:p>
          <a:p>
            <a:pPr>
              <a:spcBef>
                <a:spcPts val="0"/>
              </a:spcBef>
            </a:pPr>
            <a:endParaRPr lang="nl-NL" sz="1200" i="1" dirty="0">
              <a:solidFill>
                <a:srgbClr val="000000"/>
              </a:solidFill>
            </a:endParaRPr>
          </a:p>
        </p:txBody>
      </p:sp>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India </a:t>
            </a:r>
            <a:r>
              <a:rPr lang="nl-NL" sz="2800" dirty="0" err="1"/>
              <a:t>overweergt</a:t>
            </a:r>
            <a:r>
              <a:rPr lang="nl-NL" sz="2800" dirty="0"/>
              <a:t> naamswijziging naar Bharat</a:t>
            </a: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4034670"/>
          </a:xfrm>
        </p:spPr>
        <p:txBody>
          <a:bodyPr>
            <a:noAutofit/>
          </a:bodyPr>
          <a:lstStyle/>
          <a:p>
            <a:pPr rtl="0">
              <a:spcBef>
                <a:spcPts val="0"/>
              </a:spcBef>
              <a:spcAft>
                <a:spcPts val="0"/>
              </a:spcAft>
            </a:pPr>
            <a:r>
              <a:rPr lang="nl-NL" sz="1200" b="1" i="0" u="none" strike="noStrike" dirty="0">
                <a:solidFill>
                  <a:schemeClr val="bg2">
                    <a:lumMod val="10000"/>
                  </a:schemeClr>
                </a:solidFill>
                <a:effectLst/>
              </a:rPr>
              <a:t>Wat betekent dit voor de digitale voetafdruk van India?</a:t>
            </a:r>
            <a:br>
              <a:rPr lang="nl-NL" sz="1200" b="0" dirty="0">
                <a:solidFill>
                  <a:schemeClr val="bg2">
                    <a:lumMod val="10000"/>
                  </a:schemeClr>
                </a:solidFill>
                <a:effectLst/>
              </a:rPr>
            </a:br>
            <a:r>
              <a:rPr lang="nl-NL" sz="1200" b="0" i="0" u="none" strike="noStrike" dirty="0">
                <a:solidFill>
                  <a:schemeClr val="bg2">
                    <a:lumMod val="10000"/>
                  </a:schemeClr>
                </a:solidFill>
                <a:effectLst/>
              </a:rPr>
              <a:t>Net zoals mensen hun online identiteit vormgeven door hun naam en activiteiten op het internet, heeft een land ook een online identiteit die de naam 'India' draagt. Al deze informatie samen is de digitale voetafdruk van India.</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i="0" u="none" strike="noStrike" dirty="0">
                <a:solidFill>
                  <a:schemeClr val="bg2">
                    <a:lumMod val="10000"/>
                  </a:schemeClr>
                </a:solidFill>
                <a:effectLst/>
              </a:rPr>
              <a:t>Op het internet en in ontelbare bronnen wordt 'India' genoemd. Als de naam officieel wordt gewijzigd naar Bharat, kan dit leiden tot aanzienlijke verwarring en de behoefte om de online voetafdruk van het land aan te passen.</a:t>
            </a:r>
            <a:endParaRPr lang="nl-NL" sz="1200" b="0" dirty="0">
              <a:solidFill>
                <a:schemeClr val="bg2">
                  <a:lumMod val="10000"/>
                </a:schemeClr>
              </a:solidFill>
              <a:effectLst/>
            </a:endParaRPr>
          </a:p>
          <a:p>
            <a:pPr rtl="0">
              <a:spcBef>
                <a:spcPts val="0"/>
              </a:spcBef>
              <a:spcAft>
                <a:spcPts val="0"/>
              </a:spcAft>
            </a:pPr>
            <a:br>
              <a:rPr lang="nl-NL" sz="1200" b="0" dirty="0">
                <a:solidFill>
                  <a:schemeClr val="bg2">
                    <a:lumMod val="10000"/>
                  </a:schemeClr>
                </a:solidFill>
                <a:effectLst/>
              </a:rPr>
            </a:br>
            <a:r>
              <a:rPr lang="nl-NL" sz="1200" b="0" dirty="0">
                <a:solidFill>
                  <a:schemeClr val="bg2">
                    <a:lumMod val="10000"/>
                  </a:schemeClr>
                </a:solidFill>
                <a:effectLst/>
              </a:rPr>
              <a:t>Samen gaan we op onderzoek, </a:t>
            </a:r>
            <a:r>
              <a:rPr lang="nl-NL" sz="1200" dirty="0">
                <a:solidFill>
                  <a:schemeClr val="bg2">
                    <a:lumMod val="10000"/>
                  </a:schemeClr>
                </a:solidFill>
              </a:rPr>
              <a:t>w</a:t>
            </a:r>
            <a:r>
              <a:rPr lang="nl-NL" sz="1200" b="0" i="0" u="none" strike="noStrike" dirty="0">
                <a:solidFill>
                  <a:schemeClr val="bg2">
                    <a:lumMod val="10000"/>
                  </a:schemeClr>
                </a:solidFill>
                <a:effectLst/>
              </a:rPr>
              <a:t>elke spoor laat een online identiteit achter als ware een digitale voetafdruk?</a:t>
            </a:r>
            <a:endParaRPr lang="nl-NL" sz="1200" b="0" dirty="0">
              <a:solidFill>
                <a:schemeClr val="bg2">
                  <a:lumMod val="10000"/>
                </a:schemeClr>
              </a:solidFill>
              <a:effectLst/>
            </a:endParaRPr>
          </a:p>
        </p:txBody>
      </p:sp>
      <p:sp>
        <p:nvSpPr>
          <p:cNvPr id="10" name="Rechthoek 9">
            <a:extLst>
              <a:ext uri="{FF2B5EF4-FFF2-40B4-BE49-F238E27FC236}">
                <a16:creationId xmlns:a16="http://schemas.microsoft.com/office/drawing/2014/main" id="{F3C15FFA-50FA-DE1E-11A7-FEBE06152044}"/>
              </a:ext>
            </a:extLst>
          </p:cNvPr>
          <p:cNvSpPr/>
          <p:nvPr/>
        </p:nvSpPr>
        <p:spPr>
          <a:xfrm>
            <a:off x="6500191" y="2781258"/>
            <a:ext cx="5317435" cy="250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Afbeelding 8">
            <a:hlinkClick r:id="rId2"/>
            <a:extLst>
              <a:ext uri="{FF2B5EF4-FFF2-40B4-BE49-F238E27FC236}">
                <a16:creationId xmlns:a16="http://schemas.microsoft.com/office/drawing/2014/main" id="{63B91EC9-3B5E-F6BE-0E3A-CC1AD53944B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48660" y="2554356"/>
            <a:ext cx="5943340" cy="3129978"/>
          </a:xfrm>
          <a:prstGeom prst="rect">
            <a:avLst/>
          </a:prstGeom>
        </p:spPr>
      </p:pic>
      <p:cxnSp>
        <p:nvCxnSpPr>
          <p:cNvPr id="6" name="Kromme verbindingslijn 5">
            <a:extLst>
              <a:ext uri="{FF2B5EF4-FFF2-40B4-BE49-F238E27FC236}">
                <a16:creationId xmlns:a16="http://schemas.microsoft.com/office/drawing/2014/main" id="{4F6FFF64-A13D-0988-4640-3AAEE045CE31}"/>
              </a:ext>
            </a:extLst>
          </p:cNvPr>
          <p:cNvCxnSpPr>
            <a:cxnSpLocks/>
          </p:cNvCxnSpPr>
          <p:nvPr/>
        </p:nvCxnSpPr>
        <p:spPr>
          <a:xfrm flipV="1">
            <a:off x="4800402" y="5301134"/>
            <a:ext cx="1013989" cy="607837"/>
          </a:xfrm>
          <a:prstGeom prst="curvedConnector3">
            <a:avLst>
              <a:gd name="adj1" fmla="val -97188"/>
            </a:avLst>
          </a:prstGeom>
          <a:ln w="381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ijdelijke aanduiding voor tekst 1">
            <a:extLst>
              <a:ext uri="{FF2B5EF4-FFF2-40B4-BE49-F238E27FC236}">
                <a16:creationId xmlns:a16="http://schemas.microsoft.com/office/drawing/2014/main" id="{1C8A12C9-772B-BDDC-3473-F3FCAED4DCF3}"/>
              </a:ext>
            </a:extLst>
          </p:cNvPr>
          <p:cNvSpPr txBox="1">
            <a:spLocks/>
          </p:cNvSpPr>
          <p:nvPr/>
        </p:nvSpPr>
        <p:spPr>
          <a:xfrm rot="21168694">
            <a:off x="4858260" y="5750436"/>
            <a:ext cx="1237740" cy="450668"/>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KLIK!</a:t>
            </a:r>
          </a:p>
        </p:txBody>
      </p:sp>
      <p:sp>
        <p:nvSpPr>
          <p:cNvPr id="18" name="Tijdelijke aanduiding voor tekst 1">
            <a:extLst>
              <a:ext uri="{FF2B5EF4-FFF2-40B4-BE49-F238E27FC236}">
                <a16:creationId xmlns:a16="http://schemas.microsoft.com/office/drawing/2014/main" id="{AF7E879D-B090-D952-1309-26FCF206F9ED}"/>
              </a:ext>
            </a:extLst>
          </p:cNvPr>
          <p:cNvSpPr txBox="1">
            <a:spLocks/>
          </p:cNvSpPr>
          <p:nvPr/>
        </p:nvSpPr>
        <p:spPr>
          <a:xfrm rot="21403525">
            <a:off x="4436276" y="6093479"/>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Jeugdjournaal  </a:t>
            </a:r>
            <a:r>
              <a:rPr lang="nl-NL" sz="1000" b="0" dirty="0" err="1"/>
              <a:t>enquete</a:t>
            </a:r>
            <a:endParaRPr lang="nl-NL" sz="1000" b="0" dirty="0"/>
          </a:p>
        </p:txBody>
      </p:sp>
    </p:spTree>
    <p:extLst>
      <p:ext uri="{BB962C8B-B14F-4D97-AF65-F5344CB8AC3E}">
        <p14:creationId xmlns:p14="http://schemas.microsoft.com/office/powerpoint/2010/main" val="319425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(1/3)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50875"/>
            <a:ext cx="10735235" cy="4556249"/>
          </a:xfrm>
        </p:spPr>
        <p:txBody>
          <a:bodyPr lIns="90000">
            <a:noAutofit/>
          </a:bodyPr>
          <a:lstStyle/>
          <a:p>
            <a:r>
              <a:rPr lang="nl-NL" sz="1100" dirty="0">
                <a:solidFill>
                  <a:schemeClr val="bg2">
                    <a:lumMod val="10000"/>
                  </a:schemeClr>
                </a:solidFill>
              </a:rPr>
              <a:t>Ga in gesprek over wat een digitale voetafdruk is, hoe en waar wij deze opbouwen. Gebruik onderstaande vraagstukken om het gesprek als startpunt:</a:t>
            </a:r>
          </a:p>
          <a:p>
            <a:endParaRPr lang="nl-NL" sz="10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Wat bedoelen we met het digitale voetafdruk? Hoe bouwt iemand online een identiteit op?</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Waar is de naam 'India' online te vinden? Kunnen jullie enkele voorbeelden noemen?</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De digitale voetafdruk</a:t>
            </a:r>
          </a:p>
        </p:txBody>
      </p:sp>
    </p:spTree>
    <p:extLst>
      <p:ext uri="{BB962C8B-B14F-4D97-AF65-F5344CB8AC3E}">
        <p14:creationId xmlns:p14="http://schemas.microsoft.com/office/powerpoint/2010/main" val="8760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(2/3)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50875"/>
            <a:ext cx="10735235" cy="4556249"/>
          </a:xfrm>
        </p:spPr>
        <p:txBody>
          <a:bodyPr lIns="90000">
            <a:noAutofit/>
          </a:bodyPr>
          <a:lstStyle/>
          <a:p>
            <a:r>
              <a:rPr lang="nl-NL" sz="1100" dirty="0">
                <a:solidFill>
                  <a:schemeClr val="bg2">
                    <a:lumMod val="10000"/>
                  </a:schemeClr>
                </a:solidFill>
              </a:rPr>
              <a:t>Ga in gesprek over het aanpassen van je digitale voetafdruk. Gebruik onderstaande vraagstukken om het gesprek als startpunt:</a:t>
            </a:r>
          </a:p>
          <a:p>
            <a:endParaRPr lang="nl-NL" sz="10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Is het mogelijk om je online voetafdruk aan te passen of te wissen? Hoe zou je dit kunnen doen?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Welke platforms zouden moeten worden aangepast en hoe zou je dat doen?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3:</a:t>
            </a:r>
          </a:p>
          <a:p>
            <a:pPr>
              <a:lnSpc>
                <a:spcPct val="100000"/>
              </a:lnSpc>
            </a:pPr>
            <a:r>
              <a:rPr lang="nl-NL" sz="1400" b="1" dirty="0">
                <a:solidFill>
                  <a:schemeClr val="bg2">
                    <a:lumMod val="10000"/>
                  </a:schemeClr>
                </a:solidFill>
              </a:rPr>
              <a:t>Zijn er uitdagingen verbonden aan het aanpassen van je digitale voetafdruk? Zo ja, welke?</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Aanpassen van een digitale voetafdruk</a:t>
            </a:r>
          </a:p>
        </p:txBody>
      </p:sp>
    </p:spTree>
    <p:extLst>
      <p:ext uri="{BB962C8B-B14F-4D97-AF65-F5344CB8AC3E}">
        <p14:creationId xmlns:p14="http://schemas.microsoft.com/office/powerpoint/2010/main" val="318237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a:lstStyle/>
          <a:p>
            <a:r>
              <a:rPr lang="nl-NL" dirty="0">
                <a:solidFill>
                  <a:schemeClr val="accent2"/>
                </a:solidFill>
              </a:rPr>
              <a:t>In gesprek over digitale voetafdruk (3/3)</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1161545"/>
            <a:ext cx="10735235" cy="4556249"/>
          </a:xfrm>
        </p:spPr>
        <p:txBody>
          <a:bodyPr lIns="90000">
            <a:noAutofit/>
          </a:bodyPr>
          <a:lstStyle/>
          <a:p>
            <a:r>
              <a:rPr lang="nl-NL" sz="1100" dirty="0">
                <a:solidFill>
                  <a:schemeClr val="bg2">
                    <a:lumMod val="10000"/>
                  </a:schemeClr>
                </a:solidFill>
              </a:rPr>
              <a:t>Ga in gesprek over het aanpassen van je digitale voetafdruk. Gebruik onderstaande vraagstukken om het gesprek als startpunt:</a:t>
            </a:r>
          </a:p>
          <a:p>
            <a:endParaRPr lang="nl-NL" sz="1400" dirty="0">
              <a:solidFill>
                <a:schemeClr val="bg2">
                  <a:lumMod val="10000"/>
                </a:schemeClr>
              </a:solidFill>
            </a:endParaRPr>
          </a:p>
          <a:p>
            <a:pPr>
              <a:lnSpc>
                <a:spcPct val="100000"/>
              </a:lnSpc>
            </a:pPr>
            <a:r>
              <a:rPr lang="nl-NL" sz="1400" dirty="0">
                <a:solidFill>
                  <a:schemeClr val="bg2">
                    <a:lumMod val="10000"/>
                  </a:schemeClr>
                </a:solidFill>
              </a:rPr>
              <a:t>Vraagstuk 1:</a:t>
            </a:r>
          </a:p>
          <a:p>
            <a:pPr>
              <a:lnSpc>
                <a:spcPct val="100000"/>
              </a:lnSpc>
            </a:pPr>
            <a:r>
              <a:rPr lang="nl-NL" sz="1400" b="1" dirty="0">
                <a:solidFill>
                  <a:schemeClr val="bg2">
                    <a:lumMod val="10000"/>
                  </a:schemeClr>
                </a:solidFill>
              </a:rPr>
              <a:t>Welke informatie heb jij online achtergelaten en waar? Hoe krijg je grip op alle informatie die je online hebt achtergelaten?</a:t>
            </a:r>
          </a:p>
          <a:p>
            <a:pPr>
              <a:lnSpc>
                <a:spcPct val="100000"/>
              </a:lnSpc>
            </a:pPr>
            <a:endParaRPr lang="nl-NL" sz="400" dirty="0">
              <a:solidFill>
                <a:schemeClr val="bg2">
                  <a:lumMod val="10000"/>
                </a:schemeClr>
              </a:solidFill>
            </a:endParaRPr>
          </a:p>
          <a:p>
            <a:pPr>
              <a:lnSpc>
                <a:spcPct val="100000"/>
              </a:lnSpc>
            </a:pPr>
            <a:r>
              <a:rPr lang="nl-NL" sz="1400" dirty="0">
                <a:solidFill>
                  <a:schemeClr val="bg2">
                    <a:lumMod val="10000"/>
                  </a:schemeClr>
                </a:solidFill>
              </a:rPr>
              <a:t>Vraagstuk 2:</a:t>
            </a:r>
          </a:p>
          <a:p>
            <a:pPr>
              <a:lnSpc>
                <a:spcPct val="100000"/>
              </a:lnSpc>
            </a:pPr>
            <a:r>
              <a:rPr lang="nl-NL" sz="1400" b="1" dirty="0">
                <a:solidFill>
                  <a:schemeClr val="bg2">
                    <a:lumMod val="10000"/>
                  </a:schemeClr>
                </a:solidFill>
              </a:rPr>
              <a:t>Wat zijn enkele strategieën om controle te houden over je digitale voetafdruk en privacy te behouden?</a:t>
            </a:r>
          </a:p>
        </p:txBody>
      </p:sp>
      <p:sp>
        <p:nvSpPr>
          <p:cNvPr id="4" name="Tijdelijke aanduiding voor tekst 1">
            <a:extLst>
              <a:ext uri="{FF2B5EF4-FFF2-40B4-BE49-F238E27FC236}">
                <a16:creationId xmlns:a16="http://schemas.microsoft.com/office/drawing/2014/main" id="{3BB4D239-B183-0411-FEB0-09DFE7F0CF6A}"/>
              </a:ext>
            </a:extLst>
          </p:cNvPr>
          <p:cNvSpPr txBox="1">
            <a:spLocks/>
          </p:cNvSpPr>
          <p:nvPr/>
        </p:nvSpPr>
        <p:spPr>
          <a:xfrm>
            <a:off x="487730" y="799092"/>
            <a:ext cx="11026902" cy="6408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rPr>
              <a:t>Je eigen digitale voetafdruk</a:t>
            </a:r>
          </a:p>
        </p:txBody>
      </p:sp>
    </p:spTree>
    <p:extLst>
      <p:ext uri="{BB962C8B-B14F-4D97-AF65-F5344CB8AC3E}">
        <p14:creationId xmlns:p14="http://schemas.microsoft.com/office/powerpoint/2010/main" val="8163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9759" r="9759"/>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onderzoek je docent</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416320"/>
          </a:xfrm>
          <a:prstGeom prst="rect">
            <a:avLst/>
          </a:prstGeom>
          <a:noFill/>
        </p:spPr>
        <p:txBody>
          <a:bodyPr wrap="square" rtlCol="0">
            <a:spAutoFit/>
          </a:bodyPr>
          <a:lstStyle/>
          <a:p>
            <a:r>
              <a:rPr lang="nl-NL" b="0" i="0" u="none" strike="noStrike" dirty="0">
                <a:effectLst/>
                <a:latin typeface="Arial" panose="020B0604020202020204" pitchFamily="34" charset="0"/>
              </a:rPr>
              <a:t>In deze opdracht ga je samen met je klasgenoot online informatie zoeken over jullie leerkracht. </a:t>
            </a:r>
          </a:p>
          <a:p>
            <a:endParaRPr lang="nl-NL" dirty="0">
              <a:latin typeface="Arial" panose="020B0604020202020204" pitchFamily="34" charset="0"/>
            </a:endParaRPr>
          </a:p>
          <a:p>
            <a:r>
              <a:rPr lang="nl-NL" b="0" i="0" u="none" strike="noStrike" dirty="0">
                <a:effectLst/>
                <a:latin typeface="Arial" panose="020B0604020202020204" pitchFamily="34" charset="0"/>
              </a:rPr>
              <a:t>Het doel is om te ontdekken wat er online beschikbaar is over jullie leerkracht en te begrijpen hoe online informatie kan worden gevonden.</a:t>
            </a:r>
          </a:p>
          <a:p>
            <a:endParaRPr lang="nl-NL" dirty="0">
              <a:latin typeface="Arial" panose="020B0604020202020204" pitchFamily="34" charset="0"/>
            </a:endParaRPr>
          </a:p>
          <a:p>
            <a:r>
              <a:rPr lang="nl-NL" dirty="0">
                <a:latin typeface="Arial" panose="020B0604020202020204" pitchFamily="34" charset="0"/>
              </a:rPr>
              <a:t>Welk koppel vindt de meeste informatie en laat zien dat jij een echte </a:t>
            </a:r>
            <a:r>
              <a:rPr lang="nl-NL" dirty="0">
                <a:solidFill>
                  <a:schemeClr val="bg1"/>
                </a:solidFill>
                <a:latin typeface="Arial" panose="020B0604020202020204" pitchFamily="34" charset="0"/>
              </a:rPr>
              <a:t>online detective </a:t>
            </a:r>
            <a:r>
              <a:rPr lang="nl-NL" dirty="0">
                <a:latin typeface="Arial" panose="020B0604020202020204" pitchFamily="34" charset="0"/>
              </a:rPr>
              <a:t>bent!</a:t>
            </a:r>
            <a:endParaRPr lang="nl-NL" dirty="0"/>
          </a:p>
        </p:txBody>
      </p:sp>
      <p:sp>
        <p:nvSpPr>
          <p:cNvPr id="3" name="Tekstvak 2">
            <a:extLst>
              <a:ext uri="{FF2B5EF4-FFF2-40B4-BE49-F238E27FC236}">
                <a16:creationId xmlns:a16="http://schemas.microsoft.com/office/drawing/2014/main" id="{0297AA79-B66B-2BAF-86AE-18FF8A9B23A2}"/>
              </a:ext>
            </a:extLst>
          </p:cNvPr>
          <p:cNvSpPr txBox="1"/>
          <p:nvPr/>
        </p:nvSpPr>
        <p:spPr>
          <a:xfrm>
            <a:off x="5692552" y="5403812"/>
            <a:ext cx="6499448" cy="230832"/>
          </a:xfrm>
          <a:prstGeom prst="rect">
            <a:avLst/>
          </a:prstGeom>
          <a:noFill/>
        </p:spPr>
        <p:txBody>
          <a:bodyPr wrap="square" rtlCol="0">
            <a:spAutoFit/>
          </a:bodyPr>
          <a:lstStyle/>
          <a:p>
            <a:r>
              <a:rPr lang="nl-NL" sz="900">
                <a:hlinkClick r:id="rId4" tooltip="https://www.youthvoices.live/forensic-science/"/>
              </a:rPr>
              <a:t>Deze foto</a:t>
            </a:r>
            <a:r>
              <a:rPr lang="nl-NL" sz="900"/>
              <a:t> van Onbekende auteur is gelicentieerd onder </a:t>
            </a:r>
            <a:r>
              <a:rPr lang="nl-NL" sz="900">
                <a:hlinkClick r:id="rId5" tooltip="https://creativecommons.org/licenses/by-sa/3.0/"/>
              </a:rPr>
              <a:t>CC BY-SA</a:t>
            </a:r>
            <a:endParaRPr lang="nl-NL" sz="900"/>
          </a:p>
        </p:txBody>
      </p:sp>
    </p:spTree>
    <p:extLst>
      <p:ext uri="{BB962C8B-B14F-4D97-AF65-F5344CB8AC3E}">
        <p14:creationId xmlns:p14="http://schemas.microsoft.com/office/powerpoint/2010/main" val="392690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44" t="-11364" r="-11544"/>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Plan en Organiseer</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031873"/>
          </a:xfrm>
          <a:prstGeom prst="rect">
            <a:avLst/>
          </a:prstGeom>
          <a:noFill/>
        </p:spPr>
        <p:txBody>
          <a:bodyPr wrap="square" rtlCol="0">
            <a:spAutoFit/>
          </a:bodyPr>
          <a:lstStyle/>
          <a:p>
            <a:pPr marL="285750" indent="-285750" rtl="0">
              <a:spcBef>
                <a:spcPts val="0"/>
              </a:spcBef>
              <a:spcAft>
                <a:spcPts val="0"/>
              </a:spcAft>
              <a:buFontTx/>
              <a:buChar char="-"/>
            </a:pPr>
            <a:r>
              <a:rPr lang="nl-NL" sz="1600" b="0" i="0" u="none" strike="noStrike" dirty="0">
                <a:effectLst/>
                <a:latin typeface="Arial" panose="020B0604020202020204" pitchFamily="34" charset="0"/>
              </a:rPr>
              <a:t>Bedenk welke informatie jullie kunnen vinden over jullie leerkracht. </a:t>
            </a:r>
            <a:r>
              <a:rPr lang="nl-NL" sz="1600" b="0" i="0" u="none" strike="noStrike" dirty="0">
                <a:solidFill>
                  <a:schemeClr val="bg1"/>
                </a:solidFill>
                <a:effectLst/>
                <a:latin typeface="Arial" panose="020B0604020202020204" pitchFamily="34" charset="0"/>
              </a:rPr>
              <a:t>Wat willen jullie te weten komen?</a:t>
            </a:r>
            <a:r>
              <a:rPr lang="nl-NL" sz="1600" b="0" i="0" u="none" strike="noStrike" dirty="0">
                <a:effectLst/>
                <a:latin typeface="Arial" panose="020B0604020202020204" pitchFamily="34" charset="0"/>
              </a:rPr>
              <a:t> Denk aan zaken zoals naam, foto's, schoolinformatie, hobby's, interesses, en andere relevante details.</a:t>
            </a:r>
          </a:p>
          <a:p>
            <a:pPr rtl="0">
              <a:spcBef>
                <a:spcPts val="0"/>
              </a:spcBef>
              <a:spcAft>
                <a:spcPts val="0"/>
              </a:spcAft>
            </a:pPr>
            <a:endParaRPr lang="nl-NL" sz="1600" b="0" dirty="0">
              <a:effectLst/>
            </a:endParaRPr>
          </a:p>
          <a:p>
            <a:pPr marL="285750" indent="-285750" rtl="0">
              <a:spcBef>
                <a:spcPts val="0"/>
              </a:spcBef>
              <a:spcAft>
                <a:spcPts val="0"/>
              </a:spcAft>
              <a:buFontTx/>
              <a:buChar char="-"/>
            </a:pPr>
            <a:r>
              <a:rPr lang="nl-NL" sz="1600" b="0" i="0" u="none" strike="noStrike" dirty="0">
                <a:solidFill>
                  <a:schemeClr val="bg1"/>
                </a:solidFill>
                <a:effectLst/>
                <a:latin typeface="Arial" panose="020B0604020202020204" pitchFamily="34" charset="0"/>
              </a:rPr>
              <a:t>Noteer de bronnen</a:t>
            </a:r>
            <a:r>
              <a:rPr lang="nl-NL" sz="1600" b="0" i="0" u="none" strike="noStrike" dirty="0">
                <a:effectLst/>
                <a:latin typeface="Arial" panose="020B0604020202020204" pitchFamily="34" charset="0"/>
              </a:rPr>
              <a:t> van de informatie (bijvoorbeeld de naam van de website of sociale media-account) zodat jullie deze later kunnen delen.</a:t>
            </a:r>
          </a:p>
          <a:p>
            <a:pPr rtl="0">
              <a:spcBef>
                <a:spcPts val="0"/>
              </a:spcBef>
              <a:spcAft>
                <a:spcPts val="0"/>
              </a:spcAft>
            </a:pPr>
            <a:endParaRPr lang="nl-NL" sz="1600" b="0" i="0" u="none" strike="noStrike" dirty="0">
              <a:effectLst/>
            </a:endParaRPr>
          </a:p>
          <a:p>
            <a:pPr marL="285750" indent="-285750" rtl="0">
              <a:spcBef>
                <a:spcPts val="0"/>
              </a:spcBef>
              <a:spcAft>
                <a:spcPts val="0"/>
              </a:spcAft>
              <a:buFontTx/>
              <a:buChar char="-"/>
            </a:pPr>
            <a:r>
              <a:rPr lang="nl-NL" sz="1600" b="0" i="0" u="none" strike="noStrike" dirty="0">
                <a:solidFill>
                  <a:schemeClr val="bg1"/>
                </a:solidFill>
                <a:effectLst/>
                <a:latin typeface="Arial" panose="020B0604020202020204" pitchFamily="34" charset="0"/>
              </a:rPr>
              <a:t>Verzamel alle gevonden informatie</a:t>
            </a:r>
            <a:r>
              <a:rPr lang="nl-NL" sz="1600" b="0" i="0" u="none" strike="noStrike" dirty="0">
                <a:effectLst/>
                <a:latin typeface="Arial" panose="020B0604020202020204" pitchFamily="34" charset="0"/>
              </a:rPr>
              <a:t> in een Word-document of Google </a:t>
            </a:r>
            <a:r>
              <a:rPr lang="nl-NL" sz="1600" b="0" i="0" u="none" strike="noStrike" dirty="0" err="1">
                <a:effectLst/>
                <a:latin typeface="Arial" panose="020B0604020202020204" pitchFamily="34" charset="0"/>
              </a:rPr>
              <a:t>Docs</a:t>
            </a:r>
            <a:r>
              <a:rPr lang="nl-NL" sz="1600" b="0" i="0" u="none" strike="noStrike" dirty="0">
                <a:effectLst/>
                <a:latin typeface="Arial" panose="020B0604020202020204" pitchFamily="34" charset="0"/>
              </a:rPr>
              <a:t>-document. Noteer de gegevens gestructureerd zodat jullie een overzicht hebben van wat jullie hebben ontdekt.</a:t>
            </a:r>
            <a:endParaRPr lang="nl-NL" sz="1600" b="0" i="0" u="none" strike="noStrike" dirty="0">
              <a:effectLst/>
            </a:endParaRPr>
          </a:p>
        </p:txBody>
      </p:sp>
      <p:sp>
        <p:nvSpPr>
          <p:cNvPr id="3" name="Tekstvak 2">
            <a:extLst>
              <a:ext uri="{FF2B5EF4-FFF2-40B4-BE49-F238E27FC236}">
                <a16:creationId xmlns:a16="http://schemas.microsoft.com/office/drawing/2014/main" id="{FFC66782-6A28-1657-480D-040E53B56E20}"/>
              </a:ext>
            </a:extLst>
          </p:cNvPr>
          <p:cNvSpPr txBox="1"/>
          <p:nvPr/>
        </p:nvSpPr>
        <p:spPr>
          <a:xfrm>
            <a:off x="5692552" y="5403812"/>
            <a:ext cx="6499448" cy="230832"/>
          </a:xfrm>
          <a:prstGeom prst="rect">
            <a:avLst/>
          </a:prstGeom>
          <a:noFill/>
        </p:spPr>
        <p:txBody>
          <a:bodyPr wrap="square" rtlCol="0">
            <a:spAutoFit/>
          </a:bodyPr>
          <a:lstStyle/>
          <a:p>
            <a:r>
              <a:rPr lang="nl-NL" sz="900">
                <a:hlinkClick r:id="rId3" tooltip="https://www.pngall.com/online-marketing-png/download/12622"/>
              </a:rPr>
              <a:t>Deze foto</a:t>
            </a:r>
            <a:r>
              <a:rPr lang="nl-NL" sz="900"/>
              <a:t> van Onbekende auteur is gelicentieerd onder </a:t>
            </a:r>
            <a:r>
              <a:rPr lang="nl-NL" sz="900">
                <a:hlinkClick r:id="rId4" tooltip="https://creativecommons.org/licenses/by-nc/3.0/"/>
              </a:rPr>
              <a:t>CC BY-NC</a:t>
            </a:r>
            <a:endParaRPr lang="nl-NL" sz="900"/>
          </a:p>
        </p:txBody>
      </p:sp>
    </p:spTree>
    <p:extLst>
      <p:ext uri="{BB962C8B-B14F-4D97-AF65-F5344CB8AC3E}">
        <p14:creationId xmlns:p14="http://schemas.microsoft.com/office/powerpoint/2010/main" val="313853416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6710</TotalTime>
  <Words>1328</Words>
  <Application>Microsoft Macintosh PowerPoint</Application>
  <PresentationFormat>Breedbeeld</PresentationFormat>
  <Paragraphs>94</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Poppins</vt:lpstr>
      <vt:lpstr>Calibri</vt:lpstr>
      <vt:lpstr>-apple-system</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cp:revision>
  <dcterms:created xsi:type="dcterms:W3CDTF">2022-01-30T11:55:21Z</dcterms:created>
  <dcterms:modified xsi:type="dcterms:W3CDTF">2023-09-11T12:08:53Z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