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68" r:id="rId5"/>
    <p:sldId id="269" r:id="rId6"/>
    <p:sldId id="319" r:id="rId7"/>
    <p:sldId id="367" r:id="rId8"/>
    <p:sldId id="331" r:id="rId9"/>
    <p:sldId id="365" r:id="rId10"/>
    <p:sldId id="370" r:id="rId11"/>
    <p:sldId id="369" r:id="rId12"/>
    <p:sldId id="372" r:id="rId13"/>
    <p:sldId id="280" r:id="rId14"/>
    <p:sldId id="34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Poppins" pitchFamily="2" charset="77"/>
      <p:regular r:id="rId21"/>
      <p:bold r:id="rId22"/>
      <p:italic r:id="rId23"/>
      <p:boldItalic r:id="rId24"/>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p:scale>
          <a:sx n="131" d="100"/>
          <a:sy n="131" d="100"/>
        </p:scale>
        <p:origin x="144"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9/25/23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25/09/23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25/09/23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the1709blog.blogspot.com/2016/08/do-machines-work-better-than-humans-you.html" TargetMode="External"/><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pointer.kro-ncrv.nl/helpt-onze-toetscultuur-het-leesplezier-om-zeep" TargetMode="External"/><Relationship Id="rId2" Type="http://schemas.openxmlformats.org/officeDocument/2006/relationships/slideLayout" Target="../slideLayouts/slideLayout13.xml"/><Relationship Id="rId1" Type="http://schemas.openxmlformats.org/officeDocument/2006/relationships/video" Target="https://www.youtube.com/embed/4oeged4EOdo?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regardingnannies.com/category/creative-nanny-weds/" TargetMode="External"/><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hyperlink" Target="https://creativecommons.org/licenses/by-nd/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onzuiderman.blogspot.com/2015/09/digitale-prentenboeken.html" TargetMode="External"/><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avianlover.deviantart.com/art/Prompt-Brainstorm-Example-362661286" TargetMode="External"/><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pngall.com/presentation-png/download/13312" TargetMode="External"/><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sz="6000" dirty="0">
                <a:latin typeface="-apple-system"/>
              </a:rPr>
              <a:t>Wordt lezen door scholen stukgemaakt?!</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38 2023</a:t>
            </a:r>
          </a:p>
        </p:txBody>
      </p:sp>
      <p:pic>
        <p:nvPicPr>
          <p:cNvPr id="7" name="Tijdelijke aanduiding voor afbeelding 6" descr="Afbeelding met statief, speelgoed, tekenfilm, overdekt&#10;&#10;Automatisch gegenereerde beschrijving">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rotWithShape="1">
          <a:blip r:embed="rId2"/>
          <a:srcRect l="30604" r="30604"/>
          <a:stretch/>
        </p:blipFill>
        <p:spPr>
          <a:xfrm>
            <a:off x="722484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6577002" cy="3539430"/>
          </a:xfrm>
          <a:prstGeom prst="rect">
            <a:avLst/>
          </a:prstGeom>
          <a:noFill/>
        </p:spPr>
        <p:txBody>
          <a:bodyPr wrap="square" lIns="91440" tIns="45720" rIns="91440" bIns="45720" rtlCol="0" anchor="t">
            <a:spAutoFit/>
          </a:bodyPr>
          <a:lstStyle/>
          <a:p>
            <a:r>
              <a:rPr lang="nl-NL" sz="1400" dirty="0">
                <a:solidFill>
                  <a:schemeClr val="bg1"/>
                </a:solidFill>
                <a:ea typeface="+mn-lt"/>
                <a:cs typeface="+mn-lt"/>
              </a:rPr>
              <a:t>Op woensdag 4 oktober start de Kinderboekenweek. Dit jaar is het thema 'Bij mij thuis'. </a:t>
            </a:r>
          </a:p>
          <a:p>
            <a:endParaRPr lang="nl-NL" sz="1400" dirty="0">
              <a:solidFill>
                <a:schemeClr val="bg1"/>
              </a:solidFill>
              <a:cs typeface="Poppins"/>
            </a:endParaRPr>
          </a:p>
          <a:p>
            <a:r>
              <a:rPr lang="nl-NL" sz="1400" dirty="0">
                <a:solidFill>
                  <a:schemeClr val="bg1"/>
                </a:solidFill>
                <a:cs typeface="Poppins"/>
              </a:rPr>
              <a:t>Thuis betekent voor iedereen iets anders en thuis bestaat in veel verschillende vormen. Deze diversiteit wordt dit jaar gevierd en wordt er gekeken naar verschillen en gelijkenissen. </a:t>
            </a:r>
          </a:p>
          <a:p>
            <a:endParaRPr lang="nl-NL" sz="1400" dirty="0">
              <a:solidFill>
                <a:schemeClr val="bg1"/>
              </a:solidFill>
              <a:cs typeface="Poppins"/>
            </a:endParaRPr>
          </a:p>
          <a:p>
            <a:r>
              <a:rPr lang="nl-NL" sz="1400" dirty="0">
                <a:solidFill>
                  <a:schemeClr val="bg1"/>
                </a:solidFill>
                <a:ea typeface="+mn-lt"/>
                <a:cs typeface="+mn-lt"/>
              </a:rPr>
              <a:t>Hoe kan dat beter dan met boeken? Want ook in boeken komen allerlei thuissituaties aan bod en daardoor stimuleren deze verhalen om het gesprek aan te gaan. </a:t>
            </a:r>
          </a:p>
          <a:p>
            <a:endParaRPr lang="nl-NL" sz="1400" dirty="0">
              <a:solidFill>
                <a:schemeClr val="bg1"/>
              </a:solidFill>
              <a:ea typeface="+mn-lt"/>
              <a:cs typeface="+mn-lt"/>
            </a:endParaRPr>
          </a:p>
          <a:p>
            <a:r>
              <a:rPr lang="nl-NL" sz="1400" dirty="0">
                <a:solidFill>
                  <a:schemeClr val="bg1"/>
                </a:solidFill>
                <a:ea typeface="+mn-lt"/>
                <a:cs typeface="+mn-lt"/>
              </a:rPr>
              <a:t>Lees jij weleens iets over thuissituaties in verre landen? </a:t>
            </a:r>
            <a:br>
              <a:rPr lang="nl-NL" sz="1400" dirty="0">
                <a:solidFill>
                  <a:schemeClr val="bg1"/>
                </a:solidFill>
                <a:ea typeface="+mn-lt"/>
                <a:cs typeface="+mn-lt"/>
              </a:rPr>
            </a:br>
            <a:r>
              <a:rPr lang="nl-NL" sz="1400" dirty="0">
                <a:solidFill>
                  <a:schemeClr val="bg1"/>
                </a:solidFill>
                <a:ea typeface="+mn-lt"/>
                <a:cs typeface="+mn-lt"/>
              </a:rPr>
              <a:t>Hoe ziet hun thuis er anders uit dan jouw thuis? En wat is juist hetzelfde? Welke verschillen in thuis zitten er in jouw klas? Wat is jouw thuis eigenlijk? Is dat je huis of kan dat ook iets zijn waar jij je heel erg thuis voelt, bijvoorbeeld op de sportclub?</a:t>
            </a:r>
            <a:endParaRPr lang="nl-NL" sz="1400" dirty="0">
              <a:solidFill>
                <a:schemeClr val="bg1"/>
              </a:solidFill>
            </a:endParaRPr>
          </a:p>
        </p:txBody>
      </p:sp>
      <p:pic>
        <p:nvPicPr>
          <p:cNvPr id="6" name="Afbeelding 5">
            <a:extLst>
              <a:ext uri="{FF2B5EF4-FFF2-40B4-BE49-F238E27FC236}">
                <a16:creationId xmlns:a16="http://schemas.microsoft.com/office/drawing/2014/main" id="{2E32E540-AF1A-F7E9-D020-A5CEE04422DD}"/>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7485705" y="1475138"/>
            <a:ext cx="4161002" cy="1645699"/>
          </a:xfrm>
          <a:prstGeom prst="rect">
            <a:avLst/>
          </a:prstGeom>
        </p:spPr>
      </p:pic>
      <p:sp>
        <p:nvSpPr>
          <p:cNvPr id="8" name="Tekstvak 7">
            <a:extLst>
              <a:ext uri="{FF2B5EF4-FFF2-40B4-BE49-F238E27FC236}">
                <a16:creationId xmlns:a16="http://schemas.microsoft.com/office/drawing/2014/main" id="{74340A5E-2BFC-8D3A-D890-43B5BE2D3459}"/>
              </a:ext>
            </a:extLst>
          </p:cNvPr>
          <p:cNvSpPr txBox="1"/>
          <p:nvPr/>
        </p:nvSpPr>
        <p:spPr>
          <a:xfrm>
            <a:off x="7485063" y="3121025"/>
            <a:ext cx="4162425" cy="317500"/>
          </a:xfrm>
          <a:prstGeom prst="rect">
            <a:avLst/>
          </a:prstGeom>
        </p:spPr>
        <p:txBody>
          <a:bodyPr>
            <a:normAutofit fontScale="55000" lnSpcReduction="20000"/>
          </a:bodyPr>
          <a:lstStyle/>
          <a:p>
            <a:r>
              <a:rPr lang="en-US">
                <a:hlinkClick r:id="rId3"/>
              </a:rPr>
              <a:t>Deze foto</a:t>
            </a:r>
            <a:r>
              <a:rPr lang="en-US"/>
              <a:t> van Onbekende auteur is gelicentieerd onder </a:t>
            </a:r>
            <a:r>
              <a:rPr lang="en-US">
                <a:hlinkClick r:id="rId4"/>
              </a:rPr>
              <a:t>CC BY</a:t>
            </a:r>
            <a:r>
              <a:rPr lang="en-US"/>
              <a:t>.</a:t>
            </a:r>
          </a:p>
        </p:txBody>
      </p:sp>
    </p:spTree>
    <p:extLst>
      <p:ext uri="{BB962C8B-B14F-4D97-AF65-F5344CB8AC3E}">
        <p14:creationId xmlns:p14="http://schemas.microsoft.com/office/powerpoint/2010/main" val="102960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7822114" cy="5047536"/>
          </a:xfrm>
          <a:prstGeom prst="rect">
            <a:avLst/>
          </a:prstGeom>
          <a:noFill/>
        </p:spPr>
        <p:txBody>
          <a:bodyPr wrap="square" lIns="91440" tIns="45720" rIns="91440" bIns="45720" rtlCol="0" anchor="t">
            <a:spAutoFit/>
          </a:bodyPr>
          <a:lstStyle/>
          <a:p>
            <a:r>
              <a:rPr lang="nl-NL" sz="1100" dirty="0">
                <a:solidFill>
                  <a:srgbClr val="000000"/>
                </a:solidFill>
                <a:latin typeface="Poppins"/>
                <a:ea typeface="+mn-lt"/>
                <a:cs typeface="Arial"/>
              </a:rPr>
              <a:t>Hoi Allemaal,</a:t>
            </a:r>
            <a:endParaRPr lang="nl-NL" sz="1100" dirty="0">
              <a:latin typeface="Poppins"/>
              <a:cs typeface="Poppins"/>
            </a:endParaRPr>
          </a:p>
          <a:p>
            <a:endParaRPr lang="en-US" sz="1100" dirty="0"/>
          </a:p>
          <a:p>
            <a:r>
              <a:rPr lang="nl-NL" sz="1100" dirty="0">
                <a:solidFill>
                  <a:srgbClr val="000000"/>
                </a:solidFill>
                <a:latin typeface="Poppins"/>
                <a:ea typeface="+mn-lt"/>
                <a:cs typeface="Arial"/>
              </a:rPr>
              <a:t>Ben ik weer! Poeh, dat was wel wat zeg... dat verhaal van Vincent van Gogh heeft me langer bezig gehouden dan ik had gedacht. Ik ben mezelf toch ook nog een beetje in dat AI gaan verdiepen. Best wel vette dingen kun je daarmee!</a:t>
            </a:r>
            <a:endParaRPr lang="nl-NL" sz="1100" dirty="0">
              <a:latin typeface="Poppins"/>
              <a:cs typeface="Poppins"/>
            </a:endParaRPr>
          </a:p>
          <a:p>
            <a:endParaRPr lang="en-US" sz="1100" dirty="0"/>
          </a:p>
          <a:p>
            <a:r>
              <a:rPr lang="nl-NL" sz="1100" dirty="0">
                <a:solidFill>
                  <a:srgbClr val="000000"/>
                </a:solidFill>
                <a:latin typeface="Poppins"/>
                <a:ea typeface="+mn-lt"/>
                <a:cs typeface="Arial"/>
              </a:rPr>
              <a:t>Op een gegeven moment was ik wel een beetje moe van alle AI kunst die ik aan het creëren was en wilde even iets anders. Ik heb dus een nieuw boek van “De Grijze Jager” gekregen. Kennen jullie die? Het is best wel spannend en het is echt één van de weinige boeken die ik graag lees. </a:t>
            </a:r>
            <a:endParaRPr lang="nl-NL" sz="1100" dirty="0">
              <a:latin typeface="Poppins"/>
              <a:cs typeface="Poppins"/>
            </a:endParaRPr>
          </a:p>
          <a:p>
            <a:endParaRPr lang="en-US" sz="1100" dirty="0"/>
          </a:p>
          <a:p>
            <a:r>
              <a:rPr lang="nl-NL" sz="1100" dirty="0">
                <a:solidFill>
                  <a:srgbClr val="000000"/>
                </a:solidFill>
                <a:latin typeface="Poppins"/>
                <a:ea typeface="+mn-lt"/>
                <a:cs typeface="Arial"/>
              </a:rPr>
              <a:t>Daarover gesproken, ik zag dus laatst iets op het nieuws over het leesonderwijs op scholen. Ze zeiden dat begrijpend lezen ervoor zorgt dat kinderen niet graag meer lezen. Ik weet niet hoe het met jullie zit, maar ik hou wél van lezen. Alleen vind ik het niet zo leuk om in de klas bij de les Begrijpend Lezen te moeten wachten tot mijn klasgenootjes klaar zijn met het lezen van die tekst. En soms zijn de teksten zó saai. Dus ik begrijp het wel een beetje, want het liefst lees ik zelf in één keer lekker door.</a:t>
            </a:r>
            <a:br>
              <a:rPr lang="en-US" sz="1100" dirty="0"/>
            </a:br>
            <a:endParaRPr lang="en-US" sz="1100" dirty="0">
              <a:cs typeface="Poppins"/>
            </a:endParaRPr>
          </a:p>
          <a:p>
            <a:r>
              <a:rPr lang="nl-NL" sz="1100" dirty="0">
                <a:solidFill>
                  <a:srgbClr val="000000"/>
                </a:solidFill>
                <a:latin typeface="Poppins"/>
                <a:ea typeface="+mn-lt"/>
                <a:cs typeface="Arial"/>
              </a:rPr>
              <a:t>Gelukkig zei mijn beste vriend van mij dat de boeken van De Grijze Jager wel echt tof zijn, dus die heb ik voor mijn verjaardag gevraagd. Het schijnen er al een heleboel te zijn, dus voorlopig kan ik wel even door. Ik vind het altijd wel fijn als ik een serie te pakken heb.</a:t>
            </a:r>
            <a:br>
              <a:rPr lang="en-US" sz="1100" dirty="0"/>
            </a:br>
            <a:endParaRPr lang="en-US" sz="1100" dirty="0">
              <a:cs typeface="Poppins"/>
            </a:endParaRPr>
          </a:p>
          <a:p>
            <a:r>
              <a:rPr lang="nl-NL" sz="1100" dirty="0">
                <a:solidFill>
                  <a:srgbClr val="000000"/>
                </a:solidFill>
                <a:latin typeface="Poppins"/>
                <a:ea typeface="+mn-lt"/>
                <a:cs typeface="Arial"/>
              </a:rPr>
              <a:t>Nu vroeg ik me dus af of jullie nog tips hebben? Hebben jullie de laatste tijd nog een boek gelezen dat je echt aanraadt? Ik hoor het wel… Voorlopig zit ik nog even in mijn huidige boek. </a:t>
            </a:r>
            <a:endParaRPr lang="nl-NL" sz="1100" dirty="0">
              <a:latin typeface="Poppins"/>
              <a:cs typeface="Poppins"/>
            </a:endParaRPr>
          </a:p>
          <a:p>
            <a:endParaRPr lang="en-US" sz="1100" dirty="0"/>
          </a:p>
          <a:p>
            <a:r>
              <a:rPr lang="nl-NL" sz="1100" dirty="0">
                <a:solidFill>
                  <a:srgbClr val="000000"/>
                </a:solidFill>
                <a:latin typeface="Poppins"/>
                <a:ea typeface="+mn-lt"/>
                <a:cs typeface="Arial"/>
              </a:rPr>
              <a:t>Doei </a:t>
            </a:r>
            <a:r>
              <a:rPr lang="nl-NL" sz="1100" dirty="0" err="1">
                <a:solidFill>
                  <a:srgbClr val="000000"/>
                </a:solidFill>
                <a:latin typeface="Poppins"/>
                <a:ea typeface="+mn-lt"/>
                <a:cs typeface="Arial"/>
              </a:rPr>
              <a:t>doei</a:t>
            </a:r>
            <a:r>
              <a:rPr lang="nl-NL" sz="1100" dirty="0">
                <a:solidFill>
                  <a:srgbClr val="000000"/>
                </a:solidFill>
                <a:latin typeface="Poppins"/>
                <a:ea typeface="+mn-lt"/>
                <a:cs typeface="Arial"/>
              </a:rPr>
              <a:t>!</a:t>
            </a:r>
            <a:br>
              <a:rPr lang="en-US" sz="1100" dirty="0"/>
            </a:br>
            <a:endParaRPr lang="en-US" sz="1100" dirty="0">
              <a:cs typeface="Poppins"/>
            </a:endParaRPr>
          </a:p>
          <a:p>
            <a:r>
              <a:rPr lang="nl-NL" sz="1100" dirty="0">
                <a:solidFill>
                  <a:srgbClr val="000000"/>
                </a:solidFill>
                <a:latin typeface="Poppins"/>
                <a:ea typeface="+mn-lt"/>
                <a:cs typeface="Arial"/>
              </a:rPr>
              <a:t>Liefs, Melle</a:t>
            </a:r>
            <a:endParaRPr lang="nl-NL" sz="1100" dirty="0">
              <a:latin typeface="Poppins"/>
            </a:endParaRPr>
          </a:p>
          <a:p>
            <a:br>
              <a:rPr lang="en-US" dirty="0"/>
            </a:br>
            <a:endParaRPr lang="en-US" dirty="0"/>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923007"/>
          </a:xfrm>
        </p:spPr>
        <p:txBody>
          <a:bodyPr anchor="t"/>
          <a:lstStyle/>
          <a:p>
            <a:r>
              <a:rPr lang="nl-NL" sz="2800" dirty="0"/>
              <a:t>Nu in </a:t>
            </a:r>
            <a:r>
              <a:rPr lang="nl-NL" dirty="0"/>
              <a:t>de</a:t>
            </a:r>
            <a:r>
              <a:rPr lang="nl-NL" sz="2800" dirty="0"/>
              <a:t> media: </a:t>
            </a:r>
            <a:br>
              <a:rPr lang="nl-NL" sz="2800" dirty="0"/>
            </a:br>
            <a:r>
              <a:rPr lang="nl-NL" sz="2800" dirty="0"/>
              <a:t>H</a:t>
            </a:r>
            <a:r>
              <a:rPr lang="nl-NL" dirty="0"/>
              <a:t>elpt onze </a:t>
            </a:r>
            <a:r>
              <a:rPr lang="nl-NL" dirty="0" err="1"/>
              <a:t>toetscultuur</a:t>
            </a:r>
            <a:r>
              <a:rPr lang="nl-NL" dirty="0"/>
              <a:t> het leesplezier om zeep?</a:t>
            </a:r>
            <a:endParaRPr lang="nl-NL" sz="2800" dirty="0">
              <a:cs typeface="Poppins"/>
            </a:endParaRPr>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65010"/>
            <a:ext cx="5223331" cy="3056623"/>
          </a:xfrm>
        </p:spPr>
        <p:txBody>
          <a:bodyPr vert="horz" lIns="91440" tIns="45720" rIns="91440" bIns="45720" rtlCol="0" anchor="t">
            <a:noAutofit/>
          </a:bodyPr>
          <a:lstStyle/>
          <a:p>
            <a:pPr>
              <a:spcBef>
                <a:spcPts val="0"/>
              </a:spcBef>
            </a:pPr>
            <a:r>
              <a:rPr lang="nl-NL" sz="1200" i="1" dirty="0">
                <a:solidFill>
                  <a:schemeClr val="bg2">
                    <a:lumMod val="10000"/>
                  </a:schemeClr>
                </a:solidFill>
              </a:rPr>
              <a:t>"Je leert op geen enkele manier goed lezen als je toewerkt naar de eindtoets.''</a:t>
            </a:r>
            <a:endParaRPr lang="nl-NL" sz="1200" b="0" i="1" dirty="0">
              <a:solidFill>
                <a:schemeClr val="bg2">
                  <a:lumMod val="10000"/>
                </a:schemeClr>
              </a:solidFill>
              <a:effectLst/>
              <a:cs typeface="Poppins"/>
            </a:endParaRPr>
          </a:p>
          <a:p>
            <a:pPr>
              <a:spcBef>
                <a:spcPts val="0"/>
              </a:spcBef>
            </a:pPr>
            <a:br>
              <a:rPr lang="nl-NL" sz="1200" b="0" dirty="0">
                <a:solidFill>
                  <a:schemeClr val="bg2">
                    <a:lumMod val="10000"/>
                  </a:schemeClr>
                </a:solidFill>
                <a:effectLst/>
              </a:rPr>
            </a:br>
            <a:r>
              <a:rPr lang="nl-NL" sz="1200" dirty="0">
                <a:solidFill>
                  <a:srgbClr val="222222"/>
                </a:solidFill>
                <a:latin typeface="Poppins"/>
                <a:cs typeface="Poppins"/>
              </a:rPr>
              <a:t>Nederlandse kinderen lezen niet graag. Qua leesplezier bungelen onze 10-jarigen ergens onderaan de internationale ranglijst en hun leesvaardigheid zit inmiddels onder het westerse gemiddelde.</a:t>
            </a:r>
            <a:endParaRPr lang="nl-NL" sz="1200" dirty="0">
              <a:solidFill>
                <a:srgbClr val="222222"/>
              </a:solidFill>
              <a:cs typeface="Poppins"/>
            </a:endParaRPr>
          </a:p>
          <a:p>
            <a:pPr>
              <a:spcBef>
                <a:spcPts val="0"/>
              </a:spcBef>
            </a:pPr>
            <a:endParaRPr lang="nl-NL" sz="1200" dirty="0">
              <a:solidFill>
                <a:srgbClr val="222222"/>
              </a:solidFill>
              <a:cs typeface="Poppins"/>
            </a:endParaRPr>
          </a:p>
          <a:p>
            <a:pPr>
              <a:spcBef>
                <a:spcPts val="0"/>
              </a:spcBef>
            </a:pPr>
            <a:r>
              <a:rPr lang="nl-NL" sz="1200" dirty="0">
                <a:solidFill>
                  <a:srgbClr val="222222"/>
                </a:solidFill>
                <a:cs typeface="Poppins"/>
              </a:rPr>
              <a:t>Hoe zit dat met jou? Haal jij plezier uit lezen? Heb jij jezelf de laatste tijd nog in een boek kunnen verliezen?</a:t>
            </a:r>
          </a:p>
          <a:p>
            <a:pPr>
              <a:spcBef>
                <a:spcPts val="0"/>
              </a:spcBef>
            </a:pPr>
            <a:endParaRPr lang="nl-NL" sz="1200" dirty="0">
              <a:cs typeface="Poppins"/>
            </a:endParaRPr>
          </a:p>
        </p:txBody>
      </p:sp>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00608"/>
            <a:ext cx="5223331" cy="1121888"/>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 </a:t>
            </a:r>
            <a:r>
              <a:rPr lang="nl-NL" sz="1200" i="1" dirty="0">
                <a:solidFill>
                  <a:srgbClr val="000000"/>
                </a:solidFill>
              </a:rPr>
              <a:t>KRO-NCRV, 17-09-2023</a:t>
            </a:r>
            <a:endParaRPr lang="nl-NL" sz="1200" dirty="0">
              <a:solidFill>
                <a:schemeClr val="bg2">
                  <a:lumMod val="10000"/>
                </a:schemeClr>
              </a:solidFill>
            </a:endParaRPr>
          </a:p>
          <a:p>
            <a:pPr>
              <a:spcBef>
                <a:spcPts val="0"/>
              </a:spcBef>
            </a:pPr>
            <a:r>
              <a:rPr lang="nl-NL" sz="1200" dirty="0">
                <a:solidFill>
                  <a:srgbClr val="000000"/>
                </a:solidFill>
                <a:ea typeface="+mn-lt"/>
                <a:cs typeface="+mn-lt"/>
                <a:hlinkClick r:id="rId3"/>
              </a:rPr>
              <a:t>https://pointer.kro-ncrv.nl/helpt-onze-toetscultuur-het-leesplezier-om-zeep</a:t>
            </a:r>
            <a:r>
              <a:rPr lang="nl-NL" sz="1200" dirty="0">
                <a:solidFill>
                  <a:srgbClr val="000000"/>
                </a:solidFill>
                <a:ea typeface="+mn-lt"/>
                <a:cs typeface="+mn-lt"/>
              </a:rPr>
              <a:t> </a:t>
            </a:r>
            <a:endParaRPr lang="nl-NL" dirty="0"/>
          </a:p>
          <a:p>
            <a:pPr>
              <a:spcBef>
                <a:spcPts val="0"/>
              </a:spcBef>
            </a:pPr>
            <a:endParaRPr lang="nl-NL" sz="1200" i="1" dirty="0">
              <a:solidFill>
                <a:srgbClr val="000000"/>
              </a:solidFill>
            </a:endParaRPr>
          </a:p>
        </p:txBody>
      </p:sp>
      <p:pic>
        <p:nvPicPr>
          <p:cNvPr id="4" name="Onlinemedia 3" title="Wat is kunst? | Huh?!">
            <a:hlinkClick r:id="" action="ppaction://media"/>
            <a:extLst>
              <a:ext uri="{FF2B5EF4-FFF2-40B4-BE49-F238E27FC236}">
                <a16:creationId xmlns:a16="http://schemas.microsoft.com/office/drawing/2014/main" id="{EB1B3530-DF8A-67B6-2FB5-C6CA2B2AB646}"/>
              </a:ext>
            </a:extLst>
          </p:cNvPr>
          <p:cNvPicPr>
            <a:picLocks noRot="1" noChangeAspect="1"/>
          </p:cNvPicPr>
          <p:nvPr>
            <a:videoFile r:link="rId1"/>
          </p:nvPr>
        </p:nvPicPr>
        <p:blipFill>
          <a:blip r:embed="rId4"/>
          <a:stretch>
            <a:fillRect/>
          </a:stretch>
        </p:blipFill>
        <p:spPr>
          <a:xfrm>
            <a:off x="6574928" y="2578329"/>
            <a:ext cx="5408975" cy="3050907"/>
          </a:xfrm>
          <a:prstGeom prst="rect">
            <a:avLst/>
          </a:prstGeom>
        </p:spPr>
      </p:pic>
      <p:sp>
        <p:nvSpPr>
          <p:cNvPr id="10" name="Tijdelijke aanduiding voor tekst 1">
            <a:extLst>
              <a:ext uri="{FF2B5EF4-FFF2-40B4-BE49-F238E27FC236}">
                <a16:creationId xmlns:a16="http://schemas.microsoft.com/office/drawing/2014/main" id="{3FACECBE-083F-A3C8-04F8-65C52DE97B8E}"/>
              </a:ext>
            </a:extLst>
          </p:cNvPr>
          <p:cNvSpPr txBox="1">
            <a:spLocks/>
          </p:cNvSpPr>
          <p:nvPr/>
        </p:nvSpPr>
        <p:spPr>
          <a:xfrm rot="1020000">
            <a:off x="10556351" y="996048"/>
            <a:ext cx="1499390" cy="464438"/>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BEKIJK!</a:t>
            </a:r>
          </a:p>
        </p:txBody>
      </p:sp>
      <p:sp>
        <p:nvSpPr>
          <p:cNvPr id="12" name="Tijdelijke aanduiding voor tekst 1">
            <a:extLst>
              <a:ext uri="{FF2B5EF4-FFF2-40B4-BE49-F238E27FC236}">
                <a16:creationId xmlns:a16="http://schemas.microsoft.com/office/drawing/2014/main" id="{07C27750-9ACF-33DA-5A33-C43E708652E6}"/>
              </a:ext>
            </a:extLst>
          </p:cNvPr>
          <p:cNvSpPr txBox="1">
            <a:spLocks/>
          </p:cNvSpPr>
          <p:nvPr/>
        </p:nvSpPr>
        <p:spPr>
          <a:xfrm rot="900000">
            <a:off x="10252264" y="1310323"/>
            <a:ext cx="1784278" cy="4506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b="0" dirty="0"/>
              <a:t>Pointer: Geen leesplezier meer in Nederland?</a:t>
            </a:r>
            <a:endParaRPr lang="nl-NL" sz="1000" b="0" dirty="0">
              <a:cs typeface="Poppins"/>
            </a:endParaRPr>
          </a:p>
        </p:txBody>
      </p:sp>
      <p:cxnSp>
        <p:nvCxnSpPr>
          <p:cNvPr id="15" name="Rechte verbindingslijn met pijl 14">
            <a:extLst>
              <a:ext uri="{FF2B5EF4-FFF2-40B4-BE49-F238E27FC236}">
                <a16:creationId xmlns:a16="http://schemas.microsoft.com/office/drawing/2014/main" id="{73FC158C-3E04-C3F6-6CCA-709F443826BF}"/>
              </a:ext>
            </a:extLst>
          </p:cNvPr>
          <p:cNvCxnSpPr/>
          <p:nvPr/>
        </p:nvCxnSpPr>
        <p:spPr>
          <a:xfrm flipH="1">
            <a:off x="10850924" y="1540755"/>
            <a:ext cx="150564" cy="496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8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640825"/>
          </a:xfrm>
        </p:spPr>
        <p:txBody>
          <a:bodyPr vert="horz" lIns="91440" tIns="45720" rIns="91440" bIns="45720" rtlCol="0" anchor="t">
            <a:normAutofit/>
          </a:bodyPr>
          <a:lstStyle/>
          <a:p>
            <a:r>
              <a:rPr lang="nl-NL" dirty="0">
                <a:solidFill>
                  <a:schemeClr val="accent1"/>
                </a:solidFill>
                <a:ea typeface="+mj-lt"/>
                <a:cs typeface="+mj-lt"/>
              </a:rPr>
              <a:t>In gesprek over boeken</a:t>
            </a:r>
            <a:endParaRPr lang="nl-NL" dirty="0"/>
          </a:p>
          <a:p>
            <a:endParaRPr lang="nl-NL" dirty="0">
              <a:solidFill>
                <a:schemeClr val="accent2"/>
              </a:solidFill>
              <a:cs typeface="Poppins"/>
            </a:endParaRP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0" y="866273"/>
            <a:ext cx="9991597" cy="4331321"/>
          </a:xfrm>
        </p:spPr>
        <p:txBody>
          <a:bodyPr vert="horz" lIns="90000" tIns="45720" rIns="91440" bIns="45720" rtlCol="0" anchor="t">
            <a:noAutofit/>
          </a:bodyPr>
          <a:lstStyle/>
          <a:p>
            <a:r>
              <a:rPr lang="nl-NL" sz="1400" dirty="0">
                <a:solidFill>
                  <a:schemeClr val="tx1">
                    <a:lumMod val="50000"/>
                  </a:schemeClr>
                </a:solidFill>
                <a:ea typeface="+mn-lt"/>
                <a:cs typeface="+mn-lt"/>
              </a:rPr>
              <a:t>Nederlandse kinderen lezen steeds minder boeken. Komen kinderen nog wel genoeg in aanraking met boeken? Wordt er op scholen voldoende aandacht besteed aan hoe leuk lezen is? </a:t>
            </a:r>
            <a:endParaRPr lang="nl-NL" sz="1400" dirty="0">
              <a:solidFill>
                <a:schemeClr val="tx1">
                  <a:lumMod val="50000"/>
                </a:schemeClr>
              </a:solidFill>
            </a:endParaRPr>
          </a:p>
          <a:p>
            <a:pPr>
              <a:lnSpc>
                <a:spcPct val="100000"/>
              </a:lnSpc>
            </a:pPr>
            <a:endParaRPr lang="nl-NL" sz="1400" dirty="0">
              <a:solidFill>
                <a:schemeClr val="bg2">
                  <a:lumMod val="10000"/>
                </a:schemeClr>
              </a:solidFill>
              <a:ea typeface="+mn-lt"/>
              <a:cs typeface="+mn-lt"/>
            </a:endParaRPr>
          </a:p>
          <a:p>
            <a:pPr>
              <a:lnSpc>
                <a:spcPct val="100000"/>
              </a:lnSpc>
            </a:pPr>
            <a:r>
              <a:rPr lang="nl-NL" sz="1400" b="1" dirty="0">
                <a:solidFill>
                  <a:schemeClr val="bg2">
                    <a:lumMod val="10000"/>
                  </a:schemeClr>
                </a:solidFill>
                <a:ea typeface="+mn-lt"/>
                <a:cs typeface="+mn-lt"/>
              </a:rPr>
              <a:t>Vraagstuk 1:</a:t>
            </a:r>
            <a:endParaRPr lang="en-US" sz="1400" b="1" dirty="0">
              <a:solidFill>
                <a:schemeClr val="bg2">
                  <a:lumMod val="10000"/>
                </a:schemeClr>
              </a:solidFill>
              <a:ea typeface="+mn-lt"/>
              <a:cs typeface="+mn-lt"/>
            </a:endParaRPr>
          </a:p>
          <a:p>
            <a:pPr>
              <a:lnSpc>
                <a:spcPct val="100000"/>
              </a:lnSpc>
            </a:pPr>
            <a:r>
              <a:rPr lang="nl-NL" sz="1400" dirty="0">
                <a:solidFill>
                  <a:schemeClr val="bg2">
                    <a:lumMod val="10000"/>
                  </a:schemeClr>
                </a:solidFill>
                <a:ea typeface="+mn-lt"/>
                <a:cs typeface="+mn-lt"/>
              </a:rPr>
              <a:t>Op welke manier kunnen scholen zorgen dat er meer leesplezier komt?</a:t>
            </a:r>
            <a:endParaRPr lang="nl-NL" sz="1400" dirty="0">
              <a:solidFill>
                <a:schemeClr val="bg2">
                  <a:lumMod val="10000"/>
                </a:schemeClr>
              </a:solidFill>
              <a:cs typeface="Poppins"/>
            </a:endParaRPr>
          </a:p>
          <a:p>
            <a:pPr>
              <a:lnSpc>
                <a:spcPct val="100000"/>
              </a:lnSpc>
            </a:pPr>
            <a:endParaRPr lang="nl-NL" sz="1400" dirty="0">
              <a:solidFill>
                <a:schemeClr val="bg2">
                  <a:lumMod val="10000"/>
                </a:schemeClr>
              </a:solidFill>
              <a:ea typeface="+mn-lt"/>
              <a:cs typeface="+mn-lt"/>
            </a:endParaRPr>
          </a:p>
          <a:p>
            <a:pPr>
              <a:lnSpc>
                <a:spcPct val="100000"/>
              </a:lnSpc>
            </a:pPr>
            <a:r>
              <a:rPr lang="nl-NL" sz="1400" b="1" dirty="0">
                <a:solidFill>
                  <a:schemeClr val="bg2">
                    <a:lumMod val="10000"/>
                  </a:schemeClr>
                </a:solidFill>
                <a:ea typeface="+mn-lt"/>
                <a:cs typeface="+mn-lt"/>
              </a:rPr>
              <a:t>Vraagstuk 2:</a:t>
            </a:r>
            <a:endParaRPr lang="en-US" sz="1400" b="1" dirty="0">
              <a:solidFill>
                <a:schemeClr val="bg2">
                  <a:lumMod val="10000"/>
                </a:schemeClr>
              </a:solidFill>
              <a:ea typeface="+mn-lt"/>
              <a:cs typeface="+mn-lt"/>
            </a:endParaRPr>
          </a:p>
          <a:p>
            <a:pPr>
              <a:lnSpc>
                <a:spcPct val="100000"/>
              </a:lnSpc>
            </a:pPr>
            <a:r>
              <a:rPr lang="nl-NL" sz="1400" dirty="0">
                <a:solidFill>
                  <a:schemeClr val="bg2">
                    <a:lumMod val="10000"/>
                  </a:schemeClr>
                </a:solidFill>
                <a:cs typeface="Poppins"/>
              </a:rPr>
              <a:t>Welk boek heb jij gelezen en zou jij aanraden aan je klasgenoten?</a:t>
            </a:r>
          </a:p>
        </p:txBody>
      </p:sp>
    </p:spTree>
    <p:extLst>
      <p:ext uri="{BB962C8B-B14F-4D97-AF65-F5344CB8AC3E}">
        <p14:creationId xmlns:p14="http://schemas.microsoft.com/office/powerpoint/2010/main" val="80019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persoon, Menselijk gezicht, kleding, peuter&#10;&#10;Automatisch gegenereerde beschrijving">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l="1243" r="1243"/>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418566"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Maak een presentatie over jouw favoriete boek</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2585323"/>
          </a:xfrm>
          <a:prstGeom prst="rect">
            <a:avLst/>
          </a:prstGeom>
          <a:noFill/>
        </p:spPr>
        <p:txBody>
          <a:bodyPr wrap="square" lIns="91440" tIns="45720" rIns="91440" bIns="45720" rtlCol="0" anchor="t">
            <a:spAutoFit/>
          </a:bodyPr>
          <a:lstStyle/>
          <a:p>
            <a:r>
              <a:rPr lang="nl-NL" dirty="0">
                <a:latin typeface="Arial"/>
                <a:cs typeface="Arial"/>
              </a:rPr>
              <a:t>In deze opdracht ga jij anderen inspireren tot het lezen van jouw favoriete boek. </a:t>
            </a:r>
            <a:br>
              <a:rPr lang="nl-NL" dirty="0">
                <a:latin typeface="Arial"/>
                <a:cs typeface="Arial"/>
              </a:rPr>
            </a:br>
            <a:br>
              <a:rPr lang="nl-NL" dirty="0">
                <a:latin typeface="Arial"/>
                <a:cs typeface="Arial"/>
              </a:rPr>
            </a:br>
            <a:r>
              <a:rPr lang="nl-NL" dirty="0">
                <a:latin typeface="Arial"/>
                <a:cs typeface="Arial"/>
              </a:rPr>
              <a:t>Wat lees jij en waarom is dit zo geweldig om te lezen? </a:t>
            </a:r>
          </a:p>
          <a:p>
            <a:endParaRPr lang="nl-NL" dirty="0">
              <a:latin typeface="Arial"/>
              <a:cs typeface="Arial"/>
            </a:endParaRPr>
          </a:p>
          <a:p>
            <a:r>
              <a:rPr lang="nl-NL" dirty="0">
                <a:latin typeface="Arial"/>
                <a:cs typeface="Arial"/>
              </a:rPr>
              <a:t>Je leert om een via een presentatie anderen te overtuigen van iets wat jij geweldig vindt. </a:t>
            </a:r>
          </a:p>
        </p:txBody>
      </p:sp>
      <p:sp>
        <p:nvSpPr>
          <p:cNvPr id="8" name="Tekstvak 7">
            <a:extLst>
              <a:ext uri="{FF2B5EF4-FFF2-40B4-BE49-F238E27FC236}">
                <a16:creationId xmlns:a16="http://schemas.microsoft.com/office/drawing/2014/main" id="{B9AFB98F-A848-A2EB-87B8-A75C3A73EEC0}"/>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BY-ND</a:t>
            </a:r>
            <a:r>
              <a:rPr lang="en-US"/>
              <a:t>.</a:t>
            </a:r>
          </a:p>
        </p:txBody>
      </p:sp>
    </p:spTree>
    <p:extLst>
      <p:ext uri="{BB962C8B-B14F-4D97-AF65-F5344CB8AC3E}">
        <p14:creationId xmlns:p14="http://schemas.microsoft.com/office/powerpoint/2010/main" val="392690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t="4584" b="4584"/>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59087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1: Kies jouw favoriete boek</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4584972" cy="2554545"/>
          </a:xfrm>
          <a:prstGeom prst="rect">
            <a:avLst/>
          </a:prstGeom>
          <a:noFill/>
        </p:spPr>
        <p:txBody>
          <a:bodyPr wrap="square" lIns="91440" tIns="45720" rIns="91440" bIns="45720" rtlCol="0" anchor="t">
            <a:spAutoFit/>
          </a:bodyPr>
          <a:lstStyle/>
          <a:p>
            <a:r>
              <a:rPr lang="nl-NL" sz="1600" b="0" i="0" u="none" strike="noStrike" dirty="0">
                <a:effectLst/>
                <a:latin typeface="Arial"/>
                <a:cs typeface="Arial"/>
              </a:rPr>
              <a:t>Bedenk </a:t>
            </a:r>
            <a:r>
              <a:rPr lang="nl-NL" sz="1600" dirty="0">
                <a:latin typeface="Arial"/>
                <a:cs typeface="Arial"/>
              </a:rPr>
              <a:t>welk boek jij graag leest.</a:t>
            </a:r>
            <a:endParaRPr lang="nl-NL" sz="1600" b="0" i="0" u="none" strike="noStrike" dirty="0">
              <a:effectLst/>
              <a:latin typeface="Arial" panose="020B0604020202020204" pitchFamily="34" charset="0"/>
              <a:cs typeface="Arial"/>
            </a:endParaRPr>
          </a:p>
          <a:p>
            <a:pPr rtl="0">
              <a:spcBef>
                <a:spcPts val="0"/>
              </a:spcBef>
              <a:spcAft>
                <a:spcPts val="0"/>
              </a:spcAft>
            </a:pPr>
            <a:endParaRPr lang="nl-NL" sz="1600" b="0" dirty="0">
              <a:effectLst/>
            </a:endParaRPr>
          </a:p>
          <a:p>
            <a:r>
              <a:rPr lang="nl-NL" sz="1600" dirty="0">
                <a:latin typeface="Arial"/>
                <a:cs typeface="Arial"/>
              </a:rPr>
              <a:t>Schrijf een kort verslag over het boek, vermeld daarin:</a:t>
            </a:r>
            <a:endParaRPr lang="nl-NL" sz="1600" b="0" i="0" u="none" strike="noStrike" dirty="0">
              <a:effectLst/>
              <a:latin typeface="Arial" panose="020B0604020202020204" pitchFamily="34" charset="0"/>
              <a:cs typeface="Arial"/>
            </a:endParaRPr>
          </a:p>
          <a:p>
            <a:pPr marL="742950" lvl="1" indent="-285750">
              <a:buChar char="-"/>
            </a:pPr>
            <a:r>
              <a:rPr lang="nl-NL" sz="1600" dirty="0">
                <a:latin typeface="Arial"/>
                <a:cs typeface="Arial"/>
              </a:rPr>
              <a:t>waarover gaat het boek gaat;</a:t>
            </a:r>
            <a:endParaRPr lang="nl-NL" sz="1600" b="0" i="0" u="none" strike="noStrike" dirty="0">
              <a:effectLst/>
              <a:latin typeface="Arial"/>
              <a:cs typeface="Arial"/>
            </a:endParaRPr>
          </a:p>
          <a:p>
            <a:pPr marL="742950" lvl="1" indent="-285750">
              <a:buChar char="-"/>
            </a:pPr>
            <a:r>
              <a:rPr lang="nl-NL" sz="1600" dirty="0">
                <a:latin typeface="Arial"/>
                <a:cs typeface="Arial"/>
              </a:rPr>
              <a:t>de hoofdrolspelers;</a:t>
            </a:r>
          </a:p>
          <a:p>
            <a:pPr marL="742950" lvl="1" indent="-285750">
              <a:buChar char="-"/>
            </a:pPr>
            <a:r>
              <a:rPr lang="nl-NL" sz="1600" dirty="0">
                <a:latin typeface="Arial"/>
                <a:cs typeface="Arial"/>
              </a:rPr>
              <a:t>kernwoorden over het boek;</a:t>
            </a:r>
          </a:p>
          <a:p>
            <a:pPr marL="742950" lvl="1" indent="-285750">
              <a:buChar char="-"/>
            </a:pPr>
            <a:r>
              <a:rPr lang="nl-NL" sz="1600" dirty="0">
                <a:latin typeface="Arial"/>
                <a:cs typeface="Arial"/>
              </a:rPr>
              <a:t>het genre;</a:t>
            </a:r>
          </a:p>
          <a:p>
            <a:pPr marL="742950" lvl="1" indent="-285750">
              <a:buChar char="-"/>
            </a:pPr>
            <a:r>
              <a:rPr lang="nl-NL" sz="1600" dirty="0">
                <a:latin typeface="Arial"/>
                <a:cs typeface="Arial"/>
              </a:rPr>
              <a:t>wat jij nog meer belangrijk vindt om inzicht te geven in het verhaal....</a:t>
            </a:r>
          </a:p>
        </p:txBody>
      </p:sp>
      <p:sp>
        <p:nvSpPr>
          <p:cNvPr id="3" name="Tekstvak 2">
            <a:extLst>
              <a:ext uri="{FF2B5EF4-FFF2-40B4-BE49-F238E27FC236}">
                <a16:creationId xmlns:a16="http://schemas.microsoft.com/office/drawing/2014/main" id="{BA3ADD04-F955-E609-B138-DC8670D183CA}"/>
              </a:ext>
            </a:extLst>
          </p:cNvPr>
          <p:cNvSpPr txBox="1"/>
          <p:nvPr/>
        </p:nvSpPr>
        <p:spPr>
          <a:xfrm>
            <a:off x="5692775" y="5403850"/>
            <a:ext cx="6499225" cy="317500"/>
          </a:xfrm>
          <a:prstGeom prst="rect">
            <a:avLst/>
          </a:prstGeom>
        </p:spPr>
        <p:txBody>
          <a:bodyPr>
            <a:normAutofit fontScale="77500" lnSpcReduction="20000"/>
          </a:bodyPr>
          <a:lstStyle/>
          <a:p>
            <a:r>
              <a:rPr lang="en-US">
                <a:hlinkClick r:id="rId3"/>
              </a:rPr>
              <a:t>Deze foto</a:t>
            </a:r>
            <a:r>
              <a:rPr lang="en-US"/>
              <a:t> van Onbekende auteur is gelicentieerd onder </a:t>
            </a:r>
            <a:r>
              <a:rPr lang="en-US">
                <a:hlinkClick r:id="rId4"/>
              </a:rPr>
              <a:t>CC BY-SA-NC</a:t>
            </a:r>
            <a:r>
              <a:rPr lang="en-US"/>
              <a:t>.</a:t>
            </a:r>
          </a:p>
        </p:txBody>
      </p:sp>
    </p:spTree>
    <p:extLst>
      <p:ext uri="{BB962C8B-B14F-4D97-AF65-F5344CB8AC3E}">
        <p14:creationId xmlns:p14="http://schemas.microsoft.com/office/powerpoint/2010/main" val="313853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Afbeelding met tekst, diagram, handschrift, Lettertype&#10;&#10;Automatisch gegenereerde beschrijving">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l="446" r="446"/>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2: Overtuig</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4584972" cy="4770537"/>
          </a:xfrm>
          <a:prstGeom prst="rect">
            <a:avLst/>
          </a:prstGeom>
          <a:noFill/>
        </p:spPr>
        <p:txBody>
          <a:bodyPr wrap="square" lIns="91440" tIns="45720" rIns="91440" bIns="45720" rtlCol="0" anchor="t">
            <a:spAutoFit/>
          </a:bodyPr>
          <a:lstStyle/>
          <a:p>
            <a:r>
              <a:rPr lang="nl-NL" sz="1600" dirty="0">
                <a:latin typeface="Arial"/>
                <a:cs typeface="Arial"/>
              </a:rPr>
              <a:t>Vertel waarom jij het boek zo geweldig vindt. Jij moet een ander overtuigen om dit boek ook te gaan lezen.</a:t>
            </a:r>
          </a:p>
          <a:p>
            <a:endParaRPr lang="nl-NL" sz="1600" dirty="0">
              <a:latin typeface="Arial"/>
              <a:cs typeface="Arial"/>
            </a:endParaRPr>
          </a:p>
          <a:p>
            <a:r>
              <a:rPr lang="nl-NL" sz="1600" dirty="0">
                <a:latin typeface="Arial"/>
                <a:cs typeface="Arial"/>
              </a:rPr>
              <a:t>Verwerk in een </a:t>
            </a:r>
            <a:r>
              <a:rPr lang="nl-NL" sz="1600" dirty="0" err="1">
                <a:latin typeface="Arial"/>
                <a:cs typeface="Arial"/>
              </a:rPr>
              <a:t>mindmap</a:t>
            </a:r>
            <a:r>
              <a:rPr lang="nl-NL" sz="1600" dirty="0">
                <a:latin typeface="Arial"/>
                <a:cs typeface="Arial"/>
              </a:rPr>
              <a:t> wat jou aanspreekt in het boek, bijvoorbeeld:</a:t>
            </a:r>
            <a:endParaRPr lang="nl-NL" dirty="0">
              <a:cs typeface="Poppins"/>
            </a:endParaRPr>
          </a:p>
          <a:p>
            <a:pPr marL="742950" lvl="1" indent="-285750">
              <a:buFontTx/>
              <a:buChar char="-"/>
            </a:pPr>
            <a:r>
              <a:rPr lang="nl-NL" sz="1600" dirty="0">
                <a:latin typeface="Arial"/>
                <a:cs typeface="Arial"/>
              </a:rPr>
              <a:t>Is het spannend?</a:t>
            </a:r>
          </a:p>
          <a:p>
            <a:pPr marL="742950" lvl="1" indent="-285750">
              <a:buFontTx/>
              <a:buChar char="-"/>
            </a:pPr>
            <a:r>
              <a:rPr lang="nl-NL" sz="1600" dirty="0">
                <a:latin typeface="Arial"/>
                <a:cs typeface="Arial"/>
              </a:rPr>
              <a:t>Leef je enorm mee?</a:t>
            </a:r>
            <a:endParaRPr lang="nl-NL" dirty="0"/>
          </a:p>
          <a:p>
            <a:pPr marL="742950" lvl="1" indent="-285750">
              <a:buFontTx/>
              <a:buChar char="-"/>
            </a:pPr>
            <a:r>
              <a:rPr lang="nl-NL" sz="1600" dirty="0">
                <a:latin typeface="Arial"/>
                <a:cs typeface="Arial"/>
              </a:rPr>
              <a:t>Is de fantasierijke wereld iets waarin jij jezelf verliest, waar jij graag zou willen rondlopen?</a:t>
            </a:r>
          </a:p>
          <a:p>
            <a:pPr marL="742950" lvl="1" indent="-285750">
              <a:buFontTx/>
              <a:buChar char="-"/>
            </a:pPr>
            <a:r>
              <a:rPr lang="nl-NL" sz="1600" dirty="0">
                <a:latin typeface="Arial"/>
                <a:cs typeface="Arial"/>
              </a:rPr>
              <a:t>Is het grappig of juist heel leerzaam?</a:t>
            </a:r>
          </a:p>
          <a:p>
            <a:pPr marL="742950" lvl="1" indent="-285750">
              <a:buFontTx/>
              <a:buChar char="-"/>
            </a:pPr>
            <a:r>
              <a:rPr lang="nl-NL" sz="1600" dirty="0">
                <a:latin typeface="Arial"/>
                <a:cs typeface="Arial"/>
              </a:rPr>
              <a:t>Andere redenen waarom jij dit boek zo geweldig vindt...</a:t>
            </a:r>
          </a:p>
          <a:p>
            <a:pPr marL="742950" lvl="1" indent="-285750">
              <a:buFontTx/>
              <a:buChar char="-"/>
            </a:pPr>
            <a:endParaRPr lang="nl-NL" sz="1600" dirty="0">
              <a:latin typeface="Arial"/>
              <a:cs typeface="Arial"/>
            </a:endParaRPr>
          </a:p>
          <a:p>
            <a:pPr marL="742950" lvl="1" indent="-285750">
              <a:buFontTx/>
              <a:buChar char="-"/>
            </a:pPr>
            <a:endParaRPr lang="nl-NL" sz="1600" dirty="0">
              <a:latin typeface="Arial"/>
              <a:cs typeface="Arial"/>
            </a:endParaRPr>
          </a:p>
          <a:p>
            <a:pPr marL="742950" lvl="1" indent="-285750">
              <a:buFontTx/>
              <a:buChar char="-"/>
            </a:pPr>
            <a:endParaRPr lang="nl-NL" sz="1600" dirty="0">
              <a:latin typeface="Arial"/>
              <a:cs typeface="Arial"/>
            </a:endParaRPr>
          </a:p>
          <a:p>
            <a:pPr marL="285750" indent="-285750">
              <a:buFontTx/>
              <a:buChar char="-"/>
            </a:pPr>
            <a:endParaRPr lang="nl-NL" sz="1600" dirty="0">
              <a:latin typeface="Arial"/>
              <a:cs typeface="Arial"/>
            </a:endParaRPr>
          </a:p>
          <a:p>
            <a:pPr marL="285750" indent="-285750">
              <a:buFontTx/>
              <a:buChar char="-"/>
            </a:pPr>
            <a:endParaRPr lang="nl-NL" sz="1600" dirty="0">
              <a:latin typeface="Arial"/>
              <a:cs typeface="Arial"/>
            </a:endParaRPr>
          </a:p>
        </p:txBody>
      </p:sp>
      <p:sp>
        <p:nvSpPr>
          <p:cNvPr id="7" name="Tekstvak 6">
            <a:extLst>
              <a:ext uri="{FF2B5EF4-FFF2-40B4-BE49-F238E27FC236}">
                <a16:creationId xmlns:a16="http://schemas.microsoft.com/office/drawing/2014/main" id="{22195727-4066-CFEC-328D-7FC6FDBFB575}"/>
              </a:ext>
            </a:extLst>
          </p:cNvPr>
          <p:cNvSpPr txBox="1"/>
          <p:nvPr/>
        </p:nvSpPr>
        <p:spPr>
          <a:xfrm>
            <a:off x="5692775" y="5403850"/>
            <a:ext cx="6499225" cy="317500"/>
          </a:xfrm>
          <a:prstGeom prst="rect">
            <a:avLst/>
          </a:prstGeom>
        </p:spPr>
        <p:txBody>
          <a:bodyPr>
            <a:normAutofit fontScale="77500" lnSpcReduction="20000"/>
          </a:bodyPr>
          <a:lstStyle/>
          <a:p>
            <a:r>
              <a:rPr lang="en-US">
                <a:hlinkClick r:id="rId3"/>
              </a:rPr>
              <a:t>Deze foto</a:t>
            </a:r>
            <a:r>
              <a:rPr lang="en-US"/>
              <a:t> van Onbekende auteur is gelicentieerd onder </a:t>
            </a:r>
            <a:r>
              <a:rPr lang="en-US">
                <a:hlinkClick r:id="rId4"/>
              </a:rPr>
              <a:t>CC BY-SA-NC</a:t>
            </a:r>
            <a:r>
              <a:rPr lang="en-US"/>
              <a:t>.</a:t>
            </a:r>
          </a:p>
        </p:txBody>
      </p:sp>
    </p:spTree>
    <p:extLst>
      <p:ext uri="{BB962C8B-B14F-4D97-AF65-F5344CB8AC3E}">
        <p14:creationId xmlns:p14="http://schemas.microsoft.com/office/powerpoint/2010/main" val="317223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3: Maak een overtuigende presentatie</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075092"/>
            <a:ext cx="8174634" cy="338554"/>
          </a:xfrm>
          <a:prstGeom prst="rect">
            <a:avLst/>
          </a:prstGeom>
          <a:noFill/>
        </p:spPr>
        <p:txBody>
          <a:bodyPr wrap="square" lIns="91440" tIns="45720" rIns="91440" bIns="45720" rtlCol="0" anchor="t">
            <a:spAutoFit/>
          </a:bodyPr>
          <a:lstStyle/>
          <a:p>
            <a:r>
              <a:rPr lang="nl-NL" sz="1600" dirty="0">
                <a:latin typeface="Arial"/>
                <a:cs typeface="Arial"/>
              </a:rPr>
              <a:t>Maak een presentatie om anderen te overtuigen waarom ze dit boek moeten lezen.</a:t>
            </a:r>
            <a:endParaRPr lang="nl-NL" dirty="0"/>
          </a:p>
        </p:txBody>
      </p:sp>
      <p:sp>
        <p:nvSpPr>
          <p:cNvPr id="10" name="Tekstvak 9">
            <a:extLst>
              <a:ext uri="{FF2B5EF4-FFF2-40B4-BE49-F238E27FC236}">
                <a16:creationId xmlns:a16="http://schemas.microsoft.com/office/drawing/2014/main" id="{19751391-F57C-B168-6C29-52057DD27FB9}"/>
              </a:ext>
            </a:extLst>
          </p:cNvPr>
          <p:cNvSpPr txBox="1"/>
          <p:nvPr/>
        </p:nvSpPr>
        <p:spPr>
          <a:xfrm>
            <a:off x="146826" y="1713284"/>
            <a:ext cx="10497356" cy="2308324"/>
          </a:xfrm>
          <a:prstGeom prst="rect">
            <a:avLst/>
          </a:prstGeom>
          <a:noFill/>
        </p:spPr>
        <p:txBody>
          <a:bodyPr wrap="square" lIns="91440" tIns="45720" rIns="91440" bIns="45720" rtlCol="0" anchor="t">
            <a:spAutoFit/>
          </a:bodyPr>
          <a:lstStyle/>
          <a:p>
            <a:r>
              <a:rPr lang="nl-NL" sz="1600" dirty="0">
                <a:latin typeface="Arial"/>
                <a:cs typeface="Arial"/>
              </a:rPr>
              <a:t>Gebruik bijvoorbeeld PowerPoint, </a:t>
            </a:r>
            <a:r>
              <a:rPr lang="nl-NL" sz="1600" dirty="0" err="1">
                <a:latin typeface="Arial"/>
                <a:cs typeface="Arial"/>
              </a:rPr>
              <a:t>Prezi</a:t>
            </a:r>
            <a:r>
              <a:rPr lang="nl-NL" sz="1600" dirty="0">
                <a:latin typeface="Arial"/>
                <a:cs typeface="Arial"/>
              </a:rPr>
              <a:t> of Google Slides voor het maken van jouw presentatie.</a:t>
            </a:r>
            <a:endParaRPr lang="nl-NL" dirty="0"/>
          </a:p>
          <a:p>
            <a:endParaRPr lang="nl-NL" sz="1600" dirty="0">
              <a:latin typeface="Arial"/>
              <a:cs typeface="Arial"/>
            </a:endParaRPr>
          </a:p>
          <a:p>
            <a:pPr marL="742950" lvl="1" indent="-285750">
              <a:buFont typeface="Calibri"/>
              <a:buChar char="-"/>
            </a:pPr>
            <a:r>
              <a:rPr lang="nl-NL" sz="1600" dirty="0">
                <a:latin typeface="Arial"/>
                <a:cs typeface="Arial"/>
              </a:rPr>
              <a:t>Maak een presentatie van minimaal</a:t>
            </a:r>
            <a:r>
              <a:rPr lang="nl-NL" sz="1600" dirty="0">
                <a:solidFill>
                  <a:schemeClr val="bg1"/>
                </a:solidFill>
                <a:latin typeface="Arial"/>
                <a:cs typeface="Arial"/>
              </a:rPr>
              <a:t> 4 </a:t>
            </a:r>
            <a:r>
              <a:rPr lang="nl-NL" sz="1600">
                <a:solidFill>
                  <a:schemeClr val="bg1"/>
                </a:solidFill>
                <a:latin typeface="Arial"/>
                <a:cs typeface="Arial"/>
              </a:rPr>
              <a:t>pagina’s of slides</a:t>
            </a:r>
            <a:r>
              <a:rPr lang="nl-NL" sz="1600">
                <a:latin typeface="Arial"/>
                <a:cs typeface="Arial"/>
              </a:rPr>
              <a:t>.</a:t>
            </a:r>
            <a:endParaRPr lang="nl-NL" dirty="0">
              <a:latin typeface="Poppins"/>
              <a:cs typeface="Poppins"/>
            </a:endParaRPr>
          </a:p>
          <a:p>
            <a:pPr marL="742950" lvl="1" indent="-285750">
              <a:buFont typeface="Calibri"/>
              <a:buChar char="-"/>
            </a:pPr>
            <a:endParaRPr lang="nl-NL" sz="1600" dirty="0">
              <a:latin typeface="Arial"/>
              <a:cs typeface="Arial"/>
            </a:endParaRPr>
          </a:p>
          <a:p>
            <a:pPr marL="742950" lvl="1" indent="-285750">
              <a:buFont typeface="Calibri"/>
              <a:buChar char="-"/>
            </a:pPr>
            <a:r>
              <a:rPr lang="nl-NL" sz="1600" dirty="0">
                <a:latin typeface="Arial"/>
                <a:cs typeface="Arial"/>
              </a:rPr>
              <a:t>Vertel kort </a:t>
            </a:r>
            <a:r>
              <a:rPr lang="nl-NL" sz="1600" dirty="0">
                <a:solidFill>
                  <a:schemeClr val="bg1"/>
                </a:solidFill>
                <a:latin typeface="Arial"/>
                <a:cs typeface="Arial"/>
              </a:rPr>
              <a:t>waarover het boek</a:t>
            </a:r>
            <a:r>
              <a:rPr lang="nl-NL" sz="1600" dirty="0">
                <a:latin typeface="Arial"/>
                <a:cs typeface="Arial"/>
              </a:rPr>
              <a:t> (of de serie boeken) gaat en geef inzicht in het verhaal. </a:t>
            </a:r>
            <a:br>
              <a:rPr lang="nl-NL" sz="1600" dirty="0">
                <a:latin typeface="Arial"/>
                <a:cs typeface="Arial"/>
              </a:rPr>
            </a:br>
            <a:r>
              <a:rPr lang="nl-NL" sz="1600" dirty="0">
                <a:latin typeface="Arial"/>
                <a:cs typeface="Arial"/>
              </a:rPr>
              <a:t>Verklap het einde niet!</a:t>
            </a:r>
            <a:endParaRPr lang="nl-NL" dirty="0">
              <a:latin typeface="Poppins"/>
              <a:cs typeface="Poppins"/>
            </a:endParaRPr>
          </a:p>
          <a:p>
            <a:pPr marL="742950" lvl="1" indent="-285750">
              <a:buFont typeface="Calibri"/>
              <a:buChar char="-"/>
            </a:pPr>
            <a:endParaRPr lang="nl-NL" sz="1600" dirty="0">
              <a:latin typeface="Arial"/>
              <a:cs typeface="Arial"/>
            </a:endParaRPr>
          </a:p>
          <a:p>
            <a:pPr marL="742950" lvl="1" indent="-285750">
              <a:buFont typeface="Calibri"/>
              <a:buChar char="-"/>
            </a:pPr>
            <a:r>
              <a:rPr lang="nl-NL" sz="1600" dirty="0">
                <a:latin typeface="Arial"/>
                <a:cs typeface="Arial"/>
              </a:rPr>
              <a:t>Laat weten waarom jij </a:t>
            </a:r>
            <a:r>
              <a:rPr lang="nl-NL" sz="1600" dirty="0">
                <a:solidFill>
                  <a:schemeClr val="bg1"/>
                </a:solidFill>
                <a:latin typeface="Arial"/>
                <a:cs typeface="Arial"/>
              </a:rPr>
              <a:t>dit boek zo leuk</a:t>
            </a:r>
            <a:r>
              <a:rPr lang="nl-NL" sz="1600" dirty="0">
                <a:latin typeface="Arial"/>
                <a:cs typeface="Arial"/>
              </a:rPr>
              <a:t> vindt en waarom een ander dit ook moet gaan lezen. </a:t>
            </a:r>
            <a:br>
              <a:rPr lang="nl-NL" sz="1600" dirty="0">
                <a:latin typeface="Arial"/>
                <a:cs typeface="Arial"/>
              </a:rPr>
            </a:br>
            <a:r>
              <a:rPr lang="nl-NL" sz="1600" dirty="0">
                <a:latin typeface="Arial"/>
                <a:cs typeface="Arial"/>
              </a:rPr>
              <a:t>Overtuig de lezer!</a:t>
            </a:r>
          </a:p>
        </p:txBody>
      </p:sp>
    </p:spTree>
    <p:extLst>
      <p:ext uri="{BB962C8B-B14F-4D97-AF65-F5344CB8AC3E}">
        <p14:creationId xmlns:p14="http://schemas.microsoft.com/office/powerpoint/2010/main" val="289517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t="4321" b="4321"/>
          <a:stretch/>
        </p:blipFill>
        <p:spPr>
          <a:xfrm>
            <a:off x="5692552" y="946485"/>
            <a:ext cx="6499448" cy="4457327"/>
          </a:xfrm>
        </p:spPr>
      </p:pic>
      <p:sp>
        <p:nvSpPr>
          <p:cNvPr id="8" name="Tijdelijke aanduiding voor tekst 1">
            <a:extLst>
              <a:ext uri="{FF2B5EF4-FFF2-40B4-BE49-F238E27FC236}">
                <a16:creationId xmlns:a16="http://schemas.microsoft.com/office/drawing/2014/main" id="{781E3804-DB0B-36ED-4B78-42BB3DD288EB}"/>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4: Presenteer en overtuig</a:t>
            </a:r>
            <a:endParaRPr lang="nl-NL" dirty="0">
              <a:cs typeface="Poppins"/>
            </a:endParaRPr>
          </a:p>
        </p:txBody>
      </p:sp>
      <p:sp>
        <p:nvSpPr>
          <p:cNvPr id="12" name="Tekstvak 11">
            <a:extLst>
              <a:ext uri="{FF2B5EF4-FFF2-40B4-BE49-F238E27FC236}">
                <a16:creationId xmlns:a16="http://schemas.microsoft.com/office/drawing/2014/main" id="{2602FE52-98EF-338A-E58F-B9E3DEDEE242}"/>
              </a:ext>
            </a:extLst>
          </p:cNvPr>
          <p:cNvSpPr txBox="1"/>
          <p:nvPr/>
        </p:nvSpPr>
        <p:spPr>
          <a:xfrm>
            <a:off x="64770" y="1109780"/>
            <a:ext cx="4621694" cy="1569660"/>
          </a:xfrm>
          <a:prstGeom prst="rect">
            <a:avLst/>
          </a:prstGeom>
          <a:noFill/>
        </p:spPr>
        <p:txBody>
          <a:bodyPr wrap="square" lIns="91440" tIns="45720" rIns="91440" bIns="45720" rtlCol="0" anchor="t">
            <a:spAutoFit/>
          </a:bodyPr>
          <a:lstStyle/>
          <a:p>
            <a:r>
              <a:rPr lang="nl-NL" sz="1600" dirty="0">
                <a:latin typeface="Arial"/>
                <a:cs typeface="Arial"/>
              </a:rPr>
              <a:t>Presenteer jouw favoriete boek door deze te delen met je leerkracht of presenteer deze klassikaal aan de gehele klas.</a:t>
            </a:r>
          </a:p>
          <a:p>
            <a:endParaRPr lang="nl-NL" sz="1600" dirty="0">
              <a:latin typeface="Arial"/>
              <a:cs typeface="Arial"/>
            </a:endParaRPr>
          </a:p>
          <a:p>
            <a:r>
              <a:rPr lang="nl-NL" sz="1600" dirty="0">
                <a:latin typeface="Arial"/>
                <a:cs typeface="Arial"/>
              </a:rPr>
              <a:t>Lukt het jou om anderen te overtuigen om jouw favoriete boek te lezen?</a:t>
            </a:r>
            <a:endParaRPr lang="nl-NL" sz="1600" dirty="0"/>
          </a:p>
        </p:txBody>
      </p:sp>
      <p:sp>
        <p:nvSpPr>
          <p:cNvPr id="13" name="Tekstvak 12">
            <a:extLst>
              <a:ext uri="{FF2B5EF4-FFF2-40B4-BE49-F238E27FC236}">
                <a16:creationId xmlns:a16="http://schemas.microsoft.com/office/drawing/2014/main" id="{AE286156-55B0-5409-2A29-3D0A1CE1DB64}"/>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BY-NC</a:t>
            </a:r>
            <a:r>
              <a:rPr lang="en-US"/>
              <a:t>.</a:t>
            </a:r>
          </a:p>
        </p:txBody>
      </p:sp>
    </p:spTree>
    <p:extLst>
      <p:ext uri="{BB962C8B-B14F-4D97-AF65-F5344CB8AC3E}">
        <p14:creationId xmlns:p14="http://schemas.microsoft.com/office/powerpoint/2010/main" val="288092298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6579</TotalTime>
  <Words>1068</Words>
  <Application>Microsoft Macintosh PowerPoint</Application>
  <PresentationFormat>Breedbeeld</PresentationFormat>
  <Paragraphs>86</Paragraphs>
  <Slides>11</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Poppins</vt:lpstr>
      <vt:lpstr>Calibri</vt:lpstr>
      <vt:lpstr>-apple-system</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897</cp:revision>
  <dcterms:created xsi:type="dcterms:W3CDTF">2022-01-30T11:55:21Z</dcterms:created>
  <dcterms:modified xsi:type="dcterms:W3CDTF">2023-09-25T11:16:29Z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