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269" r:id="rId6"/>
    <p:sldId id="319" r:id="rId7"/>
    <p:sldId id="351" r:id="rId8"/>
    <p:sldId id="358" r:id="rId9"/>
    <p:sldId id="331" r:id="rId10"/>
    <p:sldId id="359" r:id="rId11"/>
    <p:sldId id="360" r:id="rId12"/>
    <p:sldId id="361" r:id="rId13"/>
    <p:sldId id="280" r:id="rId14"/>
    <p:sldId id="34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81A97-84FE-4E18-90A0-BAB86181719B}" v="3" dt="2023-06-30T10:33:14.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79" d="100"/>
          <a:sy n="79" d="100"/>
        </p:scale>
        <p:origin x="77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3F981A97-84FE-4E18-90A0-BAB86181719B}"/>
    <pc:docChg chg="modSld">
      <pc:chgData name="Chantal Lioe-A-Joe" userId="1c289144-7339-45f2-bdd8-8042ba6fab28" providerId="ADAL" clId="{3F981A97-84FE-4E18-90A0-BAB86181719B}" dt="2023-06-30T10:41:36.435" v="11" actId="20577"/>
      <pc:docMkLst>
        <pc:docMk/>
      </pc:docMkLst>
      <pc:sldChg chg="modSp mod">
        <pc:chgData name="Chantal Lioe-A-Joe" userId="1c289144-7339-45f2-bdd8-8042ba6fab28" providerId="ADAL" clId="{3F981A97-84FE-4E18-90A0-BAB86181719B}" dt="2023-06-30T10:41:36.435" v="11" actId="20577"/>
        <pc:sldMkLst>
          <pc:docMk/>
          <pc:sldMk cId="1029600322" sldId="349"/>
        </pc:sldMkLst>
        <pc:spChg chg="mod">
          <ac:chgData name="Chantal Lioe-A-Joe" userId="1c289144-7339-45f2-bdd8-8042ba6fab28" providerId="ADAL" clId="{3F981A97-84FE-4E18-90A0-BAB86181719B}" dt="2023-06-30T10:41:36.435" v="11" actId="20577"/>
          <ac:spMkLst>
            <pc:docMk/>
            <pc:sldMk cId="1029600322" sldId="349"/>
            <ac:spMk id="5" creationId="{28536A62-ABB0-AD3F-0BED-EF3EAACAD480}"/>
          </ac:spMkLst>
        </pc:spChg>
      </pc:sldChg>
      <pc:sldChg chg="modSp modAnim">
        <pc:chgData name="Chantal Lioe-A-Joe" userId="1c289144-7339-45f2-bdd8-8042ba6fab28" providerId="ADAL" clId="{3F981A97-84FE-4E18-90A0-BAB86181719B}" dt="2023-06-30T10:33:14.384" v="2" actId="20577"/>
        <pc:sldMkLst>
          <pc:docMk/>
          <pc:sldMk cId="603150418" sldId="358"/>
        </pc:sldMkLst>
        <pc:spChg chg="mod">
          <ac:chgData name="Chantal Lioe-A-Joe" userId="1c289144-7339-45f2-bdd8-8042ba6fab28" providerId="ADAL" clId="{3F981A97-84FE-4E18-90A0-BAB86181719B}" dt="2023-06-30T10:33:14.384" v="2" actId="20577"/>
          <ac:spMkLst>
            <pc:docMk/>
            <pc:sldMk cId="603150418" sldId="358"/>
            <ac:spMk id="3" creationId="{2A32C249-E275-DB00-2187-C5F81CCC5EA1}"/>
          </ac:spMkLst>
        </pc:spChg>
      </pc:sldChg>
      <pc:sldChg chg="modSp mod">
        <pc:chgData name="Chantal Lioe-A-Joe" userId="1c289144-7339-45f2-bdd8-8042ba6fab28" providerId="ADAL" clId="{3F981A97-84FE-4E18-90A0-BAB86181719B}" dt="2023-06-30T10:37:47.336" v="6" actId="20577"/>
        <pc:sldMkLst>
          <pc:docMk/>
          <pc:sldMk cId="1060664342" sldId="359"/>
        </pc:sldMkLst>
        <pc:spChg chg="mod">
          <ac:chgData name="Chantal Lioe-A-Joe" userId="1c289144-7339-45f2-bdd8-8042ba6fab28" providerId="ADAL" clId="{3F981A97-84FE-4E18-90A0-BAB86181719B}" dt="2023-06-30T10:37:47.336" v="6" actId="20577"/>
          <ac:spMkLst>
            <pc:docMk/>
            <pc:sldMk cId="1060664342" sldId="359"/>
            <ac:spMk id="4" creationId="{AB9C9927-533D-050B-93D4-B92ADDFAB3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30/06/2023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30/06/2023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padlet.com/mediabegrip/vvv"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09XASJGURws?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digitalebalans.nl/" TargetMode="External"/><Relationship Id="rId2" Type="http://schemas.openxmlformats.org/officeDocument/2006/relationships/hyperlink" Target="http://www.mediawijsheid.nl/gezond-online" TargetMode="Externa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j.nl/inspiratie/20-20-2-leefstijlregel-voorkom-bijziendheid-bij-kinderen/"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nji.nl/mediaopvoeding/hoe-lang-mag-mijn-kind-dag-achter-een-beeldscherm#%20Beeldschermtijd%20voor%20jonge%20kinderen%20van%200-5%20jaar"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va.com/design/DAFk9KviKlQ/GIOMak-czNA7N7UtRCEN5A/view?utm_content=DAFk9KviKlQ&amp;utm_campaign=designshare&amp;utm_medium=link&amp;utm_source=publishsharelink"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b="1" i="0" dirty="0">
                <a:effectLst/>
                <a:latin typeface="-apple-system"/>
              </a:rPr>
              <a:t>Blijf in balans met BBB!</a:t>
            </a:r>
            <a:endParaRPr lang="nl-NL" sz="3200" b="1" i="0" dirty="0">
              <a:effectLst/>
              <a:latin typeface="-apple-system"/>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27 2023 </a:t>
            </a:r>
          </a:p>
          <a:p>
            <a:r>
              <a:rPr lang="nl-NL" sz="1200" dirty="0"/>
              <a:t>De laatste van dit schooljaar…</a:t>
            </a:r>
          </a:p>
        </p:txBody>
      </p:sp>
      <p:pic>
        <p:nvPicPr>
          <p:cNvPr id="7" name="Tijdelijke aanduiding voor afbeelding 6" descr="Zakenman die over een dun rood koord loopt">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01" r="23401"/>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4278094"/>
          </a:xfrm>
          <a:prstGeom prst="rect">
            <a:avLst/>
          </a:prstGeom>
          <a:noFill/>
        </p:spPr>
        <p:txBody>
          <a:bodyPr wrap="square" rtlCol="0">
            <a:spAutoFit/>
          </a:bodyPr>
          <a:lstStyle/>
          <a:p>
            <a:r>
              <a:rPr lang="nl-NL" sz="1600" dirty="0">
                <a:solidFill>
                  <a:schemeClr val="bg1"/>
                </a:solidFill>
              </a:rPr>
              <a:t>Als je niet op vakantie kunt (om wat voor reden dan ook) of als het typisch Nederlands weer is (regen…), dan kan het leuk zijn om een VVV te doen.</a:t>
            </a:r>
          </a:p>
          <a:p>
            <a:endParaRPr lang="nl-NL" sz="1600" dirty="0">
              <a:solidFill>
                <a:schemeClr val="bg1"/>
              </a:solidFill>
            </a:endParaRPr>
          </a:p>
          <a:p>
            <a:r>
              <a:rPr lang="nl-NL" sz="1600" dirty="0">
                <a:solidFill>
                  <a:schemeClr val="bg1"/>
                </a:solidFill>
              </a:rPr>
              <a:t>Virtuoze </a:t>
            </a:r>
          </a:p>
          <a:p>
            <a:r>
              <a:rPr lang="nl-NL" sz="1600" dirty="0">
                <a:solidFill>
                  <a:schemeClr val="bg1"/>
                </a:solidFill>
              </a:rPr>
              <a:t>Virtuele </a:t>
            </a:r>
          </a:p>
          <a:p>
            <a:r>
              <a:rPr lang="nl-NL" sz="1600" dirty="0">
                <a:solidFill>
                  <a:schemeClr val="bg1"/>
                </a:solidFill>
              </a:rPr>
              <a:t>Vakantie</a:t>
            </a:r>
          </a:p>
          <a:p>
            <a:endParaRPr lang="nl-NL" sz="1600" dirty="0">
              <a:solidFill>
                <a:schemeClr val="bg1"/>
              </a:solidFill>
            </a:endParaRPr>
          </a:p>
          <a:p>
            <a:r>
              <a:rPr lang="nl-NL" sz="1600" dirty="0">
                <a:solidFill>
                  <a:schemeClr val="bg1"/>
                </a:solidFill>
              </a:rPr>
              <a:t>Bedenk Virtuoze </a:t>
            </a:r>
            <a:r>
              <a:rPr lang="nl-NL" sz="1600" dirty="0" err="1">
                <a:solidFill>
                  <a:schemeClr val="bg1"/>
                </a:solidFill>
              </a:rPr>
              <a:t>Vituele</a:t>
            </a:r>
            <a:r>
              <a:rPr lang="nl-NL" sz="1600" dirty="0">
                <a:solidFill>
                  <a:schemeClr val="bg1"/>
                </a:solidFill>
              </a:rPr>
              <a:t> Vakantietips die iedereen </a:t>
            </a:r>
            <a:r>
              <a:rPr lang="nl-NL" sz="1600">
                <a:solidFill>
                  <a:schemeClr val="bg1"/>
                </a:solidFill>
              </a:rPr>
              <a:t>vanuit de </a:t>
            </a:r>
            <a:r>
              <a:rPr lang="nl-NL" sz="1600" dirty="0">
                <a:solidFill>
                  <a:schemeClr val="bg1"/>
                </a:solidFill>
              </a:rPr>
              <a:t>eigen luie stoel kan ondernemen om toch dat vakantiegevoel te krijgen.</a:t>
            </a:r>
          </a:p>
          <a:p>
            <a:endParaRPr lang="nl-NL" sz="1600" dirty="0">
              <a:solidFill>
                <a:schemeClr val="bg1"/>
              </a:solidFill>
            </a:endParaRPr>
          </a:p>
          <a:p>
            <a:r>
              <a:rPr lang="nl-NL" sz="1600" dirty="0">
                <a:solidFill>
                  <a:schemeClr val="bg1"/>
                </a:solidFill>
              </a:rPr>
              <a:t>Upload jouw tips naar:</a:t>
            </a:r>
          </a:p>
          <a:p>
            <a:endParaRPr lang="nl-NL" sz="1600" dirty="0">
              <a:solidFill>
                <a:schemeClr val="bg1"/>
              </a:solidFill>
            </a:endParaRPr>
          </a:p>
          <a:p>
            <a:r>
              <a:rPr lang="nl-NL" sz="1600" dirty="0">
                <a:hlinkClick r:id="rId2">
                  <a:extLst>
                    <a:ext uri="{A12FA001-AC4F-418D-AE19-62706E023703}">
                      <ahyp:hlinkClr xmlns:ahyp="http://schemas.microsoft.com/office/drawing/2018/hyperlinkcolor" val="tx"/>
                    </a:ext>
                  </a:extLst>
                </a:hlinkClick>
              </a:rPr>
              <a:t>https://padlet.com/mediabegrip/vvv</a:t>
            </a:r>
            <a:endParaRPr lang="nl-NL" sz="1600" dirty="0"/>
          </a:p>
          <a:p>
            <a:endParaRPr lang="nl-NL" sz="1600" dirty="0">
              <a:solidFill>
                <a:schemeClr val="bg1"/>
              </a:solidFill>
            </a:endParaRPr>
          </a:p>
          <a:p>
            <a:r>
              <a:rPr lang="nl-NL" sz="1600" dirty="0">
                <a:solidFill>
                  <a:schemeClr val="bg1"/>
                </a:solidFill>
              </a:rPr>
              <a:t>Daar kun je ook al een paar van onze tips vinden.</a:t>
            </a:r>
          </a:p>
        </p:txBody>
      </p:sp>
      <p:pic>
        <p:nvPicPr>
          <p:cNvPr id="6" name="Afbeelding 5" descr="Leerling tijdens een les natuurwetenschap op school">
            <a:extLst>
              <a:ext uri="{FF2B5EF4-FFF2-40B4-BE49-F238E27FC236}">
                <a16:creationId xmlns:a16="http://schemas.microsoft.com/office/drawing/2014/main" id="{2E32E540-AF1A-F7E9-D020-A5CEE0442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705" y="909135"/>
            <a:ext cx="4161002" cy="2777706"/>
          </a:xfrm>
          <a:prstGeom prst="rect">
            <a:avLst/>
          </a:prstGeom>
        </p:spPr>
      </p:pic>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5632311"/>
          </a:xfrm>
          <a:prstGeom prst="rect">
            <a:avLst/>
          </a:prstGeom>
          <a:noFill/>
        </p:spPr>
        <p:txBody>
          <a:bodyPr wrap="square" rtlCol="0">
            <a:spAutoFit/>
          </a:bodyPr>
          <a:lstStyle/>
          <a:p>
            <a:pPr algn="l"/>
            <a:r>
              <a:rPr lang="nl-NL" sz="1200" b="0" i="0" dirty="0">
                <a:effectLst/>
              </a:rPr>
              <a:t>Hoi Allemaal,</a:t>
            </a:r>
          </a:p>
          <a:p>
            <a:pPr algn="l"/>
            <a:endParaRPr lang="nl-NL" sz="1200" dirty="0"/>
          </a:p>
          <a:p>
            <a:pPr algn="l"/>
            <a:r>
              <a:rPr lang="nl-NL" sz="1200" dirty="0"/>
              <a:t>Zo, het schooljaar zit er alweer bijna op! Ik heb echt wel zin in de vakantie, hoor! Ik ga in de zomervakantie samen met ons hele gezin weer naar de camping toe. Gezellig! Lekker zwemmen, uitstapjes maken en even helemaal niks. Ik hoop trouwens wel dat ze daar een beetje fatsoenlijke wifi hebben. </a:t>
            </a:r>
          </a:p>
          <a:p>
            <a:pPr algn="l"/>
            <a:r>
              <a:rPr lang="nl-NL" sz="1200" dirty="0"/>
              <a:t>Vorig jaar zaten we op een camping ergens in </a:t>
            </a:r>
            <a:r>
              <a:rPr lang="nl-NL" sz="1200" dirty="0" err="1"/>
              <a:t>the</a:t>
            </a:r>
            <a:r>
              <a:rPr lang="nl-NL" sz="1200" dirty="0"/>
              <a:t> </a:t>
            </a:r>
            <a:r>
              <a:rPr lang="nl-NL" sz="1200" dirty="0" err="1"/>
              <a:t>middle</a:t>
            </a:r>
            <a:r>
              <a:rPr lang="nl-NL" sz="1200" dirty="0"/>
              <a:t> of </a:t>
            </a:r>
            <a:r>
              <a:rPr lang="nl-NL" sz="1200" dirty="0" err="1"/>
              <a:t>nowhere</a:t>
            </a:r>
            <a:r>
              <a:rPr lang="nl-NL" sz="1200" dirty="0"/>
              <a:t> en daar deed de wifi het heel vaak niet. Was ik gewoon bijna mijn </a:t>
            </a:r>
            <a:r>
              <a:rPr lang="nl-NL" sz="1200" dirty="0" err="1"/>
              <a:t>Snapstreak</a:t>
            </a:r>
            <a:r>
              <a:rPr lang="nl-NL" sz="1200" dirty="0"/>
              <a:t> kwijt! Zo ver is het gelukkig niet gekomen, maar toch! Kom op zeg…een beetje camping heeft toch gewoon goede wifi? Het is 2023, hoor!</a:t>
            </a:r>
          </a:p>
          <a:p>
            <a:pPr algn="l"/>
            <a:endParaRPr lang="nl-NL" sz="1200" dirty="0"/>
          </a:p>
          <a:p>
            <a:pPr algn="l"/>
            <a:r>
              <a:rPr lang="nl-NL" sz="1200" dirty="0"/>
              <a:t>Mijn vader zet trouwens altijd juist zijn wifi en dataverbinding uit op de camping. “Ik wil rust!”, zegt hij dan. “Ik ben voor mijn werk altijd al aan het mailen en appen en zo. Nu heb ik vakantie.” Meestal zet hij dan wel 1 keer per dag even snel zijn dataverbinding aan om te checken of er nog berichten zijn (en zijn Facebook te bekijken en zijn </a:t>
            </a:r>
            <a:r>
              <a:rPr lang="nl-NL" sz="1200" dirty="0" err="1"/>
              <a:t>favo</a:t>
            </a:r>
            <a:r>
              <a:rPr lang="nl-NL" sz="1200" dirty="0"/>
              <a:t> spelletje te doen). Maar hij kiest er dus heel Bewust voor om offline te zijn.</a:t>
            </a:r>
          </a:p>
          <a:p>
            <a:pPr algn="l"/>
            <a:endParaRPr lang="nl-NL" sz="1200" dirty="0"/>
          </a:p>
          <a:p>
            <a:pPr algn="l"/>
            <a:r>
              <a:rPr lang="nl-NL" sz="1200" dirty="0"/>
              <a:t>Weet je trouwens nog dat we het een paar weken geleden hadden over Buitenspelen? Dat het erg gezond is, stress tegengaat en al die dingen? Dat is natuurlijk wel zo, maar ik word ook echt blij van gamen. Lekker samen met mijn vrienden dezelfde game spelen, met elkaar daarover praten en steeds beter worden! Dat is toch ook goed voor me? Daar leer ik toch ook van? </a:t>
            </a:r>
          </a:p>
          <a:p>
            <a:pPr algn="l"/>
            <a:endParaRPr lang="nl-NL" sz="1200" dirty="0"/>
          </a:p>
          <a:p>
            <a:pPr algn="l"/>
            <a:r>
              <a:rPr lang="nl-NL" sz="1200" dirty="0"/>
              <a:t>Het kan toch ook allebei? Soms online, soms offline? Maar wanneer is het dan teveel? Hoe blijf ik in Balans…. Soms verlies ik mezelf namelijk echt in </a:t>
            </a:r>
            <a:r>
              <a:rPr lang="nl-NL" sz="1200" dirty="0" err="1"/>
              <a:t>TikTok</a:t>
            </a:r>
            <a:r>
              <a:rPr lang="nl-NL" sz="1200" dirty="0"/>
              <a:t> of in een game en dan is het ineens uren later. De tijd gaat dan ongemerkt voorbij en zit ik helemaal in mijn eigen wereld. Dat vind ik wel een beetje </a:t>
            </a:r>
            <a:r>
              <a:rPr lang="nl-NL" sz="1200" dirty="0" err="1"/>
              <a:t>creepy</a:t>
            </a:r>
            <a:r>
              <a:rPr lang="nl-NL" sz="1200" dirty="0"/>
              <a:t>… Ik wil graag zelf de Baas Blijven.</a:t>
            </a:r>
          </a:p>
          <a:p>
            <a:pPr algn="l"/>
            <a:endParaRPr lang="nl-NL" sz="1200" dirty="0"/>
          </a:p>
          <a:p>
            <a:pPr algn="l"/>
            <a:r>
              <a:rPr lang="nl-NL" sz="1200" dirty="0"/>
              <a:t>Hoe doen jullie dat?</a:t>
            </a:r>
          </a:p>
          <a:p>
            <a:pPr algn="l"/>
            <a:endParaRPr lang="nl-NL" sz="1200" dirty="0"/>
          </a:p>
          <a:p>
            <a:pPr algn="l"/>
            <a:r>
              <a:rPr lang="nl-NL" sz="1200" dirty="0"/>
              <a:t>Groetjes,</a:t>
            </a:r>
          </a:p>
          <a:p>
            <a:pPr algn="l"/>
            <a:endParaRPr lang="nl-NL" sz="1200" dirty="0"/>
          </a:p>
          <a:p>
            <a:pPr algn="l"/>
            <a:r>
              <a:rPr lang="nl-NL" sz="1200" dirty="0"/>
              <a:t>Melle!</a:t>
            </a:r>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1452562"/>
          </a:xfrm>
        </p:spPr>
        <p:txBody>
          <a:bodyPr/>
          <a:lstStyle/>
          <a:p>
            <a:r>
              <a:rPr lang="nl-NL" sz="2800" dirty="0"/>
              <a:t>Nu in de media: de zomervakantie!</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712086" cy="4801624"/>
          </a:xfrm>
        </p:spPr>
        <p:txBody>
          <a:bodyPr>
            <a:noAutofit/>
          </a:bodyPr>
          <a:lstStyle/>
          <a:p>
            <a:r>
              <a:rPr lang="nl-NL" sz="1200" dirty="0">
                <a:solidFill>
                  <a:srgbClr val="000000"/>
                </a:solidFill>
              </a:rPr>
              <a:t>Het schooljaar zit er bijna op. De zomervakantie staat weer voor de deur. Voor leerlingen in het midden van Nederland begint de vakantie deze week zelfs al! Nog een paar dagen rekenen, taal en misschien wel een eindmusical opvoeren. En daarna dus…vakantie!</a:t>
            </a:r>
          </a:p>
          <a:p>
            <a:r>
              <a:rPr lang="nl-NL" sz="1200" dirty="0">
                <a:solidFill>
                  <a:srgbClr val="000000"/>
                </a:solidFill>
              </a:rPr>
              <a:t>Leerlingen uit het zuiden hebben pas een weekje later vakantie en in het noorden zijn ze deze keer als laatste aan de beurt. Daar begint de vakantie op 22 juli. </a:t>
            </a:r>
          </a:p>
          <a:p>
            <a:r>
              <a:rPr lang="nl-NL" sz="1200" dirty="0">
                <a:solidFill>
                  <a:srgbClr val="000000"/>
                </a:solidFill>
              </a:rPr>
              <a:t>Wanneer je vakantie ook begint…je bent in ieder geval 6 of 7 (als je op de middelbare zit) weken vrij. </a:t>
            </a:r>
          </a:p>
          <a:p>
            <a:r>
              <a:rPr lang="nl-NL" sz="1200" dirty="0">
                <a:solidFill>
                  <a:srgbClr val="000000"/>
                </a:solidFill>
              </a:rPr>
              <a:t>Wat doe jij in die weken? </a:t>
            </a:r>
          </a:p>
          <a:p>
            <a:r>
              <a:rPr lang="nl-NL" sz="1200" dirty="0">
                <a:solidFill>
                  <a:srgbClr val="000000"/>
                </a:solidFill>
              </a:rPr>
              <a:t>Het Jeugdjournaal deed er vorig jaar onderzoek naar. Bekijk hiernaast de video, want vakantie is leuk maar kinderen missen ook wat…</a:t>
            </a:r>
          </a:p>
        </p:txBody>
      </p:sp>
      <p:pic>
        <p:nvPicPr>
          <p:cNvPr id="4" name="Onlinemedia 3" title="Het Jeugdjournaal vakantie-onderzoek: Dit gaan jullie doen deze zomer">
            <a:hlinkClick r:id="" action="ppaction://media"/>
            <a:extLst>
              <a:ext uri="{FF2B5EF4-FFF2-40B4-BE49-F238E27FC236}">
                <a16:creationId xmlns:a16="http://schemas.microsoft.com/office/drawing/2014/main" id="{DC0321A3-47F9-1347-754A-71DEB7D3D9CA}"/>
              </a:ext>
            </a:extLst>
          </p:cNvPr>
          <p:cNvPicPr>
            <a:picLocks noRot="1" noChangeAspect="1"/>
          </p:cNvPicPr>
          <p:nvPr>
            <a:videoFile r:link="rId1"/>
          </p:nvPr>
        </p:nvPicPr>
        <p:blipFill>
          <a:blip r:embed="rId3"/>
          <a:stretch>
            <a:fillRect/>
          </a:stretch>
        </p:blipFill>
        <p:spPr>
          <a:xfrm>
            <a:off x="6574901" y="2551652"/>
            <a:ext cx="5409953" cy="3056623"/>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701041"/>
          </a:xfrm>
        </p:spPr>
        <p:txBody>
          <a:bodyPr/>
          <a:lstStyle/>
          <a:p>
            <a:r>
              <a:rPr lang="nl-NL" dirty="0">
                <a:solidFill>
                  <a:schemeClr val="accent1"/>
                </a:solidFill>
              </a:rPr>
              <a:t>Ga in gesprek met elkaar</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772645"/>
            <a:ext cx="10735235" cy="5223521"/>
          </a:xfrm>
        </p:spPr>
        <p:txBody>
          <a:bodyPr>
            <a:normAutofit/>
          </a:bodyPr>
          <a:lstStyle/>
          <a:p>
            <a:r>
              <a:rPr lang="nl-NL" sz="1400" dirty="0">
                <a:solidFill>
                  <a:srgbClr val="000000"/>
                </a:solidFill>
              </a:rPr>
              <a:t>Kinderen missen dus hun game-computer, maar ze gaan ook veel de natuur in of zwemmen of buitenspelen.</a:t>
            </a:r>
          </a:p>
          <a:p>
            <a:r>
              <a:rPr lang="nl-NL" sz="1400" dirty="0">
                <a:solidFill>
                  <a:srgbClr val="000000"/>
                </a:solidFill>
              </a:rPr>
              <a:t>Reageer eens en ga in gesprek over de volgende stellingen:</a:t>
            </a:r>
          </a:p>
          <a:p>
            <a:endParaRPr lang="nl-NL" sz="1400" dirty="0">
              <a:solidFill>
                <a:srgbClr val="000000"/>
              </a:solidFill>
            </a:endParaRPr>
          </a:p>
          <a:p>
            <a:r>
              <a:rPr lang="nl-NL" sz="1400" b="1" dirty="0">
                <a:solidFill>
                  <a:srgbClr val="000000"/>
                </a:solidFill>
              </a:rPr>
              <a:t>In de vakantie game ik veel meer dan in gewone schoolweken.</a:t>
            </a:r>
          </a:p>
          <a:p>
            <a:endParaRPr lang="nl-NL" sz="1400" b="1" dirty="0">
              <a:solidFill>
                <a:srgbClr val="000000"/>
              </a:solidFill>
            </a:endParaRPr>
          </a:p>
          <a:p>
            <a:r>
              <a:rPr lang="nl-NL" sz="1400" b="1" dirty="0">
                <a:solidFill>
                  <a:srgbClr val="000000"/>
                </a:solidFill>
              </a:rPr>
              <a:t>In de vakantie ben ik veel meer buiten dan in gewone schoolweken.</a:t>
            </a:r>
          </a:p>
          <a:p>
            <a:endParaRPr lang="nl-NL" sz="1400" b="1" dirty="0">
              <a:solidFill>
                <a:srgbClr val="000000"/>
              </a:solidFill>
            </a:endParaRPr>
          </a:p>
          <a:p>
            <a:r>
              <a:rPr lang="nl-NL" sz="1400" b="1" dirty="0">
                <a:solidFill>
                  <a:srgbClr val="000000"/>
                </a:solidFill>
              </a:rPr>
              <a:t>Ik vind vakantie stom, ik verveel me dan enorm.</a:t>
            </a:r>
          </a:p>
          <a:p>
            <a:endParaRPr lang="nl-NL" sz="1400" b="1" dirty="0">
              <a:solidFill>
                <a:srgbClr val="000000"/>
              </a:solidFill>
            </a:endParaRPr>
          </a:p>
          <a:p>
            <a:r>
              <a:rPr lang="nl-NL" sz="1400" b="1" dirty="0">
                <a:solidFill>
                  <a:srgbClr val="000000"/>
                </a:solidFill>
              </a:rPr>
              <a:t>Ik zou echt niet op vakantie willen naar een plaats waar ze geen wifi hebben.</a:t>
            </a:r>
          </a:p>
        </p:txBody>
      </p:sp>
    </p:spTree>
    <p:extLst>
      <p:ext uri="{BB962C8B-B14F-4D97-AF65-F5344CB8AC3E}">
        <p14:creationId xmlns:p14="http://schemas.microsoft.com/office/powerpoint/2010/main" val="87605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701041"/>
          </a:xfrm>
        </p:spPr>
        <p:txBody>
          <a:bodyPr/>
          <a:lstStyle/>
          <a:p>
            <a:r>
              <a:rPr lang="nl-NL" dirty="0">
                <a:solidFill>
                  <a:schemeClr val="accent1"/>
                </a:solidFill>
              </a:rPr>
              <a:t>Ga in gesprek met elkaar</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1" y="772645"/>
            <a:ext cx="5499001" cy="4977141"/>
          </a:xfrm>
        </p:spPr>
        <p:txBody>
          <a:bodyPr>
            <a:normAutofit fontScale="92500" lnSpcReduction="10000"/>
          </a:bodyPr>
          <a:lstStyle/>
          <a:p>
            <a:r>
              <a:rPr lang="nl-NL" sz="1400" dirty="0">
                <a:solidFill>
                  <a:srgbClr val="000000"/>
                </a:solidFill>
              </a:rPr>
              <a:t>Het blijkt voor velen moeilijk om afstand te nemen van hun schermen. Dat hoeft ook niet, maar het is belangrijk om in balans te blijven. Wissel online en offline met elkaar af.</a:t>
            </a:r>
          </a:p>
          <a:p>
            <a:endParaRPr lang="nl-NL" sz="1400" dirty="0">
              <a:solidFill>
                <a:srgbClr val="000000"/>
              </a:solidFill>
            </a:endParaRPr>
          </a:p>
          <a:p>
            <a:r>
              <a:rPr lang="nl-NL" sz="1400" dirty="0">
                <a:solidFill>
                  <a:srgbClr val="000000"/>
                </a:solidFill>
              </a:rPr>
              <a:t>Op de pagina </a:t>
            </a:r>
            <a:r>
              <a:rPr lang="nl-NL" sz="1400" dirty="0">
                <a:solidFill>
                  <a:srgbClr val="000000"/>
                </a:solidFill>
                <a:hlinkClick r:id="rId2"/>
              </a:rPr>
              <a:t>www.mediawijsheid.nl/gezond-online</a:t>
            </a:r>
            <a:r>
              <a:rPr lang="nl-NL" sz="1400" dirty="0">
                <a:solidFill>
                  <a:srgbClr val="000000"/>
                </a:solidFill>
              </a:rPr>
              <a:t> worden een aantal tips gegeven om in balans te blijven.  Hiernaast zie je daarvan een screenshot.</a:t>
            </a:r>
          </a:p>
          <a:p>
            <a:endParaRPr lang="nl-NL" sz="1400" dirty="0">
              <a:solidFill>
                <a:srgbClr val="000000"/>
              </a:solidFill>
            </a:endParaRPr>
          </a:p>
          <a:p>
            <a:r>
              <a:rPr lang="nl-NL" sz="1400" dirty="0">
                <a:solidFill>
                  <a:srgbClr val="000000"/>
                </a:solidFill>
              </a:rPr>
              <a:t>Lees de tips eens goed door.</a:t>
            </a:r>
          </a:p>
          <a:p>
            <a:r>
              <a:rPr lang="nl-NL" sz="1400" dirty="0">
                <a:solidFill>
                  <a:srgbClr val="000000"/>
                </a:solidFill>
              </a:rPr>
              <a:t>Welke tip ga jij echt toepassen?</a:t>
            </a:r>
          </a:p>
          <a:p>
            <a:r>
              <a:rPr lang="nl-NL" sz="1400" dirty="0">
                <a:solidFill>
                  <a:srgbClr val="000000"/>
                </a:solidFill>
              </a:rPr>
              <a:t>Welke tip vind jij (bijna) onmogelijk om uit te voeren?</a:t>
            </a:r>
          </a:p>
          <a:p>
            <a:endParaRPr lang="nl-NL" sz="1400" dirty="0">
              <a:solidFill>
                <a:srgbClr val="000000"/>
              </a:solidFill>
            </a:endParaRPr>
          </a:p>
          <a:p>
            <a:r>
              <a:rPr lang="nl-NL" sz="1400" dirty="0">
                <a:solidFill>
                  <a:srgbClr val="000000"/>
                </a:solidFill>
              </a:rPr>
              <a:t>Ga daarna naar </a:t>
            </a:r>
            <a:r>
              <a:rPr lang="nl-NL" sz="1400" dirty="0">
                <a:solidFill>
                  <a:srgbClr val="000000"/>
                </a:solidFill>
                <a:hlinkClick r:id="rId3"/>
              </a:rPr>
              <a:t>digitalebalans.nl</a:t>
            </a:r>
            <a:r>
              <a:rPr lang="nl-NL" sz="1400" dirty="0">
                <a:solidFill>
                  <a:srgbClr val="000000"/>
                </a:solidFill>
              </a:rPr>
              <a:t> en doe </a:t>
            </a:r>
            <a:r>
              <a:rPr lang="nl-NL" sz="1400">
                <a:solidFill>
                  <a:srgbClr val="000000"/>
                </a:solidFill>
              </a:rPr>
              <a:t>de zelftest. </a:t>
            </a:r>
            <a:r>
              <a:rPr lang="nl-NL" sz="1400" dirty="0">
                <a:solidFill>
                  <a:srgbClr val="000000"/>
                </a:solidFill>
              </a:rPr>
              <a:t>Lees de tips die je tussendoor krijgt ook goed door!</a:t>
            </a:r>
          </a:p>
        </p:txBody>
      </p:sp>
      <p:pic>
        <p:nvPicPr>
          <p:cNvPr id="5" name="Afbeelding 4">
            <a:extLst>
              <a:ext uri="{FF2B5EF4-FFF2-40B4-BE49-F238E27FC236}">
                <a16:creationId xmlns:a16="http://schemas.microsoft.com/office/drawing/2014/main" id="{3ADACC8A-F32C-FAB4-2CAC-5E3B435B8062}"/>
              </a:ext>
            </a:extLst>
          </p:cNvPr>
          <p:cNvPicPr>
            <a:picLocks noChangeAspect="1"/>
          </p:cNvPicPr>
          <p:nvPr/>
        </p:nvPicPr>
        <p:blipFill>
          <a:blip r:embed="rId4"/>
          <a:stretch>
            <a:fillRect/>
          </a:stretch>
        </p:blipFill>
        <p:spPr>
          <a:xfrm>
            <a:off x="6405420" y="922050"/>
            <a:ext cx="4690524" cy="4276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31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2862322"/>
          </a:xfrm>
          <a:prstGeom prst="rect">
            <a:avLst/>
          </a:prstGeom>
          <a:noFill/>
        </p:spPr>
        <p:txBody>
          <a:bodyPr wrap="square" rtlCol="0">
            <a:spAutoFit/>
          </a:bodyPr>
          <a:lstStyle/>
          <a:p>
            <a:r>
              <a:rPr lang="nl-NL" dirty="0"/>
              <a:t>Blijf in balans met </a:t>
            </a:r>
            <a:r>
              <a:rPr lang="nl-NL" dirty="0">
                <a:solidFill>
                  <a:schemeClr val="bg1"/>
                </a:solidFill>
              </a:rPr>
              <a:t>BBB</a:t>
            </a:r>
            <a:r>
              <a:rPr lang="nl-NL" dirty="0"/>
              <a:t>. </a:t>
            </a:r>
          </a:p>
          <a:p>
            <a:endParaRPr lang="nl-NL" dirty="0"/>
          </a:p>
          <a:p>
            <a:r>
              <a:rPr lang="nl-NL" dirty="0"/>
              <a:t>De opdracht bestaat deze week uit 3 onderdelen. Bij elke </a:t>
            </a:r>
            <a:r>
              <a:rPr lang="nl-NL" dirty="0">
                <a:solidFill>
                  <a:schemeClr val="bg1"/>
                </a:solidFill>
              </a:rPr>
              <a:t>B</a:t>
            </a:r>
            <a:r>
              <a:rPr lang="nl-NL" dirty="0"/>
              <a:t> één. </a:t>
            </a:r>
          </a:p>
          <a:p>
            <a:endParaRPr lang="nl-NL" dirty="0"/>
          </a:p>
          <a:p>
            <a:r>
              <a:rPr lang="nl-NL" dirty="0"/>
              <a:t>Deze onderdelen samen zorgen dat jij de </a:t>
            </a:r>
            <a:r>
              <a:rPr lang="nl-NL" dirty="0">
                <a:solidFill>
                  <a:schemeClr val="bg1"/>
                </a:solidFill>
              </a:rPr>
              <a:t>B</a:t>
            </a:r>
            <a:r>
              <a:rPr lang="nl-NL" dirty="0"/>
              <a:t>aas blijft.</a:t>
            </a:r>
          </a:p>
          <a:p>
            <a:endParaRPr lang="nl-NL" dirty="0"/>
          </a:p>
          <a:p>
            <a:r>
              <a:rPr lang="nl-NL" dirty="0"/>
              <a:t>Kijk snel op de volgende dia voor de uitleg en de opdrachten.</a:t>
            </a:r>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(B1):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3139321"/>
          </a:xfrm>
          <a:prstGeom prst="rect">
            <a:avLst/>
          </a:prstGeom>
          <a:noFill/>
        </p:spPr>
        <p:txBody>
          <a:bodyPr wrap="square" rtlCol="0">
            <a:spAutoFit/>
          </a:bodyPr>
          <a:lstStyle/>
          <a:p>
            <a:r>
              <a:rPr lang="nl-NL" dirty="0">
                <a:solidFill>
                  <a:schemeClr val="bg1"/>
                </a:solidFill>
              </a:rPr>
              <a:t>B</a:t>
            </a:r>
            <a:r>
              <a:rPr lang="nl-NL" dirty="0"/>
              <a:t>uiten: </a:t>
            </a:r>
          </a:p>
          <a:p>
            <a:endParaRPr lang="nl-NL" dirty="0"/>
          </a:p>
          <a:p>
            <a:endParaRPr lang="nl-NL" dirty="0"/>
          </a:p>
          <a:p>
            <a:r>
              <a:rPr lang="nl-NL" dirty="0"/>
              <a:t>Ga zo veel mogelijk naar buiten, liefst 2 uur per dag (</a:t>
            </a:r>
            <a:r>
              <a:rPr lang="nl-NL" dirty="0">
                <a:solidFill>
                  <a:schemeClr val="bg1"/>
                </a:solidFill>
                <a:hlinkClick r:id="rId3">
                  <a:extLst>
                    <a:ext uri="{A12FA001-AC4F-418D-AE19-62706E023703}">
                      <ahyp:hlinkClr xmlns:ahyp="http://schemas.microsoft.com/office/drawing/2018/hyperlinkcolor" val="tx"/>
                    </a:ext>
                  </a:extLst>
                </a:hlinkClick>
              </a:rPr>
              <a:t>20-20-2 </a:t>
            </a:r>
            <a:r>
              <a:rPr lang="nl-NL" dirty="0"/>
              <a:t>-regel).</a:t>
            </a:r>
          </a:p>
          <a:p>
            <a:endParaRPr lang="nl-NL" dirty="0">
              <a:solidFill>
                <a:schemeClr val="bg1"/>
              </a:solidFill>
            </a:endParaRPr>
          </a:p>
          <a:p>
            <a:r>
              <a:rPr lang="nl-NL" dirty="0">
                <a:solidFill>
                  <a:schemeClr val="bg1"/>
                </a:solidFill>
              </a:rPr>
              <a:t>Beschrijf hoe jij aan die 2 uur komt of wilt gaan komen (fietsen naar school, lopen naar de supermarkt, hockeytraining tellen allemaal mee). </a:t>
            </a:r>
          </a:p>
          <a:p>
            <a:endParaRPr lang="nl-NL" dirty="0">
              <a:solidFill>
                <a:schemeClr val="bg1"/>
              </a:solidFill>
            </a:endParaRPr>
          </a:p>
        </p:txBody>
      </p:sp>
    </p:spTree>
    <p:extLst>
      <p:ext uri="{BB962C8B-B14F-4D97-AF65-F5344CB8AC3E}">
        <p14:creationId xmlns:p14="http://schemas.microsoft.com/office/powerpoint/2010/main" val="106066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(B2):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3693319"/>
          </a:xfrm>
          <a:prstGeom prst="rect">
            <a:avLst/>
          </a:prstGeom>
          <a:noFill/>
        </p:spPr>
        <p:txBody>
          <a:bodyPr wrap="square" rtlCol="0">
            <a:spAutoFit/>
          </a:bodyPr>
          <a:lstStyle/>
          <a:p>
            <a:r>
              <a:rPr lang="nl-NL" dirty="0">
                <a:solidFill>
                  <a:schemeClr val="bg1"/>
                </a:solidFill>
              </a:rPr>
              <a:t>B</a:t>
            </a:r>
            <a:r>
              <a:rPr lang="nl-NL" dirty="0"/>
              <a:t>alans: </a:t>
            </a:r>
          </a:p>
          <a:p>
            <a:endParaRPr lang="nl-NL" dirty="0"/>
          </a:p>
          <a:p>
            <a:r>
              <a:rPr lang="nl-NL" dirty="0"/>
              <a:t>Zit niet alleen maar op een scherm te kijken, maar wissel je activiteiten af.</a:t>
            </a:r>
          </a:p>
          <a:p>
            <a:endParaRPr lang="nl-NL" dirty="0"/>
          </a:p>
          <a:p>
            <a:r>
              <a:rPr lang="nl-NL" dirty="0"/>
              <a:t>Hoeveel schermtijd mag jij? Kijk </a:t>
            </a:r>
            <a:r>
              <a:rPr lang="nl-NL" dirty="0">
                <a:solidFill>
                  <a:schemeClr val="bg1"/>
                </a:solidFill>
                <a:hlinkClick r:id="rId3">
                  <a:extLst>
                    <a:ext uri="{A12FA001-AC4F-418D-AE19-62706E023703}">
                      <ahyp:hlinkClr xmlns:ahyp="http://schemas.microsoft.com/office/drawing/2018/hyperlinkcolor" val="tx"/>
                    </a:ext>
                  </a:extLst>
                </a:hlinkClick>
              </a:rPr>
              <a:t>hier</a:t>
            </a:r>
            <a:r>
              <a:rPr lang="nl-NL" dirty="0"/>
              <a:t> voor het advies.</a:t>
            </a:r>
          </a:p>
          <a:p>
            <a:endParaRPr lang="nl-NL" dirty="0"/>
          </a:p>
          <a:p>
            <a:r>
              <a:rPr lang="nl-NL" dirty="0">
                <a:solidFill>
                  <a:schemeClr val="bg1"/>
                </a:solidFill>
              </a:rPr>
              <a:t>Maak met jezelf duidelijke afspraken hierover. Schrijf ze op een A4’tje en neem deze mee naar huis.</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126016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96" b="909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(B3):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129396"/>
            <a:ext cx="4584972" cy="4801314"/>
          </a:xfrm>
          <a:prstGeom prst="rect">
            <a:avLst/>
          </a:prstGeom>
          <a:noFill/>
        </p:spPr>
        <p:txBody>
          <a:bodyPr wrap="square" rtlCol="0">
            <a:spAutoFit/>
          </a:bodyPr>
          <a:lstStyle/>
          <a:p>
            <a:endParaRPr lang="nl-NL" dirty="0">
              <a:solidFill>
                <a:schemeClr val="bg1"/>
              </a:solidFill>
            </a:endParaRPr>
          </a:p>
          <a:p>
            <a:r>
              <a:rPr lang="nl-NL" dirty="0">
                <a:solidFill>
                  <a:schemeClr val="bg1"/>
                </a:solidFill>
              </a:rPr>
              <a:t>B</a:t>
            </a:r>
            <a:r>
              <a:rPr lang="nl-NL" dirty="0"/>
              <a:t>ingo: </a:t>
            </a:r>
          </a:p>
          <a:p>
            <a:endParaRPr lang="nl-NL" dirty="0"/>
          </a:p>
          <a:p>
            <a:r>
              <a:rPr lang="nl-NL" dirty="0"/>
              <a:t>Speel in je vakantie de </a:t>
            </a:r>
            <a:r>
              <a:rPr lang="nl-NL" dirty="0">
                <a:solidFill>
                  <a:schemeClr val="bg1"/>
                </a:solidFill>
                <a:hlinkClick r:id="rId3">
                  <a:extLst>
                    <a:ext uri="{A12FA001-AC4F-418D-AE19-62706E023703}">
                      <ahyp:hlinkClr xmlns:ahyp="http://schemas.microsoft.com/office/drawing/2018/hyperlinkcolor" val="tx"/>
                    </a:ext>
                  </a:extLst>
                </a:hlinkClick>
              </a:rPr>
              <a:t>Mediabegrip Balans Bingo</a:t>
            </a:r>
            <a:r>
              <a:rPr lang="nl-NL" dirty="0"/>
              <a:t>! </a:t>
            </a:r>
          </a:p>
          <a:p>
            <a:endParaRPr lang="nl-NL" dirty="0"/>
          </a:p>
          <a:p>
            <a:r>
              <a:rPr lang="nl-NL" dirty="0"/>
              <a:t>Je krijgt van leerkracht of docent een bingokaart met 10 online en 10 offline activiteiten. Neem deze mee naar huis in de vakantie en vink de activiteiten af. Haal jij een volle kaart?</a:t>
            </a:r>
          </a:p>
          <a:p>
            <a:endParaRPr lang="nl-NL" dirty="0"/>
          </a:p>
          <a:p>
            <a:r>
              <a:rPr lang="nl-NL" dirty="0">
                <a:solidFill>
                  <a:schemeClr val="bg1"/>
                </a:solidFill>
              </a:rPr>
              <a:t>Op de bingokaart moeten nog 2 activiteiten worden ingevuld. Bedenk deze zelf.</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50589719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5916</TotalTime>
  <Words>1071</Words>
  <Application>Microsoft Office PowerPoint</Application>
  <PresentationFormat>Breedbeeld</PresentationFormat>
  <Paragraphs>95</Paragraphs>
  <Slides>11</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-apple-system</vt: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Chantal Lioe-A-Joe</cp:lastModifiedBy>
  <cp:revision>131</cp:revision>
  <dcterms:created xsi:type="dcterms:W3CDTF">2022-01-30T11:55:21Z</dcterms:created>
  <dcterms:modified xsi:type="dcterms:W3CDTF">2023-06-30T10:41:45Z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