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8"/>
  </p:notesMasterIdLst>
  <p:sldIdLst>
    <p:sldId id="268" r:id="rId5"/>
    <p:sldId id="269" r:id="rId6"/>
    <p:sldId id="319" r:id="rId7"/>
    <p:sldId id="351" r:id="rId8"/>
    <p:sldId id="352" r:id="rId9"/>
    <p:sldId id="353" r:id="rId10"/>
    <p:sldId id="358" r:id="rId11"/>
    <p:sldId id="359" r:id="rId12"/>
    <p:sldId id="356" r:id="rId13"/>
    <p:sldId id="331" r:id="rId14"/>
    <p:sldId id="280" r:id="rId15"/>
    <p:sldId id="349" r:id="rId16"/>
    <p:sldId id="357"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Poppins" panose="00000500000000000000" pitchFamily="2" charset="0"/>
      <p:regular r:id="rId23"/>
      <p:bold r:id="rId24"/>
      <p:italic r:id="rId25"/>
      <p:boldItalic r:id="rId26"/>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8" d="100"/>
          <a:sy n="108" d="100"/>
        </p:scale>
        <p:origin x="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6/23/2023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23/06/2023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23/06/2023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https://www.youtube.com/embed/HFysTb8AavA?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iktok.com/@hakgroenten/video/7244937687646358811"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479395" y="2596993"/>
            <a:ext cx="6808507" cy="1060607"/>
          </a:xfrm>
        </p:spPr>
        <p:txBody>
          <a:bodyPr anchor="ctr">
            <a:noAutofit/>
          </a:bodyPr>
          <a:lstStyle/>
          <a:p>
            <a:r>
              <a:rPr lang="nl-NL" sz="6000" b="1" i="0" dirty="0">
                <a:effectLst/>
                <a:latin typeface="-apple-system"/>
              </a:rPr>
              <a:t>OMG, ROFLOL, BOMBASTIC SIDE EYE!!!</a:t>
            </a:r>
            <a:endParaRPr lang="nl-NL" sz="3200" b="1" i="0" dirty="0">
              <a:effectLst/>
              <a:latin typeface="-apple-system"/>
            </a:endParaRP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3634186" cy="370376"/>
          </a:xfrm>
        </p:spPr>
        <p:txBody>
          <a:bodyPr anchor="t">
            <a:normAutofit/>
          </a:bodyPr>
          <a:lstStyle/>
          <a:p>
            <a:r>
              <a:rPr lang="nl-NL" sz="1200" dirty="0"/>
              <a:t>Mediabegrip week 26 2023</a:t>
            </a:r>
          </a:p>
        </p:txBody>
      </p:sp>
      <p:pic>
        <p:nvPicPr>
          <p:cNvPr id="7" name="Tijdelijke aanduiding voor afbeelding 6">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277" t="3950" r="11353" b="-3950"/>
          <a:stretch/>
        </p:blipFill>
        <p:spPr>
          <a:xfrm>
            <a:off x="728790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Hashtag- en @-meldingspictogrammen">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336" r="1336"/>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a:t>
            </a:r>
          </a:p>
        </p:txBody>
      </p:sp>
      <p:sp>
        <p:nvSpPr>
          <p:cNvPr id="4" name="Tekstvak 3">
            <a:extLst>
              <a:ext uri="{FF2B5EF4-FFF2-40B4-BE49-F238E27FC236}">
                <a16:creationId xmlns:a16="http://schemas.microsoft.com/office/drawing/2014/main" id="{AB9C9927-533D-050B-93D4-B92ADDFAB37E}"/>
              </a:ext>
            </a:extLst>
          </p:cNvPr>
          <p:cNvSpPr txBox="1"/>
          <p:nvPr/>
        </p:nvSpPr>
        <p:spPr>
          <a:xfrm>
            <a:off x="146826" y="946485"/>
            <a:ext cx="5025915" cy="4247317"/>
          </a:xfrm>
          <a:prstGeom prst="rect">
            <a:avLst/>
          </a:prstGeom>
          <a:noFill/>
        </p:spPr>
        <p:txBody>
          <a:bodyPr wrap="square" rtlCol="0">
            <a:spAutoFit/>
          </a:bodyPr>
          <a:lstStyle/>
          <a:p>
            <a:r>
              <a:rPr lang="nl-NL" dirty="0"/>
              <a:t>Bekijk deze situatie:</a:t>
            </a:r>
          </a:p>
          <a:p>
            <a:endParaRPr lang="nl-NL" dirty="0"/>
          </a:p>
          <a:p>
            <a:r>
              <a:rPr lang="nl-NL" dirty="0">
                <a:solidFill>
                  <a:schemeClr val="bg1"/>
                </a:solidFill>
              </a:rPr>
              <a:t>“Je hebt een afspraak met iemand, maar je kan niet komen. Je laat nu deze persoon weten dat je niet komt en dat je dit heel vervelend vindt.”</a:t>
            </a:r>
          </a:p>
          <a:p>
            <a:endParaRPr lang="nl-NL" dirty="0"/>
          </a:p>
          <a:p>
            <a:r>
              <a:rPr lang="nl-NL" dirty="0"/>
              <a:t>Schrijf dit bericht aan de volgende personen:</a:t>
            </a:r>
          </a:p>
          <a:p>
            <a:pPr marL="285750" indent="-285750">
              <a:buFontTx/>
              <a:buChar char="-"/>
            </a:pPr>
            <a:r>
              <a:rPr lang="nl-NL" dirty="0"/>
              <a:t>Aan je docent</a:t>
            </a:r>
          </a:p>
          <a:p>
            <a:pPr marL="285750" indent="-285750">
              <a:buFontTx/>
              <a:buChar char="-"/>
            </a:pPr>
            <a:r>
              <a:rPr lang="nl-NL" dirty="0"/>
              <a:t>Aan je oma</a:t>
            </a:r>
          </a:p>
          <a:p>
            <a:pPr marL="285750" indent="-285750">
              <a:buFontTx/>
              <a:buChar char="-"/>
            </a:pPr>
            <a:r>
              <a:rPr lang="nl-NL" dirty="0"/>
              <a:t>Aan je beste vriend(in)</a:t>
            </a:r>
          </a:p>
          <a:p>
            <a:pPr marL="285750" indent="-285750">
              <a:buFontTx/>
              <a:buChar char="-"/>
            </a:pPr>
            <a:endParaRPr lang="nl-NL" dirty="0"/>
          </a:p>
          <a:p>
            <a:r>
              <a:rPr lang="nl-NL" dirty="0"/>
              <a:t>Schrijf de 3 berichten, zoals jij dat zou doen aan de betreffende persoon.</a:t>
            </a:r>
          </a:p>
        </p:txBody>
      </p:sp>
    </p:spTree>
    <p:extLst>
      <p:ext uri="{BB962C8B-B14F-4D97-AF65-F5344CB8AC3E}">
        <p14:creationId xmlns:p14="http://schemas.microsoft.com/office/powerpoint/2010/main" val="392690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Nederlandse windmolens langs de rivier">
            <a:extLst>
              <a:ext uri="{FF2B5EF4-FFF2-40B4-BE49-F238E27FC236}">
                <a16:creationId xmlns:a16="http://schemas.microsoft.com/office/drawing/2014/main" id="{807B64AB-F592-9EC5-2819-1ACCAC60CB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88789" y="1315354"/>
            <a:ext cx="5866460" cy="3797323"/>
          </a:xfrm>
          <a:prstGeom prst="rect">
            <a:avLst/>
          </a:prstGeom>
        </p:spPr>
      </p:pic>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564474" y="376770"/>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674405" y="1315354"/>
            <a:ext cx="6577002" cy="3293209"/>
          </a:xfrm>
          <a:prstGeom prst="rect">
            <a:avLst/>
          </a:prstGeom>
          <a:noFill/>
        </p:spPr>
        <p:txBody>
          <a:bodyPr wrap="square" rtlCol="0">
            <a:spAutoFit/>
          </a:bodyPr>
          <a:lstStyle/>
          <a:p>
            <a:r>
              <a:rPr lang="nl-NL" sz="1600" dirty="0">
                <a:solidFill>
                  <a:schemeClr val="bg1"/>
                </a:solidFill>
              </a:rPr>
              <a:t>Onze taal is een wezenlijk onderdeel van ons burgerschap. Het Nederlands is een moeilijk te leren taal, die ook nog eens constant verandert.</a:t>
            </a:r>
          </a:p>
          <a:p>
            <a:r>
              <a:rPr lang="nl-NL" sz="1600" dirty="0">
                <a:solidFill>
                  <a:schemeClr val="bg1"/>
                </a:solidFill>
              </a:rPr>
              <a:t>Op de volgende dia vind je een woordenlijst woorden, die in Nederland gebruikt worden.</a:t>
            </a:r>
          </a:p>
          <a:p>
            <a:endParaRPr lang="nl-NL" sz="1600" dirty="0">
              <a:solidFill>
                <a:schemeClr val="bg1"/>
              </a:solidFill>
            </a:endParaRPr>
          </a:p>
          <a:p>
            <a:r>
              <a:rPr lang="nl-NL" sz="1600" dirty="0">
                <a:solidFill>
                  <a:schemeClr val="bg1"/>
                </a:solidFill>
              </a:rPr>
              <a:t>Wat betekenen ze?</a:t>
            </a:r>
          </a:p>
          <a:p>
            <a:r>
              <a:rPr lang="nl-NL" sz="1600" dirty="0">
                <a:solidFill>
                  <a:schemeClr val="bg1"/>
                </a:solidFill>
              </a:rPr>
              <a:t>Heb je deze woorden wel eens gehoord?</a:t>
            </a:r>
          </a:p>
          <a:p>
            <a:r>
              <a:rPr lang="nl-NL" sz="1600" dirty="0">
                <a:solidFill>
                  <a:schemeClr val="bg1"/>
                </a:solidFill>
              </a:rPr>
              <a:t>Wie gebruikt deze woorden?</a:t>
            </a:r>
            <a:endParaRPr lang="nl-NL" sz="1600" dirty="0"/>
          </a:p>
          <a:p>
            <a:r>
              <a:rPr lang="nl-NL" sz="1600" dirty="0">
                <a:solidFill>
                  <a:schemeClr val="bg1"/>
                </a:solidFill>
              </a:rPr>
              <a:t>Is het woord ouderwets, straattaal of dialect?</a:t>
            </a:r>
          </a:p>
          <a:p>
            <a:endParaRPr lang="nl-NL" sz="1600" dirty="0">
              <a:solidFill>
                <a:schemeClr val="bg1"/>
              </a:solidFill>
            </a:endParaRPr>
          </a:p>
          <a:p>
            <a:r>
              <a:rPr lang="nl-NL" sz="1600" dirty="0">
                <a:solidFill>
                  <a:schemeClr val="bg1"/>
                </a:solidFill>
              </a:rPr>
              <a:t>Ken je zelf nog speciale, bijzondere, mooie woorden die in dit lijstje passen?</a:t>
            </a:r>
          </a:p>
        </p:txBody>
      </p:sp>
    </p:spTree>
    <p:extLst>
      <p:ext uri="{BB962C8B-B14F-4D97-AF65-F5344CB8AC3E}">
        <p14:creationId xmlns:p14="http://schemas.microsoft.com/office/powerpoint/2010/main" val="102960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Nederlandse windmolens langs de rivier">
            <a:extLst>
              <a:ext uri="{FF2B5EF4-FFF2-40B4-BE49-F238E27FC236}">
                <a16:creationId xmlns:a16="http://schemas.microsoft.com/office/drawing/2014/main" id="{807B64AB-F592-9EC5-2819-1ACCAC60CB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88789" y="1315354"/>
            <a:ext cx="5866460" cy="3797323"/>
          </a:xfrm>
          <a:prstGeom prst="rect">
            <a:avLst/>
          </a:prstGeom>
        </p:spPr>
      </p:pic>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564474" y="376770"/>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683282" y="1536174"/>
            <a:ext cx="7508717" cy="3293209"/>
          </a:xfrm>
          <a:prstGeom prst="rect">
            <a:avLst/>
          </a:prstGeom>
          <a:noFill/>
        </p:spPr>
        <p:txBody>
          <a:bodyPr wrap="square" rtlCol="0">
            <a:spAutoFit/>
          </a:bodyPr>
          <a:lstStyle/>
          <a:p>
            <a:pPr marL="285750" indent="-285750">
              <a:buFont typeface="Arial" panose="020B0604020202020204" pitchFamily="34" charset="0"/>
              <a:buChar char="•"/>
            </a:pPr>
            <a:r>
              <a:rPr lang="nl-NL" sz="1600" dirty="0">
                <a:solidFill>
                  <a:schemeClr val="bg1"/>
                </a:solidFill>
              </a:rPr>
              <a:t>Doerak (“Wat ben je toch een doerak!”)</a:t>
            </a:r>
          </a:p>
          <a:p>
            <a:pPr marL="285750" indent="-285750">
              <a:buFont typeface="Arial" panose="020B0604020202020204" pitchFamily="34" charset="0"/>
              <a:buChar char="•"/>
            </a:pPr>
            <a:r>
              <a:rPr lang="nl-NL" sz="1600" dirty="0">
                <a:solidFill>
                  <a:schemeClr val="bg1"/>
                </a:solidFill>
              </a:rPr>
              <a:t>Strapatsen (“Nu is het gedaan met die strapatsen.”)</a:t>
            </a:r>
          </a:p>
          <a:p>
            <a:pPr marL="285750" indent="-285750">
              <a:buFont typeface="Arial" panose="020B0604020202020204" pitchFamily="34" charset="0"/>
              <a:buChar char="•"/>
            </a:pPr>
            <a:r>
              <a:rPr lang="nl-NL" sz="1600" dirty="0" err="1">
                <a:solidFill>
                  <a:schemeClr val="bg1"/>
                </a:solidFill>
              </a:rPr>
              <a:t>Osso</a:t>
            </a:r>
            <a:r>
              <a:rPr lang="nl-NL" sz="1600" dirty="0">
                <a:solidFill>
                  <a:schemeClr val="bg1"/>
                </a:solidFill>
              </a:rPr>
              <a:t> (“Ik ga </a:t>
            </a:r>
            <a:r>
              <a:rPr lang="nl-NL" sz="1600" dirty="0" err="1">
                <a:solidFill>
                  <a:schemeClr val="bg1"/>
                </a:solidFill>
              </a:rPr>
              <a:t>osso</a:t>
            </a:r>
            <a:r>
              <a:rPr lang="nl-NL" sz="1600" dirty="0">
                <a:solidFill>
                  <a:schemeClr val="bg1"/>
                </a:solidFill>
              </a:rPr>
              <a:t>.”) </a:t>
            </a:r>
          </a:p>
          <a:p>
            <a:pPr marL="285750" indent="-285750">
              <a:buFont typeface="Arial" panose="020B0604020202020204" pitchFamily="34" charset="0"/>
              <a:buChar char="•"/>
            </a:pPr>
            <a:r>
              <a:rPr lang="nl-NL" sz="1600" dirty="0">
                <a:solidFill>
                  <a:schemeClr val="bg1"/>
                </a:solidFill>
              </a:rPr>
              <a:t>FYP (“Dat staat op je FYP.”)</a:t>
            </a:r>
          </a:p>
          <a:p>
            <a:pPr marL="285750" indent="-285750">
              <a:buFont typeface="Arial" panose="020B0604020202020204" pitchFamily="34" charset="0"/>
              <a:buChar char="•"/>
            </a:pPr>
            <a:r>
              <a:rPr lang="nl-NL" sz="1600" dirty="0" err="1">
                <a:solidFill>
                  <a:schemeClr val="bg1"/>
                </a:solidFill>
              </a:rPr>
              <a:t>Fawaka</a:t>
            </a:r>
            <a:r>
              <a:rPr lang="nl-NL" sz="1600" dirty="0">
                <a:solidFill>
                  <a:schemeClr val="bg1"/>
                </a:solidFill>
              </a:rPr>
              <a:t>? </a:t>
            </a:r>
          </a:p>
          <a:p>
            <a:pPr marL="285750" indent="-285750">
              <a:buFont typeface="Arial" panose="020B0604020202020204" pitchFamily="34" charset="0"/>
              <a:buChar char="•"/>
            </a:pPr>
            <a:r>
              <a:rPr lang="nl-NL" sz="1600" dirty="0">
                <a:solidFill>
                  <a:schemeClr val="bg1"/>
                </a:solidFill>
              </a:rPr>
              <a:t>Hij heeft een tuintje op zijn buik.</a:t>
            </a:r>
          </a:p>
          <a:p>
            <a:pPr marL="285750" indent="-285750">
              <a:buFont typeface="Arial" panose="020B0604020202020204" pitchFamily="34" charset="0"/>
              <a:buChar char="•"/>
            </a:pPr>
            <a:r>
              <a:rPr lang="nl-NL" sz="1600" dirty="0">
                <a:solidFill>
                  <a:schemeClr val="bg1"/>
                </a:solidFill>
              </a:rPr>
              <a:t>Wollah (“Wollah, echt wel!”)</a:t>
            </a:r>
          </a:p>
          <a:p>
            <a:pPr marL="285750" indent="-285750">
              <a:buFont typeface="Arial" panose="020B0604020202020204" pitchFamily="34" charset="0"/>
              <a:buChar char="•"/>
            </a:pPr>
            <a:r>
              <a:rPr lang="nl-NL" sz="1600" dirty="0">
                <a:solidFill>
                  <a:schemeClr val="bg1"/>
                </a:solidFill>
              </a:rPr>
              <a:t>Quatsch (“Wat een quatsch!”)</a:t>
            </a:r>
          </a:p>
          <a:p>
            <a:pPr marL="285750" indent="-285750">
              <a:buFont typeface="Arial" panose="020B0604020202020204" pitchFamily="34" charset="0"/>
              <a:buChar char="•"/>
            </a:pPr>
            <a:r>
              <a:rPr lang="nl-NL" sz="1600" dirty="0" err="1">
                <a:solidFill>
                  <a:schemeClr val="bg1"/>
                </a:solidFill>
              </a:rPr>
              <a:t>Attamottamotta</a:t>
            </a:r>
            <a:r>
              <a:rPr lang="nl-NL" sz="1600" dirty="0">
                <a:solidFill>
                  <a:schemeClr val="bg1"/>
                </a:solidFill>
              </a:rPr>
              <a:t> (“De </a:t>
            </a:r>
            <a:r>
              <a:rPr lang="nl-NL" sz="1600" dirty="0" err="1">
                <a:solidFill>
                  <a:schemeClr val="bg1"/>
                </a:solidFill>
              </a:rPr>
              <a:t>kliko</a:t>
            </a:r>
            <a:r>
              <a:rPr lang="nl-NL" sz="1600" dirty="0">
                <a:solidFill>
                  <a:schemeClr val="bg1"/>
                </a:solidFill>
              </a:rPr>
              <a:t> aan straat zetten? </a:t>
            </a:r>
            <a:r>
              <a:rPr lang="nl-NL" sz="1600" dirty="0" err="1">
                <a:solidFill>
                  <a:schemeClr val="bg1"/>
                </a:solidFill>
              </a:rPr>
              <a:t>Attamottamotta</a:t>
            </a:r>
            <a:r>
              <a:rPr lang="nl-NL" sz="1600" dirty="0">
                <a:solidFill>
                  <a:schemeClr val="bg1"/>
                </a:solidFill>
              </a:rPr>
              <a:t>.”)</a:t>
            </a:r>
          </a:p>
          <a:p>
            <a:pPr marL="285750" indent="-285750">
              <a:buFont typeface="Arial" panose="020B0604020202020204" pitchFamily="34" charset="0"/>
              <a:buChar char="•"/>
            </a:pPr>
            <a:r>
              <a:rPr lang="nl-NL" sz="1600" dirty="0" err="1">
                <a:solidFill>
                  <a:schemeClr val="bg1"/>
                </a:solidFill>
              </a:rPr>
              <a:t>Beschuitstuitah</a:t>
            </a:r>
            <a:r>
              <a:rPr lang="nl-NL" sz="1600" dirty="0">
                <a:solidFill>
                  <a:schemeClr val="bg1"/>
                </a:solidFill>
              </a:rPr>
              <a:t> met </a:t>
            </a:r>
            <a:r>
              <a:rPr lang="nl-NL" sz="1600" dirty="0" err="1">
                <a:solidFill>
                  <a:schemeClr val="bg1"/>
                </a:solidFill>
              </a:rPr>
              <a:t>sallûf</a:t>
            </a:r>
            <a:r>
              <a:rPr lang="nl-NL" sz="1600" dirty="0">
                <a:solidFill>
                  <a:schemeClr val="bg1"/>
                </a:solidFill>
              </a:rPr>
              <a:t> (“Mag ik een </a:t>
            </a:r>
            <a:r>
              <a:rPr lang="nl-NL" sz="1600" dirty="0" err="1">
                <a:solidFill>
                  <a:schemeClr val="bg1"/>
                </a:solidFill>
              </a:rPr>
              <a:t>Beschuitstuitah</a:t>
            </a:r>
            <a:r>
              <a:rPr lang="nl-NL" sz="1600" dirty="0">
                <a:solidFill>
                  <a:schemeClr val="bg1"/>
                </a:solidFill>
              </a:rPr>
              <a:t> met </a:t>
            </a:r>
            <a:r>
              <a:rPr lang="nl-NL" sz="1600" dirty="0" err="1">
                <a:solidFill>
                  <a:schemeClr val="bg1"/>
                </a:solidFill>
              </a:rPr>
              <a:t>sallûf</a:t>
            </a:r>
            <a:r>
              <a:rPr lang="nl-NL" sz="1600" dirty="0">
                <a:solidFill>
                  <a:schemeClr val="bg1"/>
                </a:solidFill>
              </a:rPr>
              <a:t>?”)</a:t>
            </a:r>
          </a:p>
          <a:p>
            <a:pPr marL="285750" indent="-285750">
              <a:buFont typeface="Arial" panose="020B0604020202020204" pitchFamily="34" charset="0"/>
              <a:buChar char="•"/>
            </a:pPr>
            <a:r>
              <a:rPr lang="nl-NL" sz="1600" dirty="0">
                <a:solidFill>
                  <a:schemeClr val="bg1"/>
                </a:solidFill>
              </a:rPr>
              <a:t>Simpen (“Henk simpt voor Annemarie.”)</a:t>
            </a:r>
          </a:p>
          <a:p>
            <a:pPr marL="285750" indent="-285750">
              <a:buFont typeface="Arial" panose="020B0604020202020204" pitchFamily="34" charset="0"/>
              <a:buChar char="•"/>
            </a:pPr>
            <a:r>
              <a:rPr lang="nl-NL" sz="1600" dirty="0" err="1">
                <a:solidFill>
                  <a:schemeClr val="bg1"/>
                </a:solidFill>
              </a:rPr>
              <a:t>Gullie</a:t>
            </a:r>
            <a:r>
              <a:rPr lang="nl-NL" sz="1600" dirty="0">
                <a:solidFill>
                  <a:schemeClr val="bg1"/>
                </a:solidFill>
              </a:rPr>
              <a:t> (“</a:t>
            </a:r>
            <a:r>
              <a:rPr lang="nl-NL" sz="1600" dirty="0" err="1">
                <a:solidFill>
                  <a:schemeClr val="bg1"/>
                </a:solidFill>
              </a:rPr>
              <a:t>Gao</a:t>
            </a:r>
            <a:r>
              <a:rPr lang="nl-NL" sz="1600" dirty="0">
                <a:solidFill>
                  <a:schemeClr val="bg1"/>
                </a:solidFill>
              </a:rPr>
              <a:t>-de </a:t>
            </a:r>
            <a:r>
              <a:rPr lang="nl-NL" sz="1600" dirty="0" err="1">
                <a:solidFill>
                  <a:schemeClr val="bg1"/>
                </a:solidFill>
              </a:rPr>
              <a:t>gullie</a:t>
            </a:r>
            <a:r>
              <a:rPr lang="nl-NL" sz="1600" dirty="0">
                <a:solidFill>
                  <a:schemeClr val="bg1"/>
                </a:solidFill>
              </a:rPr>
              <a:t> ok </a:t>
            </a:r>
            <a:r>
              <a:rPr lang="nl-NL" sz="1600" dirty="0" err="1">
                <a:solidFill>
                  <a:schemeClr val="bg1"/>
                </a:solidFill>
              </a:rPr>
              <a:t>meej</a:t>
            </a:r>
            <a:r>
              <a:rPr lang="nl-NL" sz="1600" dirty="0">
                <a:solidFill>
                  <a:schemeClr val="bg1"/>
                </a:solidFill>
              </a:rPr>
              <a:t>?”)</a:t>
            </a:r>
          </a:p>
          <a:p>
            <a:pPr marL="285750" indent="-285750">
              <a:buFont typeface="Arial" panose="020B0604020202020204" pitchFamily="34" charset="0"/>
              <a:buChar char="•"/>
            </a:pPr>
            <a:endParaRPr lang="nl-NL" sz="1600" dirty="0">
              <a:solidFill>
                <a:schemeClr val="bg1"/>
              </a:solidFill>
            </a:endParaRPr>
          </a:p>
        </p:txBody>
      </p:sp>
    </p:spTree>
    <p:extLst>
      <p:ext uri="{BB962C8B-B14F-4D97-AF65-F5344CB8AC3E}">
        <p14:creationId xmlns:p14="http://schemas.microsoft.com/office/powerpoint/2010/main" val="213753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599" y="312736"/>
            <a:ext cx="8699401" cy="5447645"/>
          </a:xfrm>
          <a:prstGeom prst="rect">
            <a:avLst/>
          </a:prstGeom>
          <a:noFill/>
        </p:spPr>
        <p:txBody>
          <a:bodyPr wrap="square" rtlCol="0">
            <a:spAutoFit/>
          </a:bodyPr>
          <a:lstStyle/>
          <a:p>
            <a:pPr algn="l"/>
            <a:r>
              <a:rPr lang="nl-NL" sz="1200" b="0" i="0" dirty="0">
                <a:effectLst/>
              </a:rPr>
              <a:t>Hoi Allemaal,</a:t>
            </a:r>
          </a:p>
          <a:p>
            <a:pPr algn="l"/>
            <a:endParaRPr lang="nl-NL" sz="1200" dirty="0"/>
          </a:p>
          <a:p>
            <a:pPr algn="l"/>
            <a:r>
              <a:rPr lang="nl-NL" sz="1200" dirty="0" err="1"/>
              <a:t>Fawaka</a:t>
            </a:r>
            <a:r>
              <a:rPr lang="nl-NL" sz="1200" dirty="0"/>
              <a:t> met jullie? Hier alles kits, hoor! Ik vandaag even de honneurs waar voor Melle, want ik moet echt even iets kwijt. Het spijt met dat ik even moet palaveren, maar ik ben die quatsch nu echt een beetje beu.</a:t>
            </a:r>
          </a:p>
          <a:p>
            <a:pPr algn="l"/>
            <a:endParaRPr lang="nl-NL" sz="1200" dirty="0"/>
          </a:p>
          <a:p>
            <a:pPr algn="l"/>
            <a:r>
              <a:rPr lang="nl-NL" sz="1200" dirty="0"/>
              <a:t>Ik word namelijk echt KNETTERGEK van al die berichten in de groepsapp van de klas van Melle!!! HET IS ECHT NIET NORMAAL MEER!!! </a:t>
            </a:r>
          </a:p>
          <a:p>
            <a:pPr algn="l"/>
            <a:endParaRPr lang="nl-NL" sz="1200" dirty="0"/>
          </a:p>
          <a:p>
            <a:pPr algn="l"/>
            <a:r>
              <a:rPr lang="nl-NL" sz="1200" dirty="0"/>
              <a:t>Het zijn er ten eerste echt VEEL TE VEEL!!! Laatst had ze gewoon 347 berichten… Denk je nou echt dat ze die dan allemaal nog gaat lezen? NEE, NATUURLIJK NIET! </a:t>
            </a:r>
          </a:p>
          <a:p>
            <a:pPr algn="l"/>
            <a:endParaRPr lang="nl-NL" sz="1200" dirty="0"/>
          </a:p>
          <a:p>
            <a:pPr algn="l"/>
            <a:r>
              <a:rPr lang="nl-NL" sz="1200" dirty="0"/>
              <a:t>Oh, en ik wil ook graag even iets zeggen tegen al die vervelende jongetjes die de app-groep vol </a:t>
            </a:r>
            <a:r>
              <a:rPr lang="nl-NL" sz="1200" dirty="0" err="1"/>
              <a:t>spammen</a:t>
            </a:r>
            <a:r>
              <a:rPr lang="nl-NL" sz="1200" dirty="0"/>
              <a:t> door berichten woord voor woord in aparte berichtjes te sturen.</a:t>
            </a:r>
          </a:p>
          <a:p>
            <a:pPr algn="l"/>
            <a:endParaRPr lang="nl-NL" sz="1200" dirty="0"/>
          </a:p>
          <a:p>
            <a:pPr algn="l"/>
            <a:r>
              <a:rPr lang="nl-NL" sz="1200" dirty="0"/>
              <a:t>KAP</a:t>
            </a:r>
          </a:p>
          <a:p>
            <a:pPr algn="l"/>
            <a:r>
              <a:rPr lang="nl-NL" sz="1200" dirty="0"/>
              <a:t>DAAR </a:t>
            </a:r>
            <a:br>
              <a:rPr lang="nl-NL" sz="1200" dirty="0"/>
            </a:br>
            <a:r>
              <a:rPr lang="nl-NL" sz="1200" dirty="0"/>
              <a:t>MEE</a:t>
            </a:r>
          </a:p>
          <a:p>
            <a:pPr algn="l"/>
            <a:endParaRPr lang="nl-NL" sz="1200" dirty="0"/>
          </a:p>
          <a:p>
            <a:r>
              <a:rPr lang="nl-NL" sz="1200" dirty="0"/>
              <a:t>En dan al die </a:t>
            </a:r>
            <a:r>
              <a:rPr lang="nl-NL" sz="1200" dirty="0" err="1"/>
              <a:t>emoji’s</a:t>
            </a:r>
            <a:r>
              <a:rPr lang="nl-NL" sz="1200" dirty="0"/>
              <a:t>, soms snap ik er niks van. IK WORD ER HELEMAAL PARA VAN! Sorry, dat ik soms zo zit te schreeuwen, maar ik word er echt jammermoedig van </a:t>
            </a:r>
            <a:r>
              <a:rPr lang="nl-NL" sz="1200" b="1" i="0" dirty="0">
                <a:effectLst/>
                <a:latin typeface="-apple-system"/>
              </a:rPr>
              <a:t>😭</a:t>
            </a:r>
            <a:r>
              <a:rPr lang="nl-NL" sz="1200" dirty="0"/>
              <a:t>. </a:t>
            </a:r>
          </a:p>
          <a:p>
            <a:pPr algn="l"/>
            <a:endParaRPr lang="nl-NL" sz="1200" dirty="0"/>
          </a:p>
          <a:p>
            <a:pPr algn="l"/>
            <a:r>
              <a:rPr lang="nl-NL" sz="1200" dirty="0"/>
              <a:t>Kunnen jullie niet gewoon duidelijke, simpele taal gebruiken die iedereen begrijpt? DOE GEWOON NORMAAL! </a:t>
            </a:r>
          </a:p>
          <a:p>
            <a:pPr algn="l"/>
            <a:endParaRPr lang="nl-NL" sz="1200" dirty="0"/>
          </a:p>
          <a:p>
            <a:pPr algn="l"/>
            <a:endParaRPr lang="nl-NL" sz="1200" dirty="0"/>
          </a:p>
          <a:p>
            <a:pPr algn="l"/>
            <a:r>
              <a:rPr lang="nl-NL" sz="1200" dirty="0"/>
              <a:t>Groetjes,</a:t>
            </a:r>
          </a:p>
          <a:p>
            <a:pPr algn="l"/>
            <a:endParaRPr lang="nl-NL" sz="1200" dirty="0"/>
          </a:p>
          <a:p>
            <a:pPr algn="l"/>
            <a:r>
              <a:rPr lang="nl-NL" sz="1200" dirty="0"/>
              <a:t>Karen, </a:t>
            </a:r>
          </a:p>
          <a:p>
            <a:pPr algn="l"/>
            <a:r>
              <a:rPr lang="nl-NL" sz="1200" dirty="0"/>
              <a:t>de moeder van Melle!</a:t>
            </a:r>
            <a:endParaRPr lang="nl-NL" sz="1200" dirty="0">
              <a:solidFill>
                <a:srgbClr val="374151"/>
              </a:solidFill>
            </a:endParaRPr>
          </a:p>
          <a:p>
            <a:pPr algn="l"/>
            <a:endParaRPr lang="nl-NL" sz="1200" dirty="0">
              <a:solidFill>
                <a:srgbClr val="374151"/>
              </a:solidFill>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59173"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1452562"/>
          </a:xfrm>
        </p:spPr>
        <p:txBody>
          <a:bodyPr/>
          <a:lstStyle/>
          <a:p>
            <a:r>
              <a:rPr lang="nl-NL" sz="2800" dirty="0"/>
              <a:t>Nu in de media: HET IS CAPS LOCK DAG!!!</a:t>
            </a:r>
          </a:p>
          <a:p>
            <a:endParaRPr lang="nl-NL"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712086" cy="4801624"/>
          </a:xfrm>
        </p:spPr>
        <p:txBody>
          <a:bodyPr>
            <a:noAutofit/>
          </a:bodyPr>
          <a:lstStyle/>
          <a:p>
            <a:r>
              <a:rPr lang="nl-NL" sz="1200" i="0" dirty="0">
                <a:solidFill>
                  <a:srgbClr val="000000"/>
                </a:solidFill>
                <a:effectLst/>
              </a:rPr>
              <a:t>JA, JA, OP 28 JUNI IS HET WEER ZO VER! CAPS LOCK DAG!!! OVER DE HELE WERELD TYPEN MENSEN VANDAAG HUN BERICHTEN MET DE CAPS LOCK AAN!</a:t>
            </a:r>
          </a:p>
          <a:p>
            <a:r>
              <a:rPr lang="nl-NL" sz="1200" dirty="0">
                <a:solidFill>
                  <a:srgbClr val="000000"/>
                </a:solidFill>
              </a:rPr>
              <a:t>DE FEESTDAG IS EEN ONLINE GRAP DIE 2X PER JAAR VOORBIJ KOMT, NAMELIJK OP 28 JUNI EN 22 OKTOBER.</a:t>
            </a:r>
          </a:p>
          <a:p>
            <a:r>
              <a:rPr lang="nl-NL" sz="1200" dirty="0">
                <a:solidFill>
                  <a:srgbClr val="000000"/>
                </a:solidFill>
              </a:rPr>
              <a:t>EEN AMERIKAANSE SOFTWAREONTWIKKELAAR BEDACHT DEZE “FEESTDAG”, OMDAT HIJ ZICH STOORDE AAN HET TAALGEBRUIK VAN SOMMIGE MENSEN IN MAILS EN ONLINE BERICHTEN (ZOALS IN DE VIDEO HIERNAAST).</a:t>
            </a:r>
          </a:p>
          <a:p>
            <a:r>
              <a:rPr lang="nl-NL" sz="1200" dirty="0">
                <a:solidFill>
                  <a:srgbClr val="000000"/>
                </a:solidFill>
              </a:rPr>
              <a:t>INMIDDELS HEEFT HET TYPEN IN HOOFDLETTERS EEN ANDERE BETEKENIS GEKREGEN, NAMELIJK SCHREEUWEN. EEN IN HOOFDLETTERS GETYPT BERICHT WORDT VAAK GELEZEN ALS GESCHREEUW. VEEL MENSEN VINDEN DIT VERVELEND.</a:t>
            </a:r>
          </a:p>
          <a:p>
            <a:r>
              <a:rPr lang="nl-NL" sz="1200" dirty="0">
                <a:solidFill>
                  <a:srgbClr val="000000"/>
                </a:solidFill>
              </a:rPr>
              <a:t>MAAR OP 28 JUNI (EN 22 OKTOBER, DUS) MAG JE AL JE ONLINE BERICHTEN TYPEN MET JE CAPSLOCK AAN. </a:t>
            </a:r>
          </a:p>
        </p:txBody>
      </p:sp>
      <p:pic>
        <p:nvPicPr>
          <p:cNvPr id="6" name="Onlinemedia 5" title="KPN - Goeiemoggel (deel 1) inktvip">
            <a:hlinkClick r:id="" action="ppaction://media"/>
            <a:extLst>
              <a:ext uri="{FF2B5EF4-FFF2-40B4-BE49-F238E27FC236}">
                <a16:creationId xmlns:a16="http://schemas.microsoft.com/office/drawing/2014/main" id="{9360CB49-FFE4-735F-3D42-A968B607E175}"/>
              </a:ext>
            </a:extLst>
          </p:cNvPr>
          <p:cNvPicPr>
            <a:picLocks noRot="1" noChangeAspect="1"/>
          </p:cNvPicPr>
          <p:nvPr>
            <a:videoFile r:link="rId1"/>
          </p:nvPr>
        </p:nvPicPr>
        <p:blipFill>
          <a:blip r:embed="rId3"/>
          <a:stretch>
            <a:fillRect/>
          </a:stretch>
        </p:blipFill>
        <p:spPr>
          <a:xfrm>
            <a:off x="6972222" y="2378846"/>
            <a:ext cx="4628718" cy="3471539"/>
          </a:xfrm>
          <a:prstGeom prst="rect">
            <a:avLst/>
          </a:prstGeom>
        </p:spPr>
      </p:pic>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701041"/>
          </a:xfrm>
        </p:spPr>
        <p:txBody>
          <a:bodyPr/>
          <a:lstStyle/>
          <a:p>
            <a:r>
              <a:rPr lang="nl-NL" dirty="0">
                <a:solidFill>
                  <a:schemeClr val="accent1"/>
                </a:solidFill>
              </a:rPr>
              <a:t>Ga in gesprek met elkaar</a:t>
            </a: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1" y="772645"/>
            <a:ext cx="7189778" cy="5223521"/>
          </a:xfrm>
        </p:spPr>
        <p:txBody>
          <a:bodyPr>
            <a:normAutofit lnSpcReduction="10000"/>
          </a:bodyPr>
          <a:lstStyle/>
          <a:p>
            <a:r>
              <a:rPr lang="nl-NL" sz="1400" dirty="0">
                <a:solidFill>
                  <a:srgbClr val="000000"/>
                </a:solidFill>
              </a:rPr>
              <a:t>Er is nooit officieel afgesproken dat het typen in hoofdletters stond voor schreeuwen. Dat geldt voor meer (online) taalzaken. Je gebruikt niet in alle situaties dezelfde woorden.</a:t>
            </a:r>
          </a:p>
          <a:p>
            <a:r>
              <a:rPr lang="nl-NL" sz="1400" dirty="0">
                <a:solidFill>
                  <a:srgbClr val="000000"/>
                </a:solidFill>
              </a:rPr>
              <a:t>Jongeren/kinderen gebruiken soms andere taal dan bv. hun ouders, dit zorgt soms voor verwarring. Bekijk </a:t>
            </a:r>
            <a:r>
              <a:rPr lang="nl-NL" sz="1400" dirty="0">
                <a:solidFill>
                  <a:srgbClr val="000000"/>
                </a:solidFill>
                <a:hlinkClick r:id="rId2"/>
              </a:rPr>
              <a:t>deze video </a:t>
            </a:r>
            <a:r>
              <a:rPr lang="nl-NL" sz="1400" dirty="0">
                <a:solidFill>
                  <a:srgbClr val="000000"/>
                </a:solidFill>
              </a:rPr>
              <a:t>maar eens.</a:t>
            </a:r>
          </a:p>
          <a:p>
            <a:r>
              <a:rPr lang="nl-NL" sz="1400" dirty="0">
                <a:solidFill>
                  <a:srgbClr val="000000"/>
                </a:solidFill>
              </a:rPr>
              <a:t>En je praat tegen je leerkracht anders dan tegen je beste vriend.</a:t>
            </a:r>
          </a:p>
          <a:p>
            <a:r>
              <a:rPr lang="nl-NL" sz="1400" i="1" dirty="0">
                <a:solidFill>
                  <a:srgbClr val="000000"/>
                </a:solidFill>
              </a:rPr>
              <a:t>Welke verschillen zitten daarin? </a:t>
            </a:r>
          </a:p>
          <a:p>
            <a:r>
              <a:rPr lang="nl-NL" sz="1400" i="1" dirty="0">
                <a:solidFill>
                  <a:srgbClr val="000000"/>
                </a:solidFill>
              </a:rPr>
              <a:t>Zou je een mail naar je leerkracht in dezelfde taal schrijven als een berichtje naar je beste vriend(in)? Wat is het verschil?</a:t>
            </a:r>
          </a:p>
          <a:p>
            <a:r>
              <a:rPr lang="nl-NL" sz="1400" dirty="0">
                <a:solidFill>
                  <a:srgbClr val="000000"/>
                </a:solidFill>
              </a:rPr>
              <a:t>Omdat je in geschreven communicatie geen </a:t>
            </a:r>
            <a:r>
              <a:rPr lang="nl-NL" sz="1400" b="1" dirty="0">
                <a:solidFill>
                  <a:srgbClr val="000000"/>
                </a:solidFill>
              </a:rPr>
              <a:t>intonatie en lichaamstaal </a:t>
            </a:r>
            <a:r>
              <a:rPr lang="nl-NL" sz="1400" dirty="0">
                <a:solidFill>
                  <a:srgbClr val="000000"/>
                </a:solidFill>
              </a:rPr>
              <a:t>kunt zien en horen, zijn er </a:t>
            </a:r>
            <a:r>
              <a:rPr lang="nl-NL" sz="1400" dirty="0" err="1">
                <a:solidFill>
                  <a:srgbClr val="000000"/>
                </a:solidFill>
              </a:rPr>
              <a:t>emojis</a:t>
            </a:r>
            <a:r>
              <a:rPr lang="nl-NL" sz="1400" dirty="0">
                <a:solidFill>
                  <a:srgbClr val="000000"/>
                </a:solidFill>
              </a:rPr>
              <a:t> om dit te verduidelijken. Maar ook daar is soms onduidelijkheid over. </a:t>
            </a:r>
          </a:p>
          <a:p>
            <a:r>
              <a:rPr lang="nl-NL" sz="1400" dirty="0">
                <a:solidFill>
                  <a:srgbClr val="000000"/>
                </a:solidFill>
              </a:rPr>
              <a:t>In de volgende dia’s laten we een paar voorbeelden van online communicatie zien. Wat staat er volgens jou? Wat wordt er bedoeld?</a:t>
            </a:r>
          </a:p>
        </p:txBody>
      </p:sp>
      <p:pic>
        <p:nvPicPr>
          <p:cNvPr id="9" name="Afbeelding 8">
            <a:extLst>
              <a:ext uri="{FF2B5EF4-FFF2-40B4-BE49-F238E27FC236}">
                <a16:creationId xmlns:a16="http://schemas.microsoft.com/office/drawing/2014/main" id="{992A55FD-B804-644A-32B4-3419DF81B453}"/>
              </a:ext>
            </a:extLst>
          </p:cNvPr>
          <p:cNvPicPr>
            <a:picLocks noChangeAspect="1"/>
          </p:cNvPicPr>
          <p:nvPr/>
        </p:nvPicPr>
        <p:blipFill>
          <a:blip r:embed="rId3"/>
          <a:stretch>
            <a:fillRect/>
          </a:stretch>
        </p:blipFill>
        <p:spPr>
          <a:xfrm>
            <a:off x="8142977" y="309742"/>
            <a:ext cx="3238500" cy="5686425"/>
          </a:xfrm>
          <a:prstGeom prst="rect">
            <a:avLst/>
          </a:prstGeom>
        </p:spPr>
      </p:pic>
    </p:spTree>
    <p:extLst>
      <p:ext uri="{BB962C8B-B14F-4D97-AF65-F5344CB8AC3E}">
        <p14:creationId xmlns:p14="http://schemas.microsoft.com/office/powerpoint/2010/main" val="87605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DB9EEB7-C6D9-B492-D6E0-51CC8B1BABE7}"/>
              </a:ext>
            </a:extLst>
          </p:cNvPr>
          <p:cNvPicPr>
            <a:picLocks noChangeAspect="1"/>
          </p:cNvPicPr>
          <p:nvPr/>
        </p:nvPicPr>
        <p:blipFill>
          <a:blip r:embed="rId2"/>
          <a:stretch>
            <a:fillRect/>
          </a:stretch>
        </p:blipFill>
        <p:spPr>
          <a:xfrm>
            <a:off x="4046343" y="1562503"/>
            <a:ext cx="4099314" cy="3732993"/>
          </a:xfrm>
          <a:prstGeom prst="rect">
            <a:avLst/>
          </a:prstGeom>
        </p:spPr>
      </p:pic>
      <p:sp>
        <p:nvSpPr>
          <p:cNvPr id="3" name="Tekstvak 2">
            <a:extLst>
              <a:ext uri="{FF2B5EF4-FFF2-40B4-BE49-F238E27FC236}">
                <a16:creationId xmlns:a16="http://schemas.microsoft.com/office/drawing/2014/main" id="{56A9E987-682E-41A1-EC0A-F2C1FC6B07F2}"/>
              </a:ext>
            </a:extLst>
          </p:cNvPr>
          <p:cNvSpPr txBox="1"/>
          <p:nvPr/>
        </p:nvSpPr>
        <p:spPr>
          <a:xfrm>
            <a:off x="2300377" y="5589915"/>
            <a:ext cx="7591245" cy="369332"/>
          </a:xfrm>
          <a:prstGeom prst="rect">
            <a:avLst/>
          </a:prstGeom>
          <a:noFill/>
        </p:spPr>
        <p:txBody>
          <a:bodyPr wrap="square" rtlCol="0">
            <a:spAutoFit/>
          </a:bodyPr>
          <a:lstStyle/>
          <a:p>
            <a:pPr algn="ctr"/>
            <a:r>
              <a:rPr lang="nl-NL" dirty="0" err="1"/>
              <a:t>Folded</a:t>
            </a:r>
            <a:r>
              <a:rPr lang="nl-NL" dirty="0"/>
              <a:t> hands (“ik bid voor je”) of High Five (“goed gedaan”)?</a:t>
            </a:r>
          </a:p>
        </p:txBody>
      </p:sp>
    </p:spTree>
    <p:extLst>
      <p:ext uri="{BB962C8B-B14F-4D97-AF65-F5344CB8AC3E}">
        <p14:creationId xmlns:p14="http://schemas.microsoft.com/office/powerpoint/2010/main" val="2013506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6A9E987-682E-41A1-EC0A-F2C1FC6B07F2}"/>
              </a:ext>
            </a:extLst>
          </p:cNvPr>
          <p:cNvSpPr txBox="1"/>
          <p:nvPr/>
        </p:nvSpPr>
        <p:spPr>
          <a:xfrm>
            <a:off x="2300377" y="5598542"/>
            <a:ext cx="7591245" cy="369332"/>
          </a:xfrm>
          <a:prstGeom prst="rect">
            <a:avLst/>
          </a:prstGeom>
          <a:noFill/>
        </p:spPr>
        <p:txBody>
          <a:bodyPr wrap="square" rtlCol="0">
            <a:spAutoFit/>
          </a:bodyPr>
          <a:lstStyle/>
          <a:p>
            <a:pPr algn="ctr"/>
            <a:r>
              <a:rPr lang="nl-NL" dirty="0"/>
              <a:t>Huilen van verdriet of van het lachen? </a:t>
            </a:r>
          </a:p>
        </p:txBody>
      </p:sp>
      <p:pic>
        <p:nvPicPr>
          <p:cNvPr id="4" name="Afbeelding 3">
            <a:extLst>
              <a:ext uri="{FF2B5EF4-FFF2-40B4-BE49-F238E27FC236}">
                <a16:creationId xmlns:a16="http://schemas.microsoft.com/office/drawing/2014/main" id="{16795D08-B61A-9B24-62F2-47CD74935EC6}"/>
              </a:ext>
            </a:extLst>
          </p:cNvPr>
          <p:cNvPicPr>
            <a:picLocks noChangeAspect="1"/>
          </p:cNvPicPr>
          <p:nvPr/>
        </p:nvPicPr>
        <p:blipFill>
          <a:blip r:embed="rId2"/>
          <a:stretch>
            <a:fillRect/>
          </a:stretch>
        </p:blipFill>
        <p:spPr>
          <a:xfrm>
            <a:off x="1212582" y="1173070"/>
            <a:ext cx="3555815" cy="3541183"/>
          </a:xfrm>
          <a:prstGeom prst="rect">
            <a:avLst/>
          </a:prstGeom>
        </p:spPr>
      </p:pic>
      <p:pic>
        <p:nvPicPr>
          <p:cNvPr id="5" name="Afbeelding 4">
            <a:extLst>
              <a:ext uri="{FF2B5EF4-FFF2-40B4-BE49-F238E27FC236}">
                <a16:creationId xmlns:a16="http://schemas.microsoft.com/office/drawing/2014/main" id="{6333E673-58A7-8968-199F-5DA784B1FCF8}"/>
              </a:ext>
            </a:extLst>
          </p:cNvPr>
          <p:cNvPicPr>
            <a:picLocks noChangeAspect="1"/>
          </p:cNvPicPr>
          <p:nvPr/>
        </p:nvPicPr>
        <p:blipFill>
          <a:blip r:embed="rId3"/>
          <a:stretch>
            <a:fillRect/>
          </a:stretch>
        </p:blipFill>
        <p:spPr>
          <a:xfrm>
            <a:off x="6163095" y="1526876"/>
            <a:ext cx="5352209" cy="3010618"/>
          </a:xfrm>
          <a:prstGeom prst="rect">
            <a:avLst/>
          </a:prstGeom>
        </p:spPr>
      </p:pic>
    </p:spTree>
    <p:extLst>
      <p:ext uri="{BB962C8B-B14F-4D97-AF65-F5344CB8AC3E}">
        <p14:creationId xmlns:p14="http://schemas.microsoft.com/office/powerpoint/2010/main" val="354309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D09DC4E0-A6D6-557A-B6A5-B3C3258D4975}"/>
              </a:ext>
            </a:extLst>
          </p:cNvPr>
          <p:cNvSpPr txBox="1"/>
          <p:nvPr/>
        </p:nvSpPr>
        <p:spPr>
          <a:xfrm>
            <a:off x="5360845" y="2396345"/>
            <a:ext cx="2414539" cy="2062103"/>
          </a:xfrm>
          <a:prstGeom prst="rect">
            <a:avLst/>
          </a:prstGeom>
          <a:noFill/>
        </p:spPr>
        <p:txBody>
          <a:bodyPr wrap="square">
            <a:spAutoFit/>
          </a:bodyPr>
          <a:lstStyle/>
          <a:p>
            <a:pPr algn="ctr"/>
            <a:r>
              <a:rPr lang="nl-NL" b="1" dirty="0"/>
              <a:t>👌</a:t>
            </a:r>
          </a:p>
          <a:p>
            <a:pPr algn="ctr"/>
            <a:r>
              <a:rPr lang="nl-NL" sz="2400" dirty="0"/>
              <a:t>Nou, dat is lekker dan!</a:t>
            </a:r>
          </a:p>
          <a:p>
            <a:pPr algn="ctr"/>
            <a:r>
              <a:rPr lang="nl-NL" dirty="0"/>
              <a:t>🍴</a:t>
            </a:r>
            <a:endParaRPr lang="nl-NL" sz="2400" dirty="0"/>
          </a:p>
          <a:p>
            <a:pPr algn="ctr"/>
            <a:endParaRPr lang="nl-NL" sz="2400" dirty="0"/>
          </a:p>
          <a:p>
            <a:pPr algn="ctr"/>
            <a:r>
              <a:rPr lang="nl-NL" sz="2000" dirty="0"/>
              <a:t>#nomnomnom</a:t>
            </a:r>
          </a:p>
        </p:txBody>
      </p:sp>
      <p:grpSp>
        <p:nvGrpSpPr>
          <p:cNvPr id="10" name="Graphic 8" descr="Smartphone silhouet">
            <a:extLst>
              <a:ext uri="{FF2B5EF4-FFF2-40B4-BE49-F238E27FC236}">
                <a16:creationId xmlns:a16="http://schemas.microsoft.com/office/drawing/2014/main" id="{AA968420-ADEC-47D2-2E05-AB787E1B1611}"/>
              </a:ext>
            </a:extLst>
          </p:cNvPr>
          <p:cNvGrpSpPr/>
          <p:nvPr/>
        </p:nvGrpSpPr>
        <p:grpSpPr>
          <a:xfrm>
            <a:off x="5021537" y="648951"/>
            <a:ext cx="3018175" cy="5313497"/>
            <a:chOff x="2807533" y="510928"/>
            <a:chExt cx="3018175" cy="5313497"/>
          </a:xfrm>
          <a:solidFill>
            <a:srgbClr val="000000"/>
          </a:solidFill>
        </p:grpSpPr>
        <p:sp>
          <p:nvSpPr>
            <p:cNvPr id="11" name="Vrije vorm: vorm 10">
              <a:extLst>
                <a:ext uri="{FF2B5EF4-FFF2-40B4-BE49-F238E27FC236}">
                  <a16:creationId xmlns:a16="http://schemas.microsoft.com/office/drawing/2014/main" id="{B4975F5B-33A2-438C-21CF-31E560DDF77E}"/>
                </a:ext>
              </a:extLst>
            </p:cNvPr>
            <p:cNvSpPr/>
            <p:nvPr/>
          </p:nvSpPr>
          <p:spPr>
            <a:xfrm>
              <a:off x="3109351" y="1114563"/>
              <a:ext cx="2414540" cy="4106046"/>
            </a:xfrm>
            <a:custGeom>
              <a:avLst/>
              <a:gdLst>
                <a:gd name="connsiteX0" fmla="*/ 120727 w 2414540"/>
                <a:gd name="connsiteY0" fmla="*/ 0 h 4106046"/>
                <a:gd name="connsiteX1" fmla="*/ 0 w 2414540"/>
                <a:gd name="connsiteY1" fmla="*/ 0 h 4106046"/>
                <a:gd name="connsiteX2" fmla="*/ 0 w 2414540"/>
                <a:gd name="connsiteY2" fmla="*/ 4106046 h 4106046"/>
                <a:gd name="connsiteX3" fmla="*/ 2414540 w 2414540"/>
                <a:gd name="connsiteY3" fmla="*/ 4106046 h 4106046"/>
                <a:gd name="connsiteX4" fmla="*/ 2414540 w 2414540"/>
                <a:gd name="connsiteY4" fmla="*/ 0 h 4106046"/>
                <a:gd name="connsiteX5" fmla="*/ 120727 w 2414540"/>
                <a:gd name="connsiteY5" fmla="*/ 0 h 4106046"/>
                <a:gd name="connsiteX6" fmla="*/ 2293813 w 2414540"/>
                <a:gd name="connsiteY6" fmla="*/ 3985319 h 4106046"/>
                <a:gd name="connsiteX7" fmla="*/ 120727 w 2414540"/>
                <a:gd name="connsiteY7" fmla="*/ 3985319 h 4106046"/>
                <a:gd name="connsiteX8" fmla="*/ 120727 w 2414540"/>
                <a:gd name="connsiteY8" fmla="*/ 120727 h 4106046"/>
                <a:gd name="connsiteX9" fmla="*/ 2293813 w 2414540"/>
                <a:gd name="connsiteY9" fmla="*/ 120727 h 410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4540" h="4106046">
                  <a:moveTo>
                    <a:pt x="120727" y="0"/>
                  </a:moveTo>
                  <a:lnTo>
                    <a:pt x="0" y="0"/>
                  </a:lnTo>
                  <a:lnTo>
                    <a:pt x="0" y="4106046"/>
                  </a:lnTo>
                  <a:lnTo>
                    <a:pt x="2414540" y="4106046"/>
                  </a:lnTo>
                  <a:lnTo>
                    <a:pt x="2414540" y="0"/>
                  </a:lnTo>
                  <a:lnTo>
                    <a:pt x="120727" y="0"/>
                  </a:lnTo>
                  <a:close/>
                  <a:moveTo>
                    <a:pt x="2293813" y="3985319"/>
                  </a:moveTo>
                  <a:lnTo>
                    <a:pt x="120727" y="3985319"/>
                  </a:lnTo>
                  <a:lnTo>
                    <a:pt x="120727" y="120727"/>
                  </a:lnTo>
                  <a:lnTo>
                    <a:pt x="2293813" y="120727"/>
                  </a:lnTo>
                  <a:close/>
                </a:path>
              </a:pathLst>
            </a:custGeom>
            <a:solidFill>
              <a:srgbClr val="000000"/>
            </a:solidFill>
            <a:ln w="60325" cap="flat">
              <a:solidFill>
                <a:schemeClr val="tx1"/>
              </a:solid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6337EDD4-0ABF-ABD9-CF20-B4713B0C8340}"/>
                </a:ext>
              </a:extLst>
            </p:cNvPr>
            <p:cNvSpPr/>
            <p:nvPr/>
          </p:nvSpPr>
          <p:spPr>
            <a:xfrm>
              <a:off x="2807533" y="510928"/>
              <a:ext cx="3018175" cy="5313497"/>
            </a:xfrm>
            <a:custGeom>
              <a:avLst/>
              <a:gdLst>
                <a:gd name="connsiteX0" fmla="*/ 2897448 w 3018175"/>
                <a:gd name="connsiteY0" fmla="*/ 0 h 5313497"/>
                <a:gd name="connsiteX1" fmla="*/ 120727 w 3018175"/>
                <a:gd name="connsiteY1" fmla="*/ 0 h 5313497"/>
                <a:gd name="connsiteX2" fmla="*/ 0 w 3018175"/>
                <a:gd name="connsiteY2" fmla="*/ 120727 h 5313497"/>
                <a:gd name="connsiteX3" fmla="*/ 0 w 3018175"/>
                <a:gd name="connsiteY3" fmla="*/ 5192770 h 5313497"/>
                <a:gd name="connsiteX4" fmla="*/ 120727 w 3018175"/>
                <a:gd name="connsiteY4" fmla="*/ 5313497 h 5313497"/>
                <a:gd name="connsiteX5" fmla="*/ 2897448 w 3018175"/>
                <a:gd name="connsiteY5" fmla="*/ 5313497 h 5313497"/>
                <a:gd name="connsiteX6" fmla="*/ 3018175 w 3018175"/>
                <a:gd name="connsiteY6" fmla="*/ 5192770 h 5313497"/>
                <a:gd name="connsiteX7" fmla="*/ 3018175 w 3018175"/>
                <a:gd name="connsiteY7" fmla="*/ 120727 h 5313497"/>
                <a:gd name="connsiteX8" fmla="*/ 2897448 w 3018175"/>
                <a:gd name="connsiteY8" fmla="*/ 0 h 5313497"/>
                <a:gd name="connsiteX9" fmla="*/ 2897448 w 3018175"/>
                <a:gd name="connsiteY9" fmla="*/ 5192770 h 5313497"/>
                <a:gd name="connsiteX10" fmla="*/ 120727 w 3018175"/>
                <a:gd name="connsiteY10" fmla="*/ 5192770 h 5313497"/>
                <a:gd name="connsiteX11" fmla="*/ 120727 w 3018175"/>
                <a:gd name="connsiteY11" fmla="*/ 120727 h 5313497"/>
                <a:gd name="connsiteX12" fmla="*/ 2897448 w 3018175"/>
                <a:gd name="connsiteY12" fmla="*/ 120727 h 531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175" h="5313497">
                  <a:moveTo>
                    <a:pt x="2897448" y="0"/>
                  </a:moveTo>
                  <a:lnTo>
                    <a:pt x="120727" y="0"/>
                  </a:lnTo>
                  <a:cubicBezTo>
                    <a:pt x="54134" y="199"/>
                    <a:pt x="199" y="54134"/>
                    <a:pt x="0" y="120727"/>
                  </a:cubicBezTo>
                  <a:lnTo>
                    <a:pt x="0" y="5192770"/>
                  </a:lnTo>
                  <a:cubicBezTo>
                    <a:pt x="229" y="5259351"/>
                    <a:pt x="54146" y="5313268"/>
                    <a:pt x="120727" y="5313497"/>
                  </a:cubicBezTo>
                  <a:lnTo>
                    <a:pt x="2897448" y="5313497"/>
                  </a:lnTo>
                  <a:cubicBezTo>
                    <a:pt x="2964011" y="5313232"/>
                    <a:pt x="3017909" y="5259333"/>
                    <a:pt x="3018175" y="5192770"/>
                  </a:cubicBezTo>
                  <a:lnTo>
                    <a:pt x="3018175" y="120727"/>
                  </a:lnTo>
                  <a:cubicBezTo>
                    <a:pt x="3017946" y="54148"/>
                    <a:pt x="2964029" y="232"/>
                    <a:pt x="2897448" y="0"/>
                  </a:cubicBezTo>
                  <a:close/>
                  <a:moveTo>
                    <a:pt x="2897448" y="5192770"/>
                  </a:moveTo>
                  <a:lnTo>
                    <a:pt x="120727" y="5192770"/>
                  </a:lnTo>
                  <a:lnTo>
                    <a:pt x="120727" y="120727"/>
                  </a:lnTo>
                  <a:lnTo>
                    <a:pt x="2897448" y="120727"/>
                  </a:lnTo>
                  <a:close/>
                </a:path>
              </a:pathLst>
            </a:custGeom>
            <a:solidFill>
              <a:srgbClr val="000000"/>
            </a:solidFill>
            <a:ln w="60325" cap="flat">
              <a:solidFill>
                <a:schemeClr val="tx1"/>
              </a:solid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71A65D46-4A9A-3E51-667A-90AAF3285EB8}"/>
                </a:ext>
              </a:extLst>
            </p:cNvPr>
            <p:cNvSpPr/>
            <p:nvPr/>
          </p:nvSpPr>
          <p:spPr>
            <a:xfrm>
              <a:off x="4014803" y="812745"/>
              <a:ext cx="663998" cy="120727"/>
            </a:xfrm>
            <a:custGeom>
              <a:avLst/>
              <a:gdLst>
                <a:gd name="connsiteX0" fmla="*/ 60364 w 663998"/>
                <a:gd name="connsiteY0" fmla="*/ 120727 h 120727"/>
                <a:gd name="connsiteX1" fmla="*/ 603635 w 663998"/>
                <a:gd name="connsiteY1" fmla="*/ 120727 h 120727"/>
                <a:gd name="connsiteX2" fmla="*/ 663999 w 663998"/>
                <a:gd name="connsiteY2" fmla="*/ 60364 h 120727"/>
                <a:gd name="connsiteX3" fmla="*/ 603635 w 663998"/>
                <a:gd name="connsiteY3" fmla="*/ 0 h 120727"/>
                <a:gd name="connsiteX4" fmla="*/ 60364 w 663998"/>
                <a:gd name="connsiteY4" fmla="*/ 0 h 120727"/>
                <a:gd name="connsiteX5" fmla="*/ 0 w 663998"/>
                <a:gd name="connsiteY5" fmla="*/ 60364 h 120727"/>
                <a:gd name="connsiteX6" fmla="*/ 60364 w 663998"/>
                <a:gd name="connsiteY6" fmla="*/ 120727 h 1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3998" h="120727">
                  <a:moveTo>
                    <a:pt x="60364" y="120727"/>
                  </a:moveTo>
                  <a:lnTo>
                    <a:pt x="603635" y="120727"/>
                  </a:lnTo>
                  <a:cubicBezTo>
                    <a:pt x="636974" y="120727"/>
                    <a:pt x="663999" y="93702"/>
                    <a:pt x="663999" y="60364"/>
                  </a:cubicBezTo>
                  <a:cubicBezTo>
                    <a:pt x="663999" y="27025"/>
                    <a:pt x="636974" y="0"/>
                    <a:pt x="603635" y="0"/>
                  </a:cubicBezTo>
                  <a:lnTo>
                    <a:pt x="60364" y="0"/>
                  </a:lnTo>
                  <a:cubicBezTo>
                    <a:pt x="27025" y="0"/>
                    <a:pt x="0" y="27025"/>
                    <a:pt x="0" y="60364"/>
                  </a:cubicBezTo>
                  <a:cubicBezTo>
                    <a:pt x="0" y="93702"/>
                    <a:pt x="27025" y="120727"/>
                    <a:pt x="60364" y="120727"/>
                  </a:cubicBezTo>
                  <a:close/>
                </a:path>
              </a:pathLst>
            </a:custGeom>
            <a:solidFill>
              <a:srgbClr val="000000"/>
            </a:solidFill>
            <a:ln w="60325" cap="flat">
              <a:solidFill>
                <a:schemeClr val="tx1"/>
              </a:solidFill>
              <a:prstDash val="solid"/>
              <a:miter/>
            </a:ln>
          </p:spPr>
          <p:txBody>
            <a:bodyPr rtlCol="0" anchor="ctr"/>
            <a:lstStyle/>
            <a:p>
              <a:endParaRPr lang="nl-NL"/>
            </a:p>
          </p:txBody>
        </p:sp>
      </p:grpSp>
    </p:spTree>
    <p:extLst>
      <p:ext uri="{BB962C8B-B14F-4D97-AF65-F5344CB8AC3E}">
        <p14:creationId xmlns:p14="http://schemas.microsoft.com/office/powerpoint/2010/main" val="39772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D09DC4E0-A6D6-557A-B6A5-B3C3258D4975}"/>
              </a:ext>
            </a:extLst>
          </p:cNvPr>
          <p:cNvSpPr txBox="1"/>
          <p:nvPr/>
        </p:nvSpPr>
        <p:spPr>
          <a:xfrm>
            <a:off x="5360846" y="2396345"/>
            <a:ext cx="2230400" cy="2185214"/>
          </a:xfrm>
          <a:prstGeom prst="rect">
            <a:avLst/>
          </a:prstGeom>
          <a:noFill/>
        </p:spPr>
        <p:txBody>
          <a:bodyPr wrap="square">
            <a:spAutoFit/>
          </a:bodyPr>
          <a:lstStyle/>
          <a:p>
            <a:pPr algn="ctr"/>
            <a:r>
              <a:rPr lang="nl-NL" sz="2400" dirty="0"/>
              <a:t>Nou, dat is lekker dan!</a:t>
            </a:r>
          </a:p>
          <a:p>
            <a:pPr algn="ctr"/>
            <a:r>
              <a:rPr lang="nl-NL" sz="2400" b="1" i="0" dirty="0">
                <a:effectLst/>
                <a:latin typeface="-apple-system"/>
              </a:rPr>
              <a:t>😡</a:t>
            </a:r>
          </a:p>
          <a:p>
            <a:pPr algn="ctr"/>
            <a:endParaRPr lang="nl-NL" sz="2400" dirty="0"/>
          </a:p>
          <a:p>
            <a:pPr algn="ctr"/>
            <a:r>
              <a:rPr lang="nl-NL" sz="2000" dirty="0"/>
              <a:t>#stom #oneerlijk</a:t>
            </a:r>
          </a:p>
        </p:txBody>
      </p:sp>
      <p:grpSp>
        <p:nvGrpSpPr>
          <p:cNvPr id="10" name="Graphic 8" descr="Smartphone silhouet">
            <a:extLst>
              <a:ext uri="{FF2B5EF4-FFF2-40B4-BE49-F238E27FC236}">
                <a16:creationId xmlns:a16="http://schemas.microsoft.com/office/drawing/2014/main" id="{AA968420-ADEC-47D2-2E05-AB787E1B1611}"/>
              </a:ext>
            </a:extLst>
          </p:cNvPr>
          <p:cNvGrpSpPr/>
          <p:nvPr/>
        </p:nvGrpSpPr>
        <p:grpSpPr>
          <a:xfrm>
            <a:off x="5021537" y="648951"/>
            <a:ext cx="3018175" cy="5313497"/>
            <a:chOff x="2807533" y="510928"/>
            <a:chExt cx="3018175" cy="5313497"/>
          </a:xfrm>
          <a:solidFill>
            <a:srgbClr val="000000"/>
          </a:solidFill>
        </p:grpSpPr>
        <p:sp>
          <p:nvSpPr>
            <p:cNvPr id="11" name="Vrije vorm: vorm 10">
              <a:extLst>
                <a:ext uri="{FF2B5EF4-FFF2-40B4-BE49-F238E27FC236}">
                  <a16:creationId xmlns:a16="http://schemas.microsoft.com/office/drawing/2014/main" id="{B4975F5B-33A2-438C-21CF-31E560DDF77E}"/>
                </a:ext>
              </a:extLst>
            </p:cNvPr>
            <p:cNvSpPr/>
            <p:nvPr/>
          </p:nvSpPr>
          <p:spPr>
            <a:xfrm>
              <a:off x="3109351" y="1114563"/>
              <a:ext cx="2414540" cy="4106046"/>
            </a:xfrm>
            <a:custGeom>
              <a:avLst/>
              <a:gdLst>
                <a:gd name="connsiteX0" fmla="*/ 120727 w 2414540"/>
                <a:gd name="connsiteY0" fmla="*/ 0 h 4106046"/>
                <a:gd name="connsiteX1" fmla="*/ 0 w 2414540"/>
                <a:gd name="connsiteY1" fmla="*/ 0 h 4106046"/>
                <a:gd name="connsiteX2" fmla="*/ 0 w 2414540"/>
                <a:gd name="connsiteY2" fmla="*/ 4106046 h 4106046"/>
                <a:gd name="connsiteX3" fmla="*/ 2414540 w 2414540"/>
                <a:gd name="connsiteY3" fmla="*/ 4106046 h 4106046"/>
                <a:gd name="connsiteX4" fmla="*/ 2414540 w 2414540"/>
                <a:gd name="connsiteY4" fmla="*/ 0 h 4106046"/>
                <a:gd name="connsiteX5" fmla="*/ 120727 w 2414540"/>
                <a:gd name="connsiteY5" fmla="*/ 0 h 4106046"/>
                <a:gd name="connsiteX6" fmla="*/ 2293813 w 2414540"/>
                <a:gd name="connsiteY6" fmla="*/ 3985319 h 4106046"/>
                <a:gd name="connsiteX7" fmla="*/ 120727 w 2414540"/>
                <a:gd name="connsiteY7" fmla="*/ 3985319 h 4106046"/>
                <a:gd name="connsiteX8" fmla="*/ 120727 w 2414540"/>
                <a:gd name="connsiteY8" fmla="*/ 120727 h 4106046"/>
                <a:gd name="connsiteX9" fmla="*/ 2293813 w 2414540"/>
                <a:gd name="connsiteY9" fmla="*/ 120727 h 410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4540" h="4106046">
                  <a:moveTo>
                    <a:pt x="120727" y="0"/>
                  </a:moveTo>
                  <a:lnTo>
                    <a:pt x="0" y="0"/>
                  </a:lnTo>
                  <a:lnTo>
                    <a:pt x="0" y="4106046"/>
                  </a:lnTo>
                  <a:lnTo>
                    <a:pt x="2414540" y="4106046"/>
                  </a:lnTo>
                  <a:lnTo>
                    <a:pt x="2414540" y="0"/>
                  </a:lnTo>
                  <a:lnTo>
                    <a:pt x="120727" y="0"/>
                  </a:lnTo>
                  <a:close/>
                  <a:moveTo>
                    <a:pt x="2293813" y="3985319"/>
                  </a:moveTo>
                  <a:lnTo>
                    <a:pt x="120727" y="3985319"/>
                  </a:lnTo>
                  <a:lnTo>
                    <a:pt x="120727" y="120727"/>
                  </a:lnTo>
                  <a:lnTo>
                    <a:pt x="2293813" y="120727"/>
                  </a:lnTo>
                  <a:close/>
                </a:path>
              </a:pathLst>
            </a:custGeom>
            <a:solidFill>
              <a:srgbClr val="000000"/>
            </a:solidFill>
            <a:ln w="60325" cap="flat">
              <a:solidFill>
                <a:schemeClr val="tx1"/>
              </a:solid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6337EDD4-0ABF-ABD9-CF20-B4713B0C8340}"/>
                </a:ext>
              </a:extLst>
            </p:cNvPr>
            <p:cNvSpPr/>
            <p:nvPr/>
          </p:nvSpPr>
          <p:spPr>
            <a:xfrm>
              <a:off x="2807533" y="510928"/>
              <a:ext cx="3018175" cy="5313497"/>
            </a:xfrm>
            <a:custGeom>
              <a:avLst/>
              <a:gdLst>
                <a:gd name="connsiteX0" fmla="*/ 2897448 w 3018175"/>
                <a:gd name="connsiteY0" fmla="*/ 0 h 5313497"/>
                <a:gd name="connsiteX1" fmla="*/ 120727 w 3018175"/>
                <a:gd name="connsiteY1" fmla="*/ 0 h 5313497"/>
                <a:gd name="connsiteX2" fmla="*/ 0 w 3018175"/>
                <a:gd name="connsiteY2" fmla="*/ 120727 h 5313497"/>
                <a:gd name="connsiteX3" fmla="*/ 0 w 3018175"/>
                <a:gd name="connsiteY3" fmla="*/ 5192770 h 5313497"/>
                <a:gd name="connsiteX4" fmla="*/ 120727 w 3018175"/>
                <a:gd name="connsiteY4" fmla="*/ 5313497 h 5313497"/>
                <a:gd name="connsiteX5" fmla="*/ 2897448 w 3018175"/>
                <a:gd name="connsiteY5" fmla="*/ 5313497 h 5313497"/>
                <a:gd name="connsiteX6" fmla="*/ 3018175 w 3018175"/>
                <a:gd name="connsiteY6" fmla="*/ 5192770 h 5313497"/>
                <a:gd name="connsiteX7" fmla="*/ 3018175 w 3018175"/>
                <a:gd name="connsiteY7" fmla="*/ 120727 h 5313497"/>
                <a:gd name="connsiteX8" fmla="*/ 2897448 w 3018175"/>
                <a:gd name="connsiteY8" fmla="*/ 0 h 5313497"/>
                <a:gd name="connsiteX9" fmla="*/ 2897448 w 3018175"/>
                <a:gd name="connsiteY9" fmla="*/ 5192770 h 5313497"/>
                <a:gd name="connsiteX10" fmla="*/ 120727 w 3018175"/>
                <a:gd name="connsiteY10" fmla="*/ 5192770 h 5313497"/>
                <a:gd name="connsiteX11" fmla="*/ 120727 w 3018175"/>
                <a:gd name="connsiteY11" fmla="*/ 120727 h 5313497"/>
                <a:gd name="connsiteX12" fmla="*/ 2897448 w 3018175"/>
                <a:gd name="connsiteY12" fmla="*/ 120727 h 531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175" h="5313497">
                  <a:moveTo>
                    <a:pt x="2897448" y="0"/>
                  </a:moveTo>
                  <a:lnTo>
                    <a:pt x="120727" y="0"/>
                  </a:lnTo>
                  <a:cubicBezTo>
                    <a:pt x="54134" y="199"/>
                    <a:pt x="199" y="54134"/>
                    <a:pt x="0" y="120727"/>
                  </a:cubicBezTo>
                  <a:lnTo>
                    <a:pt x="0" y="5192770"/>
                  </a:lnTo>
                  <a:cubicBezTo>
                    <a:pt x="229" y="5259351"/>
                    <a:pt x="54146" y="5313268"/>
                    <a:pt x="120727" y="5313497"/>
                  </a:cubicBezTo>
                  <a:lnTo>
                    <a:pt x="2897448" y="5313497"/>
                  </a:lnTo>
                  <a:cubicBezTo>
                    <a:pt x="2964011" y="5313232"/>
                    <a:pt x="3017909" y="5259333"/>
                    <a:pt x="3018175" y="5192770"/>
                  </a:cubicBezTo>
                  <a:lnTo>
                    <a:pt x="3018175" y="120727"/>
                  </a:lnTo>
                  <a:cubicBezTo>
                    <a:pt x="3017946" y="54148"/>
                    <a:pt x="2964029" y="232"/>
                    <a:pt x="2897448" y="0"/>
                  </a:cubicBezTo>
                  <a:close/>
                  <a:moveTo>
                    <a:pt x="2897448" y="5192770"/>
                  </a:moveTo>
                  <a:lnTo>
                    <a:pt x="120727" y="5192770"/>
                  </a:lnTo>
                  <a:lnTo>
                    <a:pt x="120727" y="120727"/>
                  </a:lnTo>
                  <a:lnTo>
                    <a:pt x="2897448" y="120727"/>
                  </a:lnTo>
                  <a:close/>
                </a:path>
              </a:pathLst>
            </a:custGeom>
            <a:solidFill>
              <a:srgbClr val="000000"/>
            </a:solidFill>
            <a:ln w="60325" cap="flat">
              <a:solidFill>
                <a:schemeClr val="tx1"/>
              </a:solid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71A65D46-4A9A-3E51-667A-90AAF3285EB8}"/>
                </a:ext>
              </a:extLst>
            </p:cNvPr>
            <p:cNvSpPr/>
            <p:nvPr/>
          </p:nvSpPr>
          <p:spPr>
            <a:xfrm>
              <a:off x="4014803" y="812745"/>
              <a:ext cx="663998" cy="120727"/>
            </a:xfrm>
            <a:custGeom>
              <a:avLst/>
              <a:gdLst>
                <a:gd name="connsiteX0" fmla="*/ 60364 w 663998"/>
                <a:gd name="connsiteY0" fmla="*/ 120727 h 120727"/>
                <a:gd name="connsiteX1" fmla="*/ 603635 w 663998"/>
                <a:gd name="connsiteY1" fmla="*/ 120727 h 120727"/>
                <a:gd name="connsiteX2" fmla="*/ 663999 w 663998"/>
                <a:gd name="connsiteY2" fmla="*/ 60364 h 120727"/>
                <a:gd name="connsiteX3" fmla="*/ 603635 w 663998"/>
                <a:gd name="connsiteY3" fmla="*/ 0 h 120727"/>
                <a:gd name="connsiteX4" fmla="*/ 60364 w 663998"/>
                <a:gd name="connsiteY4" fmla="*/ 0 h 120727"/>
                <a:gd name="connsiteX5" fmla="*/ 0 w 663998"/>
                <a:gd name="connsiteY5" fmla="*/ 60364 h 120727"/>
                <a:gd name="connsiteX6" fmla="*/ 60364 w 663998"/>
                <a:gd name="connsiteY6" fmla="*/ 120727 h 1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3998" h="120727">
                  <a:moveTo>
                    <a:pt x="60364" y="120727"/>
                  </a:moveTo>
                  <a:lnTo>
                    <a:pt x="603635" y="120727"/>
                  </a:lnTo>
                  <a:cubicBezTo>
                    <a:pt x="636974" y="120727"/>
                    <a:pt x="663999" y="93702"/>
                    <a:pt x="663999" y="60364"/>
                  </a:cubicBezTo>
                  <a:cubicBezTo>
                    <a:pt x="663999" y="27025"/>
                    <a:pt x="636974" y="0"/>
                    <a:pt x="603635" y="0"/>
                  </a:cubicBezTo>
                  <a:lnTo>
                    <a:pt x="60364" y="0"/>
                  </a:lnTo>
                  <a:cubicBezTo>
                    <a:pt x="27025" y="0"/>
                    <a:pt x="0" y="27025"/>
                    <a:pt x="0" y="60364"/>
                  </a:cubicBezTo>
                  <a:cubicBezTo>
                    <a:pt x="0" y="93702"/>
                    <a:pt x="27025" y="120727"/>
                    <a:pt x="60364" y="120727"/>
                  </a:cubicBezTo>
                  <a:close/>
                </a:path>
              </a:pathLst>
            </a:custGeom>
            <a:solidFill>
              <a:srgbClr val="000000"/>
            </a:solidFill>
            <a:ln w="60325" cap="flat">
              <a:solidFill>
                <a:schemeClr val="tx1"/>
              </a:solidFill>
              <a:prstDash val="solid"/>
              <a:miter/>
            </a:ln>
          </p:spPr>
          <p:txBody>
            <a:bodyPr rtlCol="0" anchor="ctr"/>
            <a:lstStyle/>
            <a:p>
              <a:endParaRPr lang="nl-NL"/>
            </a:p>
          </p:txBody>
        </p:sp>
      </p:grpSp>
    </p:spTree>
    <p:extLst>
      <p:ext uri="{BB962C8B-B14F-4D97-AF65-F5344CB8AC3E}">
        <p14:creationId xmlns:p14="http://schemas.microsoft.com/office/powerpoint/2010/main" val="71432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a:off x="487731" y="221009"/>
            <a:ext cx="11026902" cy="701041"/>
          </a:xfrm>
        </p:spPr>
        <p:txBody>
          <a:bodyPr/>
          <a:lstStyle/>
          <a:p>
            <a:r>
              <a:rPr lang="nl-NL" dirty="0">
                <a:solidFill>
                  <a:schemeClr val="accent1"/>
                </a:solidFill>
              </a:rPr>
              <a:t>Ga in gesprek met elkaar</a:t>
            </a:r>
          </a:p>
        </p:txBody>
      </p:sp>
      <p:sp>
        <p:nvSpPr>
          <p:cNvPr id="3" name="Tijdelijke aanduiding voor tekst 2">
            <a:extLst>
              <a:ext uri="{FF2B5EF4-FFF2-40B4-BE49-F238E27FC236}">
                <a16:creationId xmlns:a16="http://schemas.microsoft.com/office/drawing/2014/main" id="{2A32C249-E275-DB00-2187-C5F81CCC5EA1}"/>
              </a:ext>
            </a:extLst>
          </p:cNvPr>
          <p:cNvSpPr>
            <a:spLocks noGrp="1"/>
          </p:cNvSpPr>
          <p:nvPr>
            <p:ph type="body" sz="quarter" idx="12"/>
          </p:nvPr>
        </p:nvSpPr>
        <p:spPr>
          <a:xfrm>
            <a:off x="487731" y="772646"/>
            <a:ext cx="10674850" cy="4429082"/>
          </a:xfrm>
        </p:spPr>
        <p:txBody>
          <a:bodyPr>
            <a:normAutofit/>
          </a:bodyPr>
          <a:lstStyle/>
          <a:p>
            <a:r>
              <a:rPr lang="nl-NL" sz="1400" dirty="0">
                <a:solidFill>
                  <a:srgbClr val="000000"/>
                </a:solidFill>
              </a:rPr>
              <a:t>Hoe kunnen we zorgen dat we klare taal spreken? Zodat iedereen elkaar begrijpt? </a:t>
            </a:r>
          </a:p>
          <a:p>
            <a:r>
              <a:rPr lang="nl-NL" sz="1400" dirty="0">
                <a:solidFill>
                  <a:srgbClr val="000000"/>
                </a:solidFill>
              </a:rPr>
              <a:t>Moeten we hier afspraken over maken of kunnen de verschillende talen naast elkaar bestaan?</a:t>
            </a:r>
          </a:p>
          <a:p>
            <a:endParaRPr lang="nl-NL" sz="1400" dirty="0">
              <a:solidFill>
                <a:srgbClr val="000000"/>
              </a:solidFill>
            </a:endParaRPr>
          </a:p>
          <a:p>
            <a:r>
              <a:rPr lang="nl-NL" sz="1400" dirty="0">
                <a:solidFill>
                  <a:srgbClr val="000000"/>
                </a:solidFill>
              </a:rPr>
              <a:t>Daar gaan we een opdracht mee doen.</a:t>
            </a:r>
          </a:p>
          <a:p>
            <a:r>
              <a:rPr lang="nl-NL" sz="1400" dirty="0">
                <a:solidFill>
                  <a:srgbClr val="000000"/>
                </a:solidFill>
              </a:rPr>
              <a:t> </a:t>
            </a:r>
          </a:p>
        </p:txBody>
      </p:sp>
      <p:pic>
        <p:nvPicPr>
          <p:cNvPr id="4" name="Afbeelding 3">
            <a:extLst>
              <a:ext uri="{FF2B5EF4-FFF2-40B4-BE49-F238E27FC236}">
                <a16:creationId xmlns:a16="http://schemas.microsoft.com/office/drawing/2014/main" id="{560E50C6-43A6-9FBD-BAF2-D1622F6CB26F}"/>
              </a:ext>
            </a:extLst>
          </p:cNvPr>
          <p:cNvPicPr>
            <a:picLocks noChangeAspect="1"/>
          </p:cNvPicPr>
          <p:nvPr/>
        </p:nvPicPr>
        <p:blipFill>
          <a:blip r:embed="rId2"/>
          <a:stretch>
            <a:fillRect/>
          </a:stretch>
        </p:blipFill>
        <p:spPr>
          <a:xfrm>
            <a:off x="5502841" y="1656272"/>
            <a:ext cx="5211166" cy="4238144"/>
          </a:xfrm>
          <a:prstGeom prst="rect">
            <a:avLst/>
          </a:prstGeom>
        </p:spPr>
      </p:pic>
    </p:spTree>
    <p:extLst>
      <p:ext uri="{BB962C8B-B14F-4D97-AF65-F5344CB8AC3E}">
        <p14:creationId xmlns:p14="http://schemas.microsoft.com/office/powerpoint/2010/main" val="3559868857"/>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4750</TotalTime>
  <Words>899</Words>
  <Application>Microsoft Office PowerPoint</Application>
  <PresentationFormat>Breedbeeld</PresentationFormat>
  <Paragraphs>92</Paragraphs>
  <Slides>13</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Poppins</vt:lpstr>
      <vt:lpstr>Calibri</vt:lpstr>
      <vt:lpstr>-apple-system</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Barry Kuijpers</cp:lastModifiedBy>
  <cp:revision>125</cp:revision>
  <dcterms:created xsi:type="dcterms:W3CDTF">2022-01-30T11:55:21Z</dcterms:created>
  <dcterms:modified xsi:type="dcterms:W3CDTF">2023-06-23T11:10:11Z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