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269" r:id="rId6"/>
    <p:sldId id="319" r:id="rId7"/>
    <p:sldId id="345" r:id="rId8"/>
    <p:sldId id="322" r:id="rId9"/>
    <p:sldId id="331" r:id="rId10"/>
    <p:sldId id="346" r:id="rId11"/>
    <p:sldId id="348" r:id="rId12"/>
    <p:sldId id="280" r:id="rId13"/>
    <p:sldId id="28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anose="00000500000000000000" pitchFamily="2" charset="0"/>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8" d="100"/>
          <a:sy n="108"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19/06/2023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19/06/2023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iabegrip.nl/voor-leerkrachten/week-16-een-podcast-maken-dat-kun-je-ook-zelf-groep-7-8-klas-1-2/" TargetMode="External"/><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hyperlink" Target="https://padlet.com/mediabegrip/podcasttip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6xO98g24tb0?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p43OdtAAkM" TargetMode="External"/><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DAQwcEch8Zw?feature=oembed" TargetMode="External"/><Relationship Id="rId6" Type="http://schemas.openxmlformats.org/officeDocument/2006/relationships/hyperlink" Target="https://www.youtube.com/watch?v=p4QqMKe3rwY" TargetMode="External"/><Relationship Id="rId5" Type="http://schemas.openxmlformats.org/officeDocument/2006/relationships/hyperlink" Target="https://www.youtube.com/watch?v=yKNxeF4KMsY" TargetMode="External"/><Relationship Id="rId4" Type="http://schemas.openxmlformats.org/officeDocument/2006/relationships/hyperlink" Target="https://www.youtube.com/watch?v=89dGC8de0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video" Target="https://www.youtube.com/embed/Xq1PYh38wmw?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podbean.com/pu/pbblog-93ugc-7437f8"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podcastluisteren.nl/pod/Toen-was-ik-12" TargetMode="External"/><Relationship Id="rId5" Type="http://schemas.openxmlformats.org/officeDocument/2006/relationships/hyperlink" Target="https://podcasters.spotify.com/pod/show/weike-van-koolwijk" TargetMode="External"/><Relationship Id="rId4" Type="http://schemas.openxmlformats.org/officeDocument/2006/relationships/hyperlink" Target="https://jeugdjournaal.nl/artikel/2419518-de-jeugdjournaal-podcast-is-terug-luisteren-maa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mediabegrip/podcasttips" TargetMode="Externa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17094"/>
            <a:ext cx="8140823" cy="1060607"/>
          </a:xfrm>
        </p:spPr>
        <p:txBody>
          <a:bodyPr anchor="ctr">
            <a:noAutofit/>
          </a:bodyPr>
          <a:lstStyle/>
          <a:p>
            <a:r>
              <a:rPr lang="nl-NL" sz="6000" dirty="0"/>
              <a:t>Van platenkast </a:t>
            </a:r>
          </a:p>
          <a:p>
            <a:r>
              <a:rPr lang="nl-NL" sz="6000" dirty="0"/>
              <a:t>tot podcast</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25 2023</a:t>
            </a:r>
          </a:p>
        </p:txBody>
      </p:sp>
      <p:pic>
        <p:nvPicPr>
          <p:cNvPr id="7" name="Tijdelijke aanduiding voor afbeelding 6" descr="Handen die vinylplaat vasthouden">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56" b="11856"/>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7B64AB-F592-9EC5-2819-1ACCAC60CB96}"/>
              </a:ext>
            </a:extLst>
          </p:cNvPr>
          <p:cNvPicPr>
            <a:picLocks noChangeAspect="1"/>
          </p:cNvPicPr>
          <p:nvPr/>
        </p:nvPicPr>
        <p:blipFill>
          <a:blip r:embed="rId2"/>
          <a:stretch>
            <a:fillRect/>
          </a:stretch>
        </p:blipFill>
        <p:spPr>
          <a:xfrm>
            <a:off x="-66016" y="-315678"/>
            <a:ext cx="4450466" cy="6322100"/>
          </a:xfrm>
          <a:prstGeom prst="rect">
            <a:avLst/>
          </a:prstGeom>
        </p:spPr>
      </p:pic>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564474" y="376770"/>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564474" y="1315354"/>
            <a:ext cx="6577002" cy="3785652"/>
          </a:xfrm>
          <a:prstGeom prst="rect">
            <a:avLst/>
          </a:prstGeom>
          <a:noFill/>
        </p:spPr>
        <p:txBody>
          <a:bodyPr wrap="square" rtlCol="0">
            <a:spAutoFit/>
          </a:bodyPr>
          <a:lstStyle/>
          <a:p>
            <a:r>
              <a:rPr lang="nl-NL" sz="1600" dirty="0">
                <a:solidFill>
                  <a:schemeClr val="bg1"/>
                </a:solidFill>
              </a:rPr>
              <a:t>Podcasts zijn een mooie manier om een maatschappelijk probleem aan de kaak </a:t>
            </a:r>
            <a:r>
              <a:rPr lang="nl-NL" sz="1600">
                <a:solidFill>
                  <a:schemeClr val="bg1"/>
                </a:solidFill>
              </a:rPr>
              <a:t>te stellen </a:t>
            </a:r>
            <a:r>
              <a:rPr lang="nl-NL" sz="1600" dirty="0">
                <a:solidFill>
                  <a:schemeClr val="bg1"/>
                </a:solidFill>
              </a:rPr>
              <a:t>en bespreekbaar te maken.</a:t>
            </a:r>
          </a:p>
          <a:p>
            <a:endParaRPr lang="nl-NL" sz="1600" dirty="0">
              <a:solidFill>
                <a:schemeClr val="bg1"/>
              </a:solidFill>
            </a:endParaRPr>
          </a:p>
          <a:p>
            <a:r>
              <a:rPr lang="nl-NL" sz="1600" dirty="0">
                <a:solidFill>
                  <a:schemeClr val="bg1"/>
                </a:solidFill>
              </a:rPr>
              <a:t>Over welk maatschappelijk thema zou jij graag een podcast willen maken? Bedenk met een groepje een thema en schrijf een script voor een podcast.</a:t>
            </a:r>
          </a:p>
          <a:p>
            <a:endParaRPr lang="nl-NL" sz="1600" dirty="0">
              <a:solidFill>
                <a:schemeClr val="bg1"/>
              </a:solidFill>
            </a:endParaRPr>
          </a:p>
          <a:p>
            <a:r>
              <a:rPr lang="nl-NL" sz="1600" dirty="0">
                <a:solidFill>
                  <a:schemeClr val="bg1"/>
                </a:solidFill>
              </a:rPr>
              <a:t>Kijk terug naar de les van </a:t>
            </a:r>
            <a:r>
              <a:rPr lang="nl-NL" sz="1600" dirty="0">
                <a:hlinkClick r:id="rId3">
                  <a:extLst>
                    <a:ext uri="{A12FA001-AC4F-418D-AE19-62706E023703}">
                      <ahyp:hlinkClr xmlns:ahyp="http://schemas.microsoft.com/office/drawing/2018/hyperlinkcolor" val="tx"/>
                    </a:ext>
                  </a:extLst>
                </a:hlinkClick>
              </a:rPr>
              <a:t>Mediabegrip Week 16 2022</a:t>
            </a:r>
            <a:r>
              <a:rPr lang="nl-NL" sz="1600" dirty="0"/>
              <a:t> </a:t>
            </a:r>
            <a:r>
              <a:rPr lang="nl-NL" sz="1600" dirty="0">
                <a:solidFill>
                  <a:schemeClr val="bg1"/>
                </a:solidFill>
              </a:rPr>
              <a:t>en ga aan de slag. Maak jouw podcast en deel hem op de Padlet!!!</a:t>
            </a:r>
          </a:p>
          <a:p>
            <a:endParaRPr lang="nl-NL" sz="1600" dirty="0">
              <a:solidFill>
                <a:schemeClr val="bg1"/>
              </a:solidFill>
            </a:endParaRPr>
          </a:p>
          <a:p>
            <a:endParaRPr lang="nl-NL" sz="1600" dirty="0">
              <a:solidFill>
                <a:schemeClr val="bg1"/>
              </a:solidFill>
            </a:endParaRPr>
          </a:p>
          <a:p>
            <a:r>
              <a:rPr lang="nl-NL" sz="1600" dirty="0">
                <a:solidFill>
                  <a:schemeClr val="bg1"/>
                </a:solidFill>
              </a:rPr>
              <a:t>Hier nogmaals het adres:</a:t>
            </a:r>
          </a:p>
          <a:p>
            <a:endParaRPr lang="nl-NL" sz="1600" dirty="0">
              <a:solidFill>
                <a:schemeClr val="bg1"/>
              </a:solidFill>
            </a:endParaRPr>
          </a:p>
          <a:p>
            <a:r>
              <a:rPr lang="nl-NL" sz="1600" dirty="0">
                <a:hlinkClick r:id="rId4">
                  <a:extLst>
                    <a:ext uri="{A12FA001-AC4F-418D-AE19-62706E023703}">
                      <ahyp:hlinkClr xmlns:ahyp="http://schemas.microsoft.com/office/drawing/2018/hyperlinkcolor" val="tx"/>
                    </a:ext>
                  </a:extLst>
                </a:hlinkClick>
              </a:rPr>
              <a:t>padlet.com/mediabegrip/podcasttips</a:t>
            </a:r>
            <a:endParaRPr lang="nl-NL" sz="1600" dirty="0"/>
          </a:p>
          <a:p>
            <a:endParaRPr lang="nl-NL" sz="1600" dirty="0">
              <a:solidFill>
                <a:schemeClr val="bg1"/>
              </a:solidFill>
            </a:endParaRPr>
          </a:p>
        </p:txBody>
      </p:sp>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6001643"/>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a:t>Wat een weer, zeg! Lekker hoor! Woensdagmiddag zat ik heerlijk in de tuin met mijn koptelefoon op naar mijn muziek te luisteren. Ondertussen heb ik mijn huiswerk gemaakt en toen dat klaar was, heb ik gewoon even lekker alleen maar muziek geluisterd en voor me uit gestaard. Heerlijk!</a:t>
            </a:r>
          </a:p>
          <a:p>
            <a:pPr algn="l"/>
            <a:endParaRPr lang="nl-NL" sz="1200" dirty="0"/>
          </a:p>
          <a:p>
            <a:pPr algn="l"/>
            <a:r>
              <a:rPr lang="nl-NL" sz="1200" dirty="0"/>
              <a:t>Op mijn telefoon heb ik een paar apps waarmee ik muziek kan luisteren. Ik gebruik heel veel YouTube, maar ik heb ook </a:t>
            </a:r>
            <a:r>
              <a:rPr lang="nl-NL" sz="1200" dirty="0" err="1"/>
              <a:t>Spotify</a:t>
            </a:r>
            <a:r>
              <a:rPr lang="nl-NL" sz="1200" dirty="0"/>
              <a:t>. Daar heb ik een hele </a:t>
            </a:r>
            <a:r>
              <a:rPr lang="nl-NL" sz="1200" dirty="0" err="1"/>
              <a:t>playlist</a:t>
            </a:r>
            <a:r>
              <a:rPr lang="nl-NL" sz="1200" dirty="0"/>
              <a:t> met liedjes die ik leuk vind. Echt van alles! </a:t>
            </a:r>
            <a:r>
              <a:rPr lang="nl-NL" sz="1200" dirty="0" err="1"/>
              <a:t>Flowers</a:t>
            </a:r>
            <a:r>
              <a:rPr lang="nl-NL" sz="1200" dirty="0"/>
              <a:t> , </a:t>
            </a:r>
            <a:r>
              <a:rPr lang="nl-NL" sz="1200" dirty="0" err="1"/>
              <a:t>Bohemian</a:t>
            </a:r>
            <a:r>
              <a:rPr lang="nl-NL" sz="1200" dirty="0"/>
              <a:t> </a:t>
            </a:r>
            <a:r>
              <a:rPr lang="nl-NL" sz="1200" dirty="0" err="1"/>
              <a:t>Rhapsody</a:t>
            </a:r>
            <a:r>
              <a:rPr lang="nl-NL" sz="1200" dirty="0"/>
              <a:t>, Dream On en ga zo maar door. </a:t>
            </a:r>
          </a:p>
          <a:p>
            <a:pPr algn="l"/>
            <a:endParaRPr lang="nl-NL" sz="1200" dirty="0"/>
          </a:p>
          <a:p>
            <a:pPr algn="l"/>
            <a:r>
              <a:rPr lang="nl-NL" sz="1200" dirty="0"/>
              <a:t>Als ik ergens een leuk liedje hoor dan gebruik ik vaak </a:t>
            </a:r>
            <a:r>
              <a:rPr lang="nl-NL" sz="1200" dirty="0" err="1"/>
              <a:t>Shazam</a:t>
            </a:r>
            <a:r>
              <a:rPr lang="nl-NL" sz="1200" dirty="0"/>
              <a:t>. Dan weet ik meteen hoe dat liedje heet en kan ik het gelijk in mijn </a:t>
            </a:r>
            <a:r>
              <a:rPr lang="nl-NL" sz="1200" dirty="0" err="1"/>
              <a:t>playlist</a:t>
            </a:r>
            <a:r>
              <a:rPr lang="nl-NL" sz="1200" dirty="0"/>
              <a:t> zetten. Zo handig!</a:t>
            </a:r>
          </a:p>
          <a:p>
            <a:pPr algn="l"/>
            <a:endParaRPr lang="nl-NL" sz="1200" dirty="0"/>
          </a:p>
          <a:p>
            <a:pPr algn="l"/>
            <a:r>
              <a:rPr lang="nl-NL" sz="1200" dirty="0"/>
              <a:t>En pas geleden heb ik voor het eerst naar een podcast geluisterd. Zoals je weet houd ik van lezen en ik had op school gehoord over de podcast “Leesbeesten en Luistervinken”. Daarin interviewen kinderen bekende schrijvers over hun boeken en geven kinderen van mijn leeftijd ook boekentips! Op school hadden we de aflevering met Paul van Loon geluisterd en de les erbij gedaan. Dat vond ik echt leuk, dus ben ik zelf eens verder gaan zoeken. Nu heb ik de andere afleveringen ook geluisterd.</a:t>
            </a:r>
          </a:p>
          <a:p>
            <a:pPr algn="l"/>
            <a:endParaRPr lang="nl-NL" sz="1200" dirty="0"/>
          </a:p>
          <a:p>
            <a:pPr algn="l"/>
            <a:r>
              <a:rPr lang="nl-NL" sz="1200" dirty="0"/>
              <a:t>Ik vond het wel even wennen, dat luisteren naar podcasts, maar nu vind ik het echt heel leuk. Het is lekker rustig en het ontspant me. </a:t>
            </a:r>
          </a:p>
          <a:p>
            <a:pPr algn="l"/>
            <a:endParaRPr lang="nl-NL" sz="1200" dirty="0"/>
          </a:p>
          <a:p>
            <a:pPr algn="l"/>
            <a:r>
              <a:rPr lang="nl-NL" sz="1200" dirty="0"/>
              <a:t>Maar muziek luisteren vind ik toch ook erg fijn, hoor. ZO fijn dat je altijd en overal je eigen favoriete muziek kunt luisteren! </a:t>
            </a:r>
          </a:p>
          <a:p>
            <a:pPr algn="l"/>
            <a:endParaRPr lang="nl-NL" sz="1200" dirty="0"/>
          </a:p>
          <a:p>
            <a:pPr algn="l"/>
            <a:r>
              <a:rPr lang="nl-NL" sz="1200" dirty="0"/>
              <a:t>Ben jij een muziek of een podcast luisteraar?</a:t>
            </a:r>
          </a:p>
          <a:p>
            <a:pPr algn="l"/>
            <a:endParaRPr lang="nl-NL" sz="1200" dirty="0"/>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9173"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9769182" cy="1452562"/>
          </a:xfrm>
        </p:spPr>
        <p:txBody>
          <a:bodyPr/>
          <a:lstStyle/>
          <a:p>
            <a:r>
              <a:rPr lang="nl-NL" sz="2800" dirty="0"/>
              <a:t>Nu in de media: </a:t>
            </a:r>
            <a:r>
              <a:rPr lang="nl-NL" dirty="0"/>
              <a:t>van platenkast tot podcast</a:t>
            </a:r>
            <a:endParaRPr lang="nl-NL" sz="2800" dirty="0"/>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800863" cy="4801624"/>
          </a:xfrm>
        </p:spPr>
        <p:txBody>
          <a:bodyPr>
            <a:noAutofit/>
          </a:bodyPr>
          <a:lstStyle/>
          <a:p>
            <a:r>
              <a:rPr lang="nl-NL" sz="1200" b="1" i="0" dirty="0">
                <a:solidFill>
                  <a:srgbClr val="000000"/>
                </a:solidFill>
                <a:effectLst/>
              </a:rPr>
              <a:t>21 juni 1948: </a:t>
            </a:r>
            <a:r>
              <a:rPr lang="nl-NL" sz="1200" b="0" i="0" dirty="0">
                <a:solidFill>
                  <a:srgbClr val="000000"/>
                </a:solidFill>
                <a:effectLst/>
              </a:rPr>
              <a:t>in New York wordt de LP geïntroduceerd. </a:t>
            </a:r>
            <a:r>
              <a:rPr lang="en-US" sz="1200" b="0" i="0" dirty="0">
                <a:solidFill>
                  <a:srgbClr val="000000"/>
                </a:solidFill>
                <a:effectLst/>
              </a:rPr>
              <a:t>Ze </a:t>
            </a:r>
            <a:r>
              <a:rPr lang="en-US" sz="1200" b="0" i="0" dirty="0" err="1">
                <a:solidFill>
                  <a:srgbClr val="000000"/>
                </a:solidFill>
                <a:effectLst/>
              </a:rPr>
              <a:t>zijn</a:t>
            </a:r>
            <a:r>
              <a:rPr lang="en-US" sz="1200" b="0" i="0" dirty="0">
                <a:solidFill>
                  <a:srgbClr val="000000"/>
                </a:solidFill>
                <a:effectLst/>
              </a:rPr>
              <a:t> nu </a:t>
            </a:r>
            <a:r>
              <a:rPr lang="en-US" sz="1200" b="0" i="0" dirty="0" err="1">
                <a:solidFill>
                  <a:srgbClr val="000000"/>
                </a:solidFill>
                <a:effectLst/>
              </a:rPr>
              <a:t>weer</a:t>
            </a:r>
            <a:r>
              <a:rPr lang="en-US" sz="1200" b="0" i="0" dirty="0">
                <a:solidFill>
                  <a:srgbClr val="000000"/>
                </a:solidFill>
                <a:effectLst/>
              </a:rPr>
              <a:t> </a:t>
            </a:r>
            <a:r>
              <a:rPr lang="en-US" sz="1200" b="0" i="0" dirty="0" err="1">
                <a:solidFill>
                  <a:srgbClr val="000000"/>
                </a:solidFill>
                <a:effectLst/>
              </a:rPr>
              <a:t>populair</a:t>
            </a:r>
            <a:r>
              <a:rPr lang="en-US" sz="1200" b="0" i="0" dirty="0">
                <a:solidFill>
                  <a:srgbClr val="000000"/>
                </a:solidFill>
                <a:effectLst/>
              </a:rPr>
              <a:t>…</a:t>
            </a:r>
          </a:p>
          <a:p>
            <a:r>
              <a:rPr lang="en-US" sz="1200" b="1" i="0" dirty="0">
                <a:solidFill>
                  <a:srgbClr val="000000"/>
                </a:solidFill>
                <a:effectLst/>
              </a:rPr>
              <a:t>21 </a:t>
            </a:r>
            <a:r>
              <a:rPr lang="en-US" sz="1200" b="1" i="0" dirty="0" err="1">
                <a:solidFill>
                  <a:srgbClr val="000000"/>
                </a:solidFill>
                <a:effectLst/>
              </a:rPr>
              <a:t>juni</a:t>
            </a:r>
            <a:r>
              <a:rPr lang="en-US" sz="1200" b="1" i="0" dirty="0">
                <a:solidFill>
                  <a:srgbClr val="000000"/>
                </a:solidFill>
                <a:effectLst/>
              </a:rPr>
              <a:t> 1979: </a:t>
            </a:r>
            <a:r>
              <a:rPr lang="nl-NL" sz="1200" b="0" i="0" dirty="0">
                <a:solidFill>
                  <a:srgbClr val="000000"/>
                </a:solidFill>
                <a:effectLst/>
              </a:rPr>
              <a:t>Sony presenteert de Walkman (1979). De Walkman is een draagbare cassettespeler met hoofdtelefoon. Hiermee kon je lopend en onderweg naar je eigen muziek te luisteren. </a:t>
            </a:r>
          </a:p>
          <a:p>
            <a:r>
              <a:rPr lang="nl-NL" sz="1200" dirty="0">
                <a:solidFill>
                  <a:srgbClr val="000000"/>
                </a:solidFill>
              </a:rPr>
              <a:t>Zo werd muziek luisteren steeds persoonlijker. Je kon immers jouw muziek op jouw moment luisteren. Dat was nieuw. Je stopt het cassettebandje in je Walkman en je kon luisteren. </a:t>
            </a:r>
          </a:p>
          <a:p>
            <a:r>
              <a:rPr lang="nl-NL" sz="1200" dirty="0">
                <a:solidFill>
                  <a:srgbClr val="000000"/>
                </a:solidFill>
              </a:rPr>
              <a:t>Na de Walkman kwamen o.a. de Discman en de iPod die weer een stap verder waren in persoonlijke muziekbeleving. De komst van de iPod, zorgde bovendien voor de introductie van de podcast (iPod + broadcast).</a:t>
            </a:r>
          </a:p>
          <a:p>
            <a:r>
              <a:rPr lang="nl-NL" sz="1200" dirty="0">
                <a:solidFill>
                  <a:srgbClr val="000000"/>
                </a:solidFill>
              </a:rPr>
              <a:t>Tegenwoordig is het heel normaal om </a:t>
            </a:r>
            <a:r>
              <a:rPr lang="nl-NL" sz="1200" dirty="0" err="1">
                <a:solidFill>
                  <a:srgbClr val="000000"/>
                </a:solidFill>
              </a:rPr>
              <a:t>Spotify</a:t>
            </a:r>
            <a:r>
              <a:rPr lang="nl-NL" sz="1200" dirty="0">
                <a:solidFill>
                  <a:srgbClr val="000000"/>
                </a:solidFill>
              </a:rPr>
              <a:t> of </a:t>
            </a:r>
            <a:r>
              <a:rPr lang="nl-NL" sz="1200" dirty="0" err="1">
                <a:solidFill>
                  <a:srgbClr val="000000"/>
                </a:solidFill>
              </a:rPr>
              <a:t>Deezer</a:t>
            </a:r>
            <a:r>
              <a:rPr lang="nl-NL" sz="1200" dirty="0">
                <a:solidFill>
                  <a:srgbClr val="000000"/>
                </a:solidFill>
              </a:rPr>
              <a:t> te gebruiken. Zo heb je letterlijk alle keuze. De nieuwste muziek staat altijd voor je klaar.</a:t>
            </a:r>
          </a:p>
          <a:p>
            <a:endParaRPr lang="nl-NL" sz="1200" b="0" i="0" dirty="0">
              <a:solidFill>
                <a:srgbClr val="000000"/>
              </a:solidFill>
              <a:effectLst/>
            </a:endParaRPr>
          </a:p>
          <a:p>
            <a:endParaRPr lang="nl-NL" sz="1200" dirty="0">
              <a:solidFill>
                <a:srgbClr val="000000"/>
              </a:solidFill>
            </a:endParaRPr>
          </a:p>
        </p:txBody>
      </p:sp>
      <p:pic>
        <p:nvPicPr>
          <p:cNvPr id="4" name="Onlinemedia 3" title="Vinyl populair onder jongeren">
            <a:hlinkClick r:id="" action="ppaction://media"/>
            <a:extLst>
              <a:ext uri="{FF2B5EF4-FFF2-40B4-BE49-F238E27FC236}">
                <a16:creationId xmlns:a16="http://schemas.microsoft.com/office/drawing/2014/main" id="{3C8C633D-CDF0-363B-C129-659CA506B693}"/>
              </a:ext>
            </a:extLst>
          </p:cNvPr>
          <p:cNvPicPr>
            <a:picLocks noRot="1" noChangeAspect="1"/>
          </p:cNvPicPr>
          <p:nvPr>
            <a:videoFile r:link="rId1"/>
          </p:nvPr>
        </p:nvPicPr>
        <p:blipFill>
          <a:blip r:embed="rId3"/>
          <a:stretch>
            <a:fillRect/>
          </a:stretch>
        </p:blipFill>
        <p:spPr>
          <a:xfrm>
            <a:off x="6814598" y="2693695"/>
            <a:ext cx="5021405" cy="2837094"/>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9769182" cy="1452562"/>
          </a:xfrm>
        </p:spPr>
        <p:txBody>
          <a:bodyPr/>
          <a:lstStyle/>
          <a:p>
            <a:r>
              <a:rPr lang="nl-NL" sz="2800" dirty="0"/>
              <a:t>Nu in de media: V</a:t>
            </a:r>
            <a:r>
              <a:rPr lang="nl-NL" dirty="0"/>
              <a:t>an platenkast tot podcast</a:t>
            </a:r>
            <a:endParaRPr lang="nl-NL" sz="2800" dirty="0"/>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649943" cy="4801624"/>
          </a:xfrm>
        </p:spPr>
        <p:txBody>
          <a:bodyPr>
            <a:noAutofit/>
          </a:bodyPr>
          <a:lstStyle/>
          <a:p>
            <a:r>
              <a:rPr lang="nl-NL" sz="1200" i="0" dirty="0">
                <a:solidFill>
                  <a:srgbClr val="000000"/>
                </a:solidFill>
                <a:effectLst/>
              </a:rPr>
              <a:t>Nieuwe techniek en apps zorgen er ook voor dat oude muziek weer populair word. Een aantal voorbeelden:</a:t>
            </a:r>
          </a:p>
          <a:p>
            <a:r>
              <a:rPr lang="nl-NL" sz="1200" dirty="0">
                <a:solidFill>
                  <a:srgbClr val="000000"/>
                </a:solidFill>
              </a:rPr>
              <a:t>- Het nummer </a:t>
            </a:r>
            <a:r>
              <a:rPr lang="nl-NL" sz="1200" dirty="0">
                <a:solidFill>
                  <a:srgbClr val="000000"/>
                </a:solidFill>
                <a:hlinkClick r:id="rId3"/>
              </a:rPr>
              <a:t>Running up </a:t>
            </a:r>
            <a:r>
              <a:rPr lang="nl-NL" sz="1200" dirty="0" err="1">
                <a:solidFill>
                  <a:srgbClr val="000000"/>
                </a:solidFill>
                <a:hlinkClick r:id="rId3"/>
              </a:rPr>
              <a:t>that</a:t>
            </a:r>
            <a:r>
              <a:rPr lang="nl-NL" sz="1200" dirty="0">
                <a:solidFill>
                  <a:srgbClr val="000000"/>
                </a:solidFill>
                <a:hlinkClick r:id="rId3"/>
              </a:rPr>
              <a:t> </a:t>
            </a:r>
            <a:r>
              <a:rPr lang="nl-NL" sz="1200" dirty="0" err="1">
                <a:solidFill>
                  <a:srgbClr val="000000"/>
                </a:solidFill>
                <a:hlinkClick r:id="rId3"/>
              </a:rPr>
              <a:t>hill</a:t>
            </a:r>
            <a:r>
              <a:rPr lang="nl-NL" sz="1200" dirty="0">
                <a:solidFill>
                  <a:srgbClr val="000000"/>
                </a:solidFill>
                <a:hlinkClick r:id="rId3"/>
              </a:rPr>
              <a:t> </a:t>
            </a:r>
            <a:r>
              <a:rPr lang="nl-NL" sz="1200" dirty="0">
                <a:solidFill>
                  <a:srgbClr val="000000"/>
                </a:solidFill>
              </a:rPr>
              <a:t>van Kate Bush komt uit 1985, maar werd onlangs weer een hit door de serie </a:t>
            </a:r>
            <a:r>
              <a:rPr lang="nl-NL" sz="1200" dirty="0" err="1">
                <a:solidFill>
                  <a:srgbClr val="000000"/>
                </a:solidFill>
              </a:rPr>
              <a:t>Stranger</a:t>
            </a:r>
            <a:r>
              <a:rPr lang="nl-NL" sz="1200" dirty="0">
                <a:solidFill>
                  <a:srgbClr val="000000"/>
                </a:solidFill>
              </a:rPr>
              <a:t> </a:t>
            </a:r>
            <a:r>
              <a:rPr lang="nl-NL" sz="1200" dirty="0" err="1">
                <a:solidFill>
                  <a:srgbClr val="000000"/>
                </a:solidFill>
              </a:rPr>
              <a:t>Things</a:t>
            </a:r>
            <a:r>
              <a:rPr lang="nl-NL" sz="1200" dirty="0">
                <a:solidFill>
                  <a:srgbClr val="000000"/>
                </a:solidFill>
              </a:rPr>
              <a:t> op </a:t>
            </a:r>
            <a:r>
              <a:rPr lang="nl-NL" sz="1200" dirty="0" err="1">
                <a:solidFill>
                  <a:srgbClr val="000000"/>
                </a:solidFill>
              </a:rPr>
              <a:t>Netflix</a:t>
            </a:r>
            <a:r>
              <a:rPr lang="nl-NL" sz="1200" dirty="0">
                <a:solidFill>
                  <a:srgbClr val="000000"/>
                </a:solidFill>
              </a:rPr>
              <a:t>.</a:t>
            </a:r>
          </a:p>
          <a:p>
            <a:r>
              <a:rPr lang="nl-NL" sz="1200" i="0" dirty="0">
                <a:solidFill>
                  <a:srgbClr val="000000"/>
                </a:solidFill>
                <a:effectLst/>
              </a:rPr>
              <a:t>- December 2022: Oude liedjes krijgen een nieuw leven: ‘TikTok-hits’ kennen een flinke stijging in Top 2000 (Bron: Metronieuws.nl). Ken jij deze liedjes? </a:t>
            </a:r>
            <a:r>
              <a:rPr lang="nl-NL" sz="1200" i="0" dirty="0">
                <a:solidFill>
                  <a:srgbClr val="000000"/>
                </a:solidFill>
                <a:effectLst/>
                <a:hlinkClick r:id="rId4"/>
              </a:rPr>
              <a:t>Dream on</a:t>
            </a:r>
            <a:r>
              <a:rPr lang="nl-NL" sz="1200" i="0" dirty="0">
                <a:solidFill>
                  <a:srgbClr val="000000"/>
                </a:solidFill>
                <a:effectLst/>
              </a:rPr>
              <a:t> (1973), </a:t>
            </a:r>
            <a:r>
              <a:rPr lang="nl-NL" sz="1200" i="0" dirty="0" err="1">
                <a:solidFill>
                  <a:srgbClr val="000000"/>
                </a:solidFill>
                <a:effectLst/>
                <a:hlinkClick r:id="rId5"/>
              </a:rPr>
              <a:t>Yellow</a:t>
            </a:r>
            <a:r>
              <a:rPr lang="nl-NL" sz="1200" i="0" dirty="0">
                <a:solidFill>
                  <a:srgbClr val="000000"/>
                </a:solidFill>
                <a:effectLst/>
              </a:rPr>
              <a:t> (2000) of </a:t>
            </a:r>
            <a:r>
              <a:rPr lang="nl-NL" sz="1200" i="0" dirty="0" err="1">
                <a:solidFill>
                  <a:srgbClr val="000000"/>
                </a:solidFill>
                <a:effectLst/>
                <a:hlinkClick r:id="rId6"/>
              </a:rPr>
              <a:t>Chiquitita</a:t>
            </a:r>
            <a:r>
              <a:rPr lang="nl-NL" sz="1200" i="0" dirty="0">
                <a:solidFill>
                  <a:srgbClr val="000000"/>
                </a:solidFill>
                <a:effectLst/>
              </a:rPr>
              <a:t> (1979)?</a:t>
            </a:r>
          </a:p>
          <a:p>
            <a:r>
              <a:rPr lang="nl-NL" sz="1200" dirty="0">
                <a:solidFill>
                  <a:srgbClr val="000000"/>
                </a:solidFill>
              </a:rPr>
              <a:t>De introductie van de iPod zorgde daarbij ook voor het grote succes van podcasts. Jij bepaalt waar jij naar luistert. </a:t>
            </a:r>
          </a:p>
          <a:p>
            <a:r>
              <a:rPr lang="nl-NL" sz="1200" dirty="0">
                <a:solidFill>
                  <a:srgbClr val="000000"/>
                </a:solidFill>
              </a:rPr>
              <a:t>Ga jij vooral voor muziek of podcasts?</a:t>
            </a:r>
          </a:p>
        </p:txBody>
      </p:sp>
      <p:pic>
        <p:nvPicPr>
          <p:cNvPr id="4" name="Onlinemedia 3" title="Dream On Challenge | TIKTOK COMPILATION">
            <a:hlinkClick r:id="" action="ppaction://media"/>
            <a:extLst>
              <a:ext uri="{FF2B5EF4-FFF2-40B4-BE49-F238E27FC236}">
                <a16:creationId xmlns:a16="http://schemas.microsoft.com/office/drawing/2014/main" id="{02E9C19F-6F81-6656-23F0-4F577C22FA26}"/>
              </a:ext>
            </a:extLst>
          </p:cNvPr>
          <p:cNvPicPr>
            <a:picLocks noRot="1" noChangeAspect="1"/>
          </p:cNvPicPr>
          <p:nvPr>
            <a:videoFile r:link="rId1"/>
          </p:nvPr>
        </p:nvPicPr>
        <p:blipFill>
          <a:blip r:embed="rId7"/>
          <a:stretch>
            <a:fillRect/>
          </a:stretch>
        </p:blipFill>
        <p:spPr>
          <a:xfrm>
            <a:off x="6566022" y="2538255"/>
            <a:ext cx="5233669" cy="2957023"/>
          </a:xfrm>
          <a:prstGeom prst="rect">
            <a:avLst/>
          </a:prstGeom>
        </p:spPr>
      </p:pic>
    </p:spTree>
    <p:extLst>
      <p:ext uri="{BB962C8B-B14F-4D97-AF65-F5344CB8AC3E}">
        <p14:creationId xmlns:p14="http://schemas.microsoft.com/office/powerpoint/2010/main" val="36083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3D0DFD8-EC75-6F6A-20AA-5E2A3784BD47}"/>
              </a:ext>
            </a:extLst>
          </p:cNvPr>
          <p:cNvSpPr>
            <a:spLocks noGrp="1"/>
          </p:cNvSpPr>
          <p:nvPr>
            <p:ph type="body" sz="quarter" idx="11"/>
          </p:nvPr>
        </p:nvSpPr>
        <p:spPr>
          <a:xfrm>
            <a:off x="591059" y="495393"/>
            <a:ext cx="5951889" cy="1452562"/>
          </a:xfrm>
        </p:spPr>
        <p:txBody>
          <a:bodyPr/>
          <a:lstStyle/>
          <a:p>
            <a:r>
              <a:rPr lang="nl-NL" dirty="0"/>
              <a:t>Ga in gesprek met elkaar</a:t>
            </a:r>
          </a:p>
          <a:p>
            <a:endParaRPr lang="nl-NL" dirty="0"/>
          </a:p>
        </p:txBody>
      </p:sp>
      <p:sp>
        <p:nvSpPr>
          <p:cNvPr id="3" name="Tijdelijke aanduiding voor tekst 2">
            <a:extLst>
              <a:ext uri="{FF2B5EF4-FFF2-40B4-BE49-F238E27FC236}">
                <a16:creationId xmlns:a16="http://schemas.microsoft.com/office/drawing/2014/main" id="{67C7BCF7-551E-46C8-A7B3-0B520635909A}"/>
              </a:ext>
            </a:extLst>
          </p:cNvPr>
          <p:cNvSpPr>
            <a:spLocks noGrp="1"/>
          </p:cNvSpPr>
          <p:nvPr>
            <p:ph type="body" sz="quarter" idx="12"/>
          </p:nvPr>
        </p:nvSpPr>
        <p:spPr>
          <a:xfrm>
            <a:off x="591059" y="1264351"/>
            <a:ext cx="5605555" cy="4941139"/>
          </a:xfrm>
        </p:spPr>
        <p:txBody>
          <a:bodyPr>
            <a:normAutofit fontScale="92500" lnSpcReduction="20000"/>
          </a:bodyPr>
          <a:lstStyle/>
          <a:p>
            <a:r>
              <a:rPr lang="nl-NL" sz="1400" dirty="0">
                <a:solidFill>
                  <a:srgbClr val="000000"/>
                </a:solidFill>
              </a:rPr>
              <a:t>Mensen hebben altijd naar muziek en verhalen geluisterd. Alleen de manier waarop veranderd. </a:t>
            </a:r>
          </a:p>
          <a:p>
            <a:r>
              <a:rPr lang="nl-NL" sz="1400" dirty="0">
                <a:solidFill>
                  <a:srgbClr val="000000"/>
                </a:solidFill>
              </a:rPr>
              <a:t>In de middeleeuwen trok een minstreel van dorp naar dorp om nieuws en verhalen rond te vertellen. </a:t>
            </a:r>
          </a:p>
          <a:p>
            <a:r>
              <a:rPr lang="nl-NL" sz="1400" dirty="0">
                <a:solidFill>
                  <a:srgbClr val="000000"/>
                </a:solidFill>
              </a:rPr>
              <a:t>In januari 1924 werd elke 2 weken het “</a:t>
            </a:r>
            <a:r>
              <a:rPr lang="nl-NL" sz="1400" dirty="0" err="1">
                <a:solidFill>
                  <a:srgbClr val="000000"/>
                </a:solidFill>
              </a:rPr>
              <a:t>Hollandsch</a:t>
            </a:r>
            <a:r>
              <a:rPr lang="nl-NL" sz="1400" dirty="0">
                <a:solidFill>
                  <a:srgbClr val="000000"/>
                </a:solidFill>
              </a:rPr>
              <a:t> Nieuws” in de bioscoop vertoond zoals hiernaast (Er is geen geluid, dat kon toen nog niet. In de bioscoop werd door een verteller het verhaal verteld bij de beelden). </a:t>
            </a:r>
          </a:p>
          <a:p>
            <a:r>
              <a:rPr lang="nl-NL" sz="1400" dirty="0">
                <a:solidFill>
                  <a:srgbClr val="000000"/>
                </a:solidFill>
              </a:rPr>
              <a:t>En wij? Wij luisteren via Google Podcasts naar de Jeugdjournaal-podcast.</a:t>
            </a:r>
          </a:p>
          <a:p>
            <a:r>
              <a:rPr lang="nl-NL" sz="1400" dirty="0">
                <a:solidFill>
                  <a:srgbClr val="000000"/>
                </a:solidFill>
              </a:rPr>
              <a:t>Hoe doe jij dat? Ga jij vooral voor muziek of podcasts?</a:t>
            </a:r>
          </a:p>
          <a:p>
            <a:r>
              <a:rPr lang="nl-NL" sz="1400" dirty="0">
                <a:solidFill>
                  <a:srgbClr val="000000"/>
                </a:solidFill>
              </a:rPr>
              <a:t>Hoe kom je aan nieuwe muziek of podcasts? Welke apps gebruik je (bv. </a:t>
            </a:r>
            <a:r>
              <a:rPr lang="nl-NL" sz="1400" dirty="0" err="1">
                <a:solidFill>
                  <a:srgbClr val="000000"/>
                </a:solidFill>
              </a:rPr>
              <a:t>Spotify</a:t>
            </a:r>
            <a:r>
              <a:rPr lang="nl-NL" sz="1400" dirty="0">
                <a:solidFill>
                  <a:srgbClr val="000000"/>
                </a:solidFill>
              </a:rPr>
              <a:t>, </a:t>
            </a:r>
            <a:r>
              <a:rPr lang="nl-NL" sz="1400" dirty="0" err="1">
                <a:solidFill>
                  <a:srgbClr val="000000"/>
                </a:solidFill>
              </a:rPr>
              <a:t>Deezer</a:t>
            </a:r>
            <a:r>
              <a:rPr lang="nl-NL" sz="1400" dirty="0">
                <a:solidFill>
                  <a:srgbClr val="000000"/>
                </a:solidFill>
              </a:rPr>
              <a:t>, </a:t>
            </a:r>
            <a:r>
              <a:rPr lang="nl-NL" sz="1400" dirty="0" err="1">
                <a:solidFill>
                  <a:srgbClr val="000000"/>
                </a:solidFill>
              </a:rPr>
              <a:t>Podimo</a:t>
            </a:r>
            <a:r>
              <a:rPr lang="nl-NL" sz="1400" dirty="0">
                <a:solidFill>
                  <a:srgbClr val="000000"/>
                </a:solidFill>
              </a:rPr>
              <a:t>)?</a:t>
            </a:r>
          </a:p>
          <a:p>
            <a:r>
              <a:rPr lang="nl-NL" sz="1400" dirty="0">
                <a:solidFill>
                  <a:srgbClr val="000000"/>
                </a:solidFill>
              </a:rPr>
              <a:t>Welke muziektips heb je voor anderen? En heb je ook podcast-tips? </a:t>
            </a:r>
          </a:p>
        </p:txBody>
      </p:sp>
      <p:pic>
        <p:nvPicPr>
          <p:cNvPr id="5" name="Onlinemedia 4" title="Stadsopname Nijmegen. Polygoon Journaal 1924. 4K.">
            <a:hlinkClick r:id="" action="ppaction://media"/>
            <a:extLst>
              <a:ext uri="{FF2B5EF4-FFF2-40B4-BE49-F238E27FC236}">
                <a16:creationId xmlns:a16="http://schemas.microsoft.com/office/drawing/2014/main" id="{FD082F4C-87CE-2114-F923-6D9521C4AAF2}"/>
              </a:ext>
            </a:extLst>
          </p:cNvPr>
          <p:cNvPicPr>
            <a:picLocks noRot="1" noChangeAspect="1"/>
          </p:cNvPicPr>
          <p:nvPr>
            <a:videoFile r:link="rId1"/>
          </p:nvPr>
        </p:nvPicPr>
        <p:blipFill>
          <a:blip r:embed="rId3"/>
          <a:stretch>
            <a:fillRect/>
          </a:stretch>
        </p:blipFill>
        <p:spPr>
          <a:xfrm>
            <a:off x="6542948" y="2560529"/>
            <a:ext cx="5461361" cy="3085669"/>
          </a:xfrm>
          <a:prstGeom prst="rect">
            <a:avLst/>
          </a:prstGeom>
        </p:spPr>
      </p:pic>
    </p:spTree>
    <p:extLst>
      <p:ext uri="{BB962C8B-B14F-4D97-AF65-F5344CB8AC3E}">
        <p14:creationId xmlns:p14="http://schemas.microsoft.com/office/powerpoint/2010/main" val="19075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Persoon met blauw haar en hoofdtelefoon">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75" r="137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664672"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p>
        </p:txBody>
      </p:sp>
      <p:sp>
        <p:nvSpPr>
          <p:cNvPr id="4" name="Tekstvak 3">
            <a:extLst>
              <a:ext uri="{FF2B5EF4-FFF2-40B4-BE49-F238E27FC236}">
                <a16:creationId xmlns:a16="http://schemas.microsoft.com/office/drawing/2014/main" id="{AB9C9927-533D-050B-93D4-B92ADDFAB37E}"/>
              </a:ext>
            </a:extLst>
          </p:cNvPr>
          <p:cNvSpPr txBox="1"/>
          <p:nvPr/>
        </p:nvSpPr>
        <p:spPr>
          <a:xfrm>
            <a:off x="572032" y="1237741"/>
            <a:ext cx="4189251" cy="2031325"/>
          </a:xfrm>
          <a:prstGeom prst="rect">
            <a:avLst/>
          </a:prstGeom>
          <a:noFill/>
        </p:spPr>
        <p:txBody>
          <a:bodyPr wrap="square" rtlCol="0">
            <a:spAutoFit/>
          </a:bodyPr>
          <a:lstStyle/>
          <a:p>
            <a:endParaRPr lang="nl-NL" sz="1800" dirty="0"/>
          </a:p>
          <a:p>
            <a:r>
              <a:rPr lang="nl-NL" sz="1800" dirty="0"/>
              <a:t>Op de volgende dia staan een aantal podcasts.</a:t>
            </a:r>
          </a:p>
          <a:p>
            <a:endParaRPr lang="nl-NL" dirty="0"/>
          </a:p>
          <a:p>
            <a:r>
              <a:rPr lang="nl-NL" dirty="0"/>
              <a:t>Kies een podcast uit die jou leuk lijkt en luister een aflevering.</a:t>
            </a:r>
          </a:p>
          <a:p>
            <a:endParaRPr lang="nl-NL" dirty="0"/>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descr="Retromicrofoon">
            <a:extLst>
              <a:ext uri="{FF2B5EF4-FFF2-40B4-BE49-F238E27FC236}">
                <a16:creationId xmlns:a16="http://schemas.microsoft.com/office/drawing/2014/main" id="{8A0E5D3B-DC46-7C61-1DCD-4845868E5CF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6471" t="-265" r="6631" b="265"/>
          <a:stretch/>
        </p:blipFill>
        <p:spPr>
          <a:xfrm>
            <a:off x="-4102" y="390398"/>
            <a:ext cx="4445238" cy="6319176"/>
          </a:xfrm>
        </p:spPr>
      </p:pic>
      <p:sp>
        <p:nvSpPr>
          <p:cNvPr id="12" name="Tijdelijke aanduiding voor tekst 11">
            <a:extLst>
              <a:ext uri="{FF2B5EF4-FFF2-40B4-BE49-F238E27FC236}">
                <a16:creationId xmlns:a16="http://schemas.microsoft.com/office/drawing/2014/main" id="{26A07ED1-1030-0963-3458-6755A5899F6B}"/>
              </a:ext>
            </a:extLst>
          </p:cNvPr>
          <p:cNvSpPr>
            <a:spLocks noGrp="1"/>
          </p:cNvSpPr>
          <p:nvPr>
            <p:ph type="body" sz="quarter" idx="22"/>
          </p:nvPr>
        </p:nvSpPr>
        <p:spPr>
          <a:xfrm>
            <a:off x="5673746" y="1499351"/>
            <a:ext cx="511493" cy="573405"/>
          </a:xfrm>
        </p:spPr>
        <p:txBody>
          <a:bodyPr/>
          <a:lstStyle/>
          <a:p>
            <a:r>
              <a:rPr lang="nl-NL" dirty="0"/>
              <a:t>01</a:t>
            </a:r>
          </a:p>
        </p:txBody>
      </p:sp>
      <p:sp>
        <p:nvSpPr>
          <p:cNvPr id="13" name="Tijdelijke aanduiding voor tekst 12">
            <a:extLst>
              <a:ext uri="{FF2B5EF4-FFF2-40B4-BE49-F238E27FC236}">
                <a16:creationId xmlns:a16="http://schemas.microsoft.com/office/drawing/2014/main" id="{E931CDDE-D402-DF17-D2C8-51428272DC6F}"/>
              </a:ext>
            </a:extLst>
          </p:cNvPr>
          <p:cNvSpPr>
            <a:spLocks noGrp="1"/>
          </p:cNvSpPr>
          <p:nvPr>
            <p:ph type="body" sz="quarter" idx="23"/>
          </p:nvPr>
        </p:nvSpPr>
        <p:spPr>
          <a:xfrm>
            <a:off x="6356224" y="1406847"/>
            <a:ext cx="5300155" cy="854590"/>
          </a:xfrm>
        </p:spPr>
        <p:txBody>
          <a:bodyPr>
            <a:noAutofit/>
          </a:bodyPr>
          <a:lstStyle/>
          <a:p>
            <a:r>
              <a:rPr lang="nl-NL" sz="1400" dirty="0">
                <a:hlinkClick r:id="rId3"/>
              </a:rPr>
              <a:t>Leesbeesten en Luistervinken</a:t>
            </a:r>
            <a:r>
              <a:rPr lang="nl-NL" sz="1400" dirty="0"/>
              <a:t> “Dit is dé kinderpodcast over kinderboeken waar kinderen in gesprek gaan met kinderboekenschrijvers” (podcastluisteren.nl).</a:t>
            </a:r>
          </a:p>
        </p:txBody>
      </p:sp>
      <p:sp>
        <p:nvSpPr>
          <p:cNvPr id="14" name="Tijdelijke aanduiding voor tekst 13">
            <a:extLst>
              <a:ext uri="{FF2B5EF4-FFF2-40B4-BE49-F238E27FC236}">
                <a16:creationId xmlns:a16="http://schemas.microsoft.com/office/drawing/2014/main" id="{BAB8759F-9777-4217-D63C-1DE63B73BDC7}"/>
              </a:ext>
            </a:extLst>
          </p:cNvPr>
          <p:cNvSpPr>
            <a:spLocks noGrp="1"/>
          </p:cNvSpPr>
          <p:nvPr>
            <p:ph type="body" sz="quarter" idx="24"/>
          </p:nvPr>
        </p:nvSpPr>
        <p:spPr>
          <a:xfrm>
            <a:off x="5673746" y="2587506"/>
            <a:ext cx="511493" cy="573405"/>
          </a:xfrm>
        </p:spPr>
        <p:txBody>
          <a:bodyPr/>
          <a:lstStyle/>
          <a:p>
            <a:r>
              <a:rPr lang="nl-NL" dirty="0"/>
              <a:t>02</a:t>
            </a:r>
          </a:p>
        </p:txBody>
      </p:sp>
      <p:sp>
        <p:nvSpPr>
          <p:cNvPr id="15" name="Tijdelijke aanduiding voor tekst 14">
            <a:extLst>
              <a:ext uri="{FF2B5EF4-FFF2-40B4-BE49-F238E27FC236}">
                <a16:creationId xmlns:a16="http://schemas.microsoft.com/office/drawing/2014/main" id="{37322106-074C-C916-FA10-E49A7520076B}"/>
              </a:ext>
            </a:extLst>
          </p:cNvPr>
          <p:cNvSpPr>
            <a:spLocks noGrp="1"/>
          </p:cNvSpPr>
          <p:nvPr>
            <p:ph type="body" sz="quarter" idx="25"/>
          </p:nvPr>
        </p:nvSpPr>
        <p:spPr>
          <a:xfrm>
            <a:off x="6356224" y="2570714"/>
            <a:ext cx="5300155" cy="955491"/>
          </a:xfrm>
        </p:spPr>
        <p:txBody>
          <a:bodyPr>
            <a:normAutofit fontScale="92500" lnSpcReduction="10000"/>
          </a:bodyPr>
          <a:lstStyle/>
          <a:p>
            <a:r>
              <a:rPr lang="nl-NL" sz="1400" b="0" i="0" dirty="0">
                <a:solidFill>
                  <a:srgbClr val="1E1E1E"/>
                </a:solidFill>
                <a:effectLst/>
                <a:hlinkClick r:id="rId4"/>
              </a:rPr>
              <a:t>Jeugdjournaal-podcast</a:t>
            </a:r>
            <a:r>
              <a:rPr lang="nl-NL" sz="1400" b="0" i="0" dirty="0">
                <a:solidFill>
                  <a:srgbClr val="1E1E1E"/>
                </a:solidFill>
                <a:effectLst/>
              </a:rPr>
              <a:t> ”</a:t>
            </a:r>
            <a:r>
              <a:rPr lang="nl-NL" sz="1500" b="0" i="0" dirty="0">
                <a:solidFill>
                  <a:schemeClr val="tx1"/>
                </a:solidFill>
                <a:effectLst/>
              </a:rPr>
              <a:t>Ben jij nieuwsgierig en wil je meer weten over wat er in de wereld speelt? In de podcast van het NOS Jeugdjournaal beantwoorden Bart Tuinman en Malou van der Starre elke week vragen van kinderen over een nieuwsonderwerp” (Jeugdjournaal.nl).</a:t>
            </a:r>
            <a:endParaRPr lang="nl-NL" sz="1500" dirty="0">
              <a:solidFill>
                <a:schemeClr val="tx1"/>
              </a:solidFill>
            </a:endParaRPr>
          </a:p>
        </p:txBody>
      </p:sp>
      <p:sp>
        <p:nvSpPr>
          <p:cNvPr id="16" name="Tijdelijke aanduiding voor tekst 15">
            <a:extLst>
              <a:ext uri="{FF2B5EF4-FFF2-40B4-BE49-F238E27FC236}">
                <a16:creationId xmlns:a16="http://schemas.microsoft.com/office/drawing/2014/main" id="{10D2D341-A150-EC1F-D6BA-9FBE1A0F07B5}"/>
              </a:ext>
            </a:extLst>
          </p:cNvPr>
          <p:cNvSpPr>
            <a:spLocks noGrp="1"/>
          </p:cNvSpPr>
          <p:nvPr>
            <p:ph type="body" sz="quarter" idx="26"/>
          </p:nvPr>
        </p:nvSpPr>
        <p:spPr>
          <a:xfrm>
            <a:off x="5673746" y="3896960"/>
            <a:ext cx="511493" cy="573405"/>
          </a:xfrm>
        </p:spPr>
        <p:txBody>
          <a:bodyPr/>
          <a:lstStyle/>
          <a:p>
            <a:r>
              <a:rPr lang="nl-NL" dirty="0"/>
              <a:t>03</a:t>
            </a:r>
          </a:p>
        </p:txBody>
      </p:sp>
      <p:sp>
        <p:nvSpPr>
          <p:cNvPr id="17" name="Tijdelijke aanduiding voor tekst 16">
            <a:extLst>
              <a:ext uri="{FF2B5EF4-FFF2-40B4-BE49-F238E27FC236}">
                <a16:creationId xmlns:a16="http://schemas.microsoft.com/office/drawing/2014/main" id="{F5E837D7-428B-3A4D-D26B-E65E89C55017}"/>
              </a:ext>
            </a:extLst>
          </p:cNvPr>
          <p:cNvSpPr>
            <a:spLocks noGrp="1"/>
          </p:cNvSpPr>
          <p:nvPr>
            <p:ph type="body" sz="quarter" idx="27"/>
          </p:nvPr>
        </p:nvSpPr>
        <p:spPr>
          <a:xfrm>
            <a:off x="6356226" y="3727540"/>
            <a:ext cx="4788960" cy="984311"/>
          </a:xfrm>
        </p:spPr>
        <p:txBody>
          <a:bodyPr>
            <a:normAutofit lnSpcReduction="10000"/>
          </a:bodyPr>
          <a:lstStyle/>
          <a:p>
            <a:r>
              <a:rPr lang="nl-NL" sz="1300" dirty="0">
                <a:hlinkClick r:id="rId5"/>
              </a:rPr>
              <a:t>Niet geschikt voor kinderen</a:t>
            </a:r>
            <a:r>
              <a:rPr lang="nl-NL" sz="1300" dirty="0"/>
              <a:t> </a:t>
            </a:r>
            <a:r>
              <a:rPr lang="nl-NL" sz="1400" dirty="0"/>
              <a:t>Van Kidsweek: In Niet geschikt voor kinderen worden korte griezelverhalen verteld. Die zijn wél geschikt voor kinderen, maar alleen voor wie niet bang is aangelegd. Want spannend zijn ze!</a:t>
            </a:r>
          </a:p>
        </p:txBody>
      </p:sp>
      <p:sp>
        <p:nvSpPr>
          <p:cNvPr id="18" name="Tijdelijke aanduiding voor tekst 17">
            <a:extLst>
              <a:ext uri="{FF2B5EF4-FFF2-40B4-BE49-F238E27FC236}">
                <a16:creationId xmlns:a16="http://schemas.microsoft.com/office/drawing/2014/main" id="{9CCADF79-18F6-CA46-26B9-14FCC54CE6EC}"/>
              </a:ext>
            </a:extLst>
          </p:cNvPr>
          <p:cNvSpPr>
            <a:spLocks noGrp="1"/>
          </p:cNvSpPr>
          <p:nvPr>
            <p:ph type="body" sz="quarter" idx="28"/>
          </p:nvPr>
        </p:nvSpPr>
        <p:spPr>
          <a:xfrm>
            <a:off x="5673746" y="5117778"/>
            <a:ext cx="511493" cy="573405"/>
          </a:xfrm>
        </p:spPr>
        <p:txBody>
          <a:bodyPr/>
          <a:lstStyle/>
          <a:p>
            <a:r>
              <a:rPr lang="nl-NL" dirty="0"/>
              <a:t>04</a:t>
            </a:r>
          </a:p>
        </p:txBody>
      </p:sp>
      <p:sp>
        <p:nvSpPr>
          <p:cNvPr id="19" name="Tijdelijke aanduiding voor tekst 18">
            <a:extLst>
              <a:ext uri="{FF2B5EF4-FFF2-40B4-BE49-F238E27FC236}">
                <a16:creationId xmlns:a16="http://schemas.microsoft.com/office/drawing/2014/main" id="{50A28986-FEB8-A1C6-5CCC-0898BDCA7AAC}"/>
              </a:ext>
            </a:extLst>
          </p:cNvPr>
          <p:cNvSpPr>
            <a:spLocks noGrp="1"/>
          </p:cNvSpPr>
          <p:nvPr>
            <p:ph type="body" sz="quarter" idx="29"/>
          </p:nvPr>
        </p:nvSpPr>
        <p:spPr>
          <a:xfrm>
            <a:off x="6356226" y="4892874"/>
            <a:ext cx="4788960" cy="1185605"/>
          </a:xfrm>
        </p:spPr>
        <p:txBody>
          <a:bodyPr>
            <a:normAutofit/>
          </a:bodyPr>
          <a:lstStyle/>
          <a:p>
            <a:r>
              <a:rPr lang="nl-NL" sz="1400" dirty="0">
                <a:hlinkClick r:id="rId6"/>
              </a:rPr>
              <a:t>Toen was ik 12</a:t>
            </a:r>
            <a:r>
              <a:rPr lang="nl-NL" sz="1400" dirty="0"/>
              <a:t> </a:t>
            </a:r>
            <a:r>
              <a:rPr lang="nl-NL" sz="1300" dirty="0"/>
              <a:t>“</a:t>
            </a:r>
            <a:r>
              <a:rPr lang="nl-NL" sz="1400" b="0" i="0" dirty="0">
                <a:solidFill>
                  <a:srgbClr val="2C3E50"/>
                </a:solidFill>
                <a:effectLst/>
              </a:rPr>
              <a:t>Dit is de podcast van Willem Wever, waarin spannende verhalen worden verteld die echt gebeurd zijn. Want soms ben je, zonder dat je het weet, onderdeel van een grote gebeurtenis uit de Nederlandse geschiedenis.“</a:t>
            </a:r>
            <a:endParaRPr lang="nl-NL" sz="1400" dirty="0"/>
          </a:p>
        </p:txBody>
      </p:sp>
      <p:sp>
        <p:nvSpPr>
          <p:cNvPr id="33" name="Tijdelijke aanduiding voor tekst 32">
            <a:extLst>
              <a:ext uri="{FF2B5EF4-FFF2-40B4-BE49-F238E27FC236}">
                <a16:creationId xmlns:a16="http://schemas.microsoft.com/office/drawing/2014/main" id="{951BF5D6-C46F-4C4B-D5EB-C0539CF295BD}"/>
              </a:ext>
            </a:extLst>
          </p:cNvPr>
          <p:cNvSpPr>
            <a:spLocks noGrp="1"/>
          </p:cNvSpPr>
          <p:nvPr>
            <p:ph type="body" sz="quarter" idx="21"/>
          </p:nvPr>
        </p:nvSpPr>
        <p:spPr/>
        <p:txBody>
          <a:bodyPr>
            <a:normAutofit fontScale="55000" lnSpcReduction="20000"/>
          </a:bodyPr>
          <a:lstStyle/>
          <a:p>
            <a:r>
              <a:rPr lang="nl-NL" dirty="0"/>
              <a:t>Luister een aflevering van één van de volgende podcasts:</a:t>
            </a:r>
          </a:p>
          <a:p>
            <a:endParaRPr lang="nl-NL" dirty="0"/>
          </a:p>
        </p:txBody>
      </p:sp>
    </p:spTree>
    <p:extLst>
      <p:ext uri="{BB962C8B-B14F-4D97-AF65-F5344CB8AC3E}">
        <p14:creationId xmlns:p14="http://schemas.microsoft.com/office/powerpoint/2010/main" val="10244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Kinderen die op het veld rennen">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88" r="138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49599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(vervolg): </a:t>
            </a:r>
          </a:p>
        </p:txBody>
      </p:sp>
      <p:sp>
        <p:nvSpPr>
          <p:cNvPr id="4" name="Tekstvak 3">
            <a:extLst>
              <a:ext uri="{FF2B5EF4-FFF2-40B4-BE49-F238E27FC236}">
                <a16:creationId xmlns:a16="http://schemas.microsoft.com/office/drawing/2014/main" id="{AB9C9927-533D-050B-93D4-B92ADDFAB37E}"/>
              </a:ext>
            </a:extLst>
          </p:cNvPr>
          <p:cNvSpPr txBox="1"/>
          <p:nvPr/>
        </p:nvSpPr>
        <p:spPr>
          <a:xfrm>
            <a:off x="495996" y="1139999"/>
            <a:ext cx="5105814" cy="4524315"/>
          </a:xfrm>
          <a:prstGeom prst="rect">
            <a:avLst/>
          </a:prstGeom>
          <a:noFill/>
        </p:spPr>
        <p:txBody>
          <a:bodyPr wrap="square" rtlCol="0">
            <a:spAutoFit/>
          </a:bodyPr>
          <a:lstStyle/>
          <a:p>
            <a:r>
              <a:rPr lang="nl-NL" sz="1800" dirty="0"/>
              <a:t>Een aflevering van een door jou gekozen podcast geluisterd? </a:t>
            </a:r>
          </a:p>
          <a:p>
            <a:endParaRPr lang="nl-NL" dirty="0"/>
          </a:p>
          <a:p>
            <a:r>
              <a:rPr lang="nl-NL" sz="1800" dirty="0"/>
              <a:t>Schrijf er een review over op</a:t>
            </a:r>
          </a:p>
          <a:p>
            <a:r>
              <a:rPr lang="nl-NL" sz="1800" dirty="0">
                <a:solidFill>
                  <a:schemeClr val="bg1"/>
                </a:solidFill>
                <a:hlinkClick r:id="rId3">
                  <a:extLst>
                    <a:ext uri="{A12FA001-AC4F-418D-AE19-62706E023703}">
                      <ahyp:hlinkClr xmlns:ahyp="http://schemas.microsoft.com/office/drawing/2018/hyperlinkcolor" val="tx"/>
                    </a:ext>
                  </a:extLst>
                </a:hlinkClick>
              </a:rPr>
              <a:t>padlet.com/mediabegrip/podcasttips</a:t>
            </a:r>
            <a:endParaRPr lang="nl-NL" sz="1800" dirty="0">
              <a:solidFill>
                <a:schemeClr val="bg1"/>
              </a:solidFill>
            </a:endParaRPr>
          </a:p>
          <a:p>
            <a:endParaRPr lang="nl-NL" sz="1800" dirty="0">
              <a:solidFill>
                <a:schemeClr val="bg1"/>
              </a:solidFill>
            </a:endParaRPr>
          </a:p>
          <a:p>
            <a:r>
              <a:rPr lang="nl-NL" sz="1800" dirty="0"/>
              <a:t>Vertel in ieder geval:</a:t>
            </a:r>
          </a:p>
          <a:p>
            <a:pPr marL="285750" indent="-285750">
              <a:buFontTx/>
              <a:buChar char="-"/>
            </a:pPr>
            <a:r>
              <a:rPr lang="nl-NL" sz="1800" dirty="0"/>
              <a:t>De naam van de podcast.</a:t>
            </a:r>
          </a:p>
          <a:p>
            <a:pPr marL="285750" indent="-285750">
              <a:buFontTx/>
              <a:buChar char="-"/>
            </a:pPr>
            <a:r>
              <a:rPr lang="nl-NL" sz="1800" dirty="0"/>
              <a:t>Waar gaat het over?</a:t>
            </a:r>
          </a:p>
          <a:p>
            <a:pPr marL="285750" indent="-285750">
              <a:buFontTx/>
              <a:buChar char="-"/>
            </a:pPr>
            <a:r>
              <a:rPr lang="nl-NL" sz="1800" dirty="0"/>
              <a:t>Waar kun je het luisteren? (plaats eventueel een link).</a:t>
            </a:r>
          </a:p>
          <a:p>
            <a:pPr marL="285750" indent="-285750">
              <a:buFontTx/>
              <a:buChar char="-"/>
            </a:pPr>
            <a:r>
              <a:rPr lang="nl-NL" dirty="0"/>
              <a:t>Wat vond je ervan? Zou je deze podcast aan anderen aanraden? Waarom (niet)?</a:t>
            </a:r>
            <a:endParaRPr lang="nl-NL" sz="1800" dirty="0"/>
          </a:p>
          <a:p>
            <a:endParaRPr lang="nl-NL" dirty="0"/>
          </a:p>
          <a:p>
            <a:endParaRPr lang="nl-NL" dirty="0"/>
          </a:p>
        </p:txBody>
      </p:sp>
    </p:spTree>
    <p:extLst>
      <p:ext uri="{BB962C8B-B14F-4D97-AF65-F5344CB8AC3E}">
        <p14:creationId xmlns:p14="http://schemas.microsoft.com/office/powerpoint/2010/main" val="423600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4486</TotalTime>
  <Words>1128</Words>
  <Application>Microsoft Office PowerPoint</Application>
  <PresentationFormat>Breedbeeld</PresentationFormat>
  <Paragraphs>81</Paragraphs>
  <Slides>10</Slides>
  <Notes>0</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120</cp:revision>
  <dcterms:created xsi:type="dcterms:W3CDTF">2022-01-30T11:55:21Z</dcterms:created>
  <dcterms:modified xsi:type="dcterms:W3CDTF">2023-06-19T10:14:24Z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