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269" r:id="rId6"/>
    <p:sldId id="319" r:id="rId7"/>
    <p:sldId id="322" r:id="rId8"/>
    <p:sldId id="344" r:id="rId9"/>
    <p:sldId id="331" r:id="rId10"/>
    <p:sldId id="280" r:id="rId11"/>
    <p:sldId id="28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panose="00000500000000000000" pitchFamily="2"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12/06/2023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12/06/2023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beleven.org/feest/buitenspeeldag" TargetMode="External"/><Relationship Id="rId2" Type="http://schemas.openxmlformats.org/officeDocument/2006/relationships/slideLayout" Target="../slideLayouts/slideLayout13.xml"/><Relationship Id="rId1" Type="http://schemas.openxmlformats.org/officeDocument/2006/relationships/video" Target="https://www.youtube.com/embed/zXss9RrcULQ?feature=oembed" TargetMode="External"/><Relationship Id="rId5" Type="http://schemas.openxmlformats.org/officeDocument/2006/relationships/image" Target="../media/image13.jpeg"/><Relationship Id="rId4" Type="http://schemas.openxmlformats.org/officeDocument/2006/relationships/hyperlink" Target="https://jantjebeton.nl/ik-wil-spelen/de-buitenspeeldag/over-de-da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peelbeweging.nl/te-veel-schermtijd-dat-is-verleden-tijd-met-de-20-20-2-vuistregel-en-deze-buitenspeeltips/" TargetMode="External"/><Relationship Id="rId2" Type="http://schemas.openxmlformats.org/officeDocument/2006/relationships/slideLayout" Target="../slideLayouts/slideLayout13.xml"/><Relationship Id="rId1" Type="http://schemas.openxmlformats.org/officeDocument/2006/relationships/video" Target="https://www.youtube.com/embed/CM6d5Fv44sM?start=20&amp;feature=oembed" TargetMode="External"/><Relationship Id="rId5" Type="http://schemas.openxmlformats.org/officeDocument/2006/relationships/image" Target="../media/image14.jpeg"/><Relationship Id="rId4" Type="http://schemas.openxmlformats.org/officeDocument/2006/relationships/hyperlink" Target="https://www.hoezomediawijs.nl/app-nek-swipe-duim-of-gameboche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ur.nl/nl/show/effect-van-natuur-op-gezondheid.htm" TargetMode="External"/><Relationship Id="rId1" Type="http://schemas.openxmlformats.org/officeDocument/2006/relationships/slideLayout" Target="../slideLayouts/slideLayout8.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8" y="2437195"/>
            <a:ext cx="8140823" cy="1060607"/>
          </a:xfrm>
        </p:spPr>
        <p:txBody>
          <a:bodyPr anchor="ctr">
            <a:noAutofit/>
          </a:bodyPr>
          <a:lstStyle/>
          <a:p>
            <a:r>
              <a:rPr lang="nl-NL" sz="8800" dirty="0"/>
              <a:t>Kom mee…</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3634186" cy="370376"/>
          </a:xfrm>
        </p:spPr>
        <p:txBody>
          <a:bodyPr anchor="t">
            <a:normAutofit/>
          </a:bodyPr>
          <a:lstStyle/>
          <a:p>
            <a:r>
              <a:rPr lang="nl-NL" sz="1200" dirty="0"/>
              <a:t>Mediabegrip week 24 2023</a:t>
            </a:r>
          </a:p>
        </p:txBody>
      </p:sp>
      <p:pic>
        <p:nvPicPr>
          <p:cNvPr id="7" name="Tijdelijke aanduiding voor afbeelding 6" descr="Kinderen op een schommel in het park">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29" r="20829"/>
          <a:stretch/>
        </p:blipFill>
        <p:spPr/>
      </p:pic>
      <p:sp>
        <p:nvSpPr>
          <p:cNvPr id="2" name="Tekstvak 1">
            <a:extLst>
              <a:ext uri="{FF2B5EF4-FFF2-40B4-BE49-F238E27FC236}">
                <a16:creationId xmlns:a16="http://schemas.microsoft.com/office/drawing/2014/main" id="{7A328271-8DFC-03AC-1D49-88A0610142D8}"/>
              </a:ext>
            </a:extLst>
          </p:cNvPr>
          <p:cNvSpPr txBox="1"/>
          <p:nvPr/>
        </p:nvSpPr>
        <p:spPr>
          <a:xfrm>
            <a:off x="226378" y="3497802"/>
            <a:ext cx="5397623" cy="369332"/>
          </a:xfrm>
          <a:prstGeom prst="rect">
            <a:avLst/>
          </a:prstGeom>
          <a:noFill/>
        </p:spPr>
        <p:txBody>
          <a:bodyPr wrap="square" rtlCol="0">
            <a:spAutoFit/>
          </a:bodyPr>
          <a:lstStyle/>
          <a:p>
            <a:r>
              <a:rPr lang="nl-NL" dirty="0"/>
              <a:t>Naar buiten, allemaal!!!</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599" y="312736"/>
            <a:ext cx="8699401" cy="4524315"/>
          </a:xfrm>
          <a:prstGeom prst="rect">
            <a:avLst/>
          </a:prstGeom>
          <a:noFill/>
        </p:spPr>
        <p:txBody>
          <a:bodyPr wrap="square" rtlCol="0">
            <a:spAutoFit/>
          </a:bodyPr>
          <a:lstStyle/>
          <a:p>
            <a:pPr algn="l"/>
            <a:r>
              <a:rPr lang="nl-NL" sz="1200" b="0" i="0" dirty="0">
                <a:effectLst/>
              </a:rPr>
              <a:t>Hoi Allemaal,</a:t>
            </a:r>
          </a:p>
          <a:p>
            <a:pPr algn="l"/>
            <a:endParaRPr lang="nl-NL" sz="1200" dirty="0"/>
          </a:p>
          <a:p>
            <a:pPr algn="l"/>
            <a:r>
              <a:rPr lang="nl-NL" sz="1200" dirty="0"/>
              <a:t>Als ik op vakantie ben op de camping, ben ik de hele dag lekker buiten. Heerlijk vind ik dat. Maar toch, als ik gewoon thuis ben, zit ik vaak binnen. </a:t>
            </a:r>
          </a:p>
          <a:p>
            <a:pPr algn="l"/>
            <a:r>
              <a:rPr lang="nl-NL" sz="1200" dirty="0"/>
              <a:t>Dan ben ik aan het gamen of zit op mijn telefoon. Vroeger ging ik wel vaker naar buiten, maar nu niet meer zo. Gek eigenlijk, want ik vind het echt heerlijk om buiten te zijn. Ik houd vooral van het bos. </a:t>
            </a:r>
          </a:p>
          <a:p>
            <a:pPr algn="l"/>
            <a:endParaRPr lang="nl-NL" sz="1200" dirty="0"/>
          </a:p>
          <a:p>
            <a:pPr algn="l"/>
            <a:r>
              <a:rPr lang="nl-NL" sz="1200" dirty="0"/>
              <a:t>Met mijn ouders ga ik trouwens wel eens </a:t>
            </a:r>
            <a:r>
              <a:rPr lang="nl-NL" sz="1200" dirty="0" err="1"/>
              <a:t>geocachen</a:t>
            </a:r>
            <a:r>
              <a:rPr lang="nl-NL" sz="1200" dirty="0"/>
              <a:t>. Weet je wat dat is? Je loopt dan bijvoorbeeld door het bos met de </a:t>
            </a:r>
            <a:r>
              <a:rPr lang="nl-NL" sz="1200" dirty="0" err="1"/>
              <a:t>Geocahe</a:t>
            </a:r>
            <a:r>
              <a:rPr lang="nl-NL" sz="1200" dirty="0"/>
              <a:t> app op je telefoon open. Daar kun je zien waar er </a:t>
            </a:r>
            <a:r>
              <a:rPr lang="nl-NL" sz="1200" dirty="0" err="1"/>
              <a:t>geo’s</a:t>
            </a:r>
            <a:r>
              <a:rPr lang="nl-NL" sz="1200" dirty="0"/>
              <a:t> verstopt liggen. Dat zijn meestal kleine kistjes of plastic containertjes. Daarin zit een soort logboekje waar je dan in kunt schrijven wanneer je de </a:t>
            </a:r>
            <a:r>
              <a:rPr lang="nl-NL" sz="1200" dirty="0" err="1"/>
              <a:t>geo</a:t>
            </a:r>
            <a:r>
              <a:rPr lang="nl-NL" sz="1200" dirty="0"/>
              <a:t> gevonden hebt. Zo wordt het een soort van speurtocht en die </a:t>
            </a:r>
            <a:r>
              <a:rPr lang="nl-NL" sz="1200" dirty="0" err="1"/>
              <a:t>geo’s</a:t>
            </a:r>
            <a:r>
              <a:rPr lang="nl-NL" sz="1200" dirty="0"/>
              <a:t> liggen echt overal! Misschien wel bij jullie in de buurt! </a:t>
            </a:r>
          </a:p>
          <a:p>
            <a:pPr algn="l"/>
            <a:endParaRPr lang="nl-NL" sz="1200" dirty="0"/>
          </a:p>
          <a:p>
            <a:pPr algn="l"/>
            <a:r>
              <a:rPr lang="nl-NL" sz="1200" dirty="0"/>
              <a:t>Maar echt buiten spelen doe ik dus steeds minder, door het gamen en mijn telefoon. Hoe is dat bij jullie?</a:t>
            </a:r>
          </a:p>
          <a:p>
            <a:pPr algn="l"/>
            <a:endParaRPr lang="nl-NL" sz="1200" dirty="0"/>
          </a:p>
          <a:p>
            <a:pPr algn="l"/>
            <a:r>
              <a:rPr lang="nl-NL" sz="1200" dirty="0"/>
              <a:t>Nu heb ik pas wel ergens gehoord dat het toch echt wel heel belangrijk is om regelmatig naar buiten te gaan. En zeker om even je beeldscherm of telefoon weg te doen. En zeker als het mooi weer is! </a:t>
            </a:r>
          </a:p>
          <a:p>
            <a:pPr algn="l"/>
            <a:endParaRPr lang="nl-NL" sz="1200" dirty="0"/>
          </a:p>
          <a:p>
            <a:pPr algn="l"/>
            <a:r>
              <a:rPr lang="nl-NL" sz="1200" dirty="0"/>
              <a:t>Dus, ik ga nu stoppen. Ik ga lekker naar buiten!</a:t>
            </a:r>
          </a:p>
          <a:p>
            <a:pPr algn="l"/>
            <a:endParaRPr lang="nl-NL" sz="1200" dirty="0"/>
          </a:p>
          <a:p>
            <a:pPr algn="l"/>
            <a:r>
              <a:rPr lang="nl-NL" sz="1200" dirty="0"/>
              <a:t>Groetjes,</a:t>
            </a:r>
          </a:p>
          <a:p>
            <a:pPr algn="l"/>
            <a:r>
              <a:rPr lang="nl-NL" sz="1200" dirty="0"/>
              <a:t>Melle!</a:t>
            </a:r>
          </a:p>
          <a:p>
            <a:pPr algn="l"/>
            <a:endParaRPr lang="nl-NL" sz="1200" dirty="0">
              <a:solidFill>
                <a:srgbClr val="374151"/>
              </a:solidFill>
            </a:endParaRPr>
          </a:p>
          <a:p>
            <a:pPr algn="l"/>
            <a:endParaRPr lang="nl-NL" sz="1200" dirty="0">
              <a:solidFill>
                <a:srgbClr val="374151"/>
              </a:solidFill>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9173"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59" y="495393"/>
            <a:ext cx="9769182" cy="1452562"/>
          </a:xfrm>
        </p:spPr>
        <p:txBody>
          <a:bodyPr/>
          <a:lstStyle/>
          <a:p>
            <a:r>
              <a:rPr lang="nl-NL" sz="2800" dirty="0"/>
              <a:t>Nu in de media: </a:t>
            </a:r>
            <a:r>
              <a:rPr lang="nl-NL" dirty="0"/>
              <a:t>iedereen naar buiten!</a:t>
            </a:r>
            <a:endParaRPr lang="nl-NL" sz="2800" dirty="0"/>
          </a:p>
          <a:p>
            <a:endParaRPr lang="nl-NL" dirty="0"/>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59" y="1457133"/>
            <a:ext cx="5649943" cy="4801624"/>
          </a:xfrm>
        </p:spPr>
        <p:txBody>
          <a:bodyPr>
            <a:noAutofit/>
          </a:bodyPr>
          <a:lstStyle/>
          <a:p>
            <a:r>
              <a:rPr lang="nl-NL" sz="1200" b="0" i="0" dirty="0">
                <a:solidFill>
                  <a:srgbClr val="000000"/>
                </a:solidFill>
                <a:effectLst/>
              </a:rPr>
              <a:t>Van </a:t>
            </a:r>
            <a:r>
              <a:rPr lang="nl-NL" sz="1200" b="0" i="0" dirty="0">
                <a:solidFill>
                  <a:srgbClr val="000000"/>
                </a:solidFill>
                <a:effectLst/>
                <a:hlinkClick r:id="rId3"/>
              </a:rPr>
              <a:t>beleven.org</a:t>
            </a:r>
            <a:r>
              <a:rPr lang="nl-NL" sz="1200" b="0" i="0" dirty="0">
                <a:solidFill>
                  <a:srgbClr val="000000"/>
                </a:solidFill>
                <a:effectLst/>
              </a:rPr>
              <a:t>: </a:t>
            </a:r>
          </a:p>
          <a:p>
            <a:r>
              <a:rPr lang="nl-NL" sz="1200" dirty="0">
                <a:solidFill>
                  <a:srgbClr val="000000"/>
                </a:solidFill>
              </a:rPr>
              <a:t>“In 2023 is de Nationale Buitenspeeldag op woensdag 14 juni. Sinds 1994 wordt er in Nederland elk jaar een Nationale Buitenspeeldag gehouden (tweede woensdag in juni). Op die dag worden overal in ons land straten afgesloten voor verkeer, zodat kinderen er zonder gevaar naar hartenlust kunnen spelen.</a:t>
            </a:r>
          </a:p>
          <a:p>
            <a:r>
              <a:rPr lang="nl-NL" sz="1200" dirty="0">
                <a:solidFill>
                  <a:srgbClr val="000000"/>
                </a:solidFill>
              </a:rPr>
              <a:t>De dag is een echte actiedag met spandoeken, folders, ouders en natuurlijk veel spelende kinderen op straat. Door het afsluiten van de straten wordt de aandacht gevraagd van omwonenden, de gemeente en voorbijgangers. Elke straat, buurt of school kan meedoen om zo de eigen omgeving veiliger en </a:t>
            </a:r>
            <a:r>
              <a:rPr lang="nl-NL" sz="1200" dirty="0" err="1">
                <a:solidFill>
                  <a:srgbClr val="000000"/>
                </a:solidFill>
              </a:rPr>
              <a:t>kindvriendelijker</a:t>
            </a:r>
            <a:r>
              <a:rPr lang="nl-NL" sz="1200" dirty="0">
                <a:solidFill>
                  <a:srgbClr val="000000"/>
                </a:solidFill>
              </a:rPr>
              <a:t> te maken.</a:t>
            </a:r>
          </a:p>
          <a:p>
            <a:r>
              <a:rPr lang="nl-NL" sz="1200" dirty="0">
                <a:solidFill>
                  <a:srgbClr val="000000"/>
                </a:solidFill>
              </a:rPr>
              <a:t>De Nationale Buitenspeeldag vraagt op een speelse manier aandacht voor een kindvriendelijke inrichting van buurten en straten.”</a:t>
            </a:r>
          </a:p>
          <a:p>
            <a:r>
              <a:rPr lang="nl-NL" sz="1200" dirty="0">
                <a:solidFill>
                  <a:srgbClr val="000000"/>
                </a:solidFill>
              </a:rPr>
              <a:t>Kijk maar eens op de site van </a:t>
            </a:r>
            <a:r>
              <a:rPr lang="nl-NL" sz="1200" dirty="0">
                <a:solidFill>
                  <a:srgbClr val="000000"/>
                </a:solidFill>
                <a:hlinkClick r:id="rId4"/>
              </a:rPr>
              <a:t>Jantje Beton </a:t>
            </a:r>
            <a:r>
              <a:rPr lang="nl-NL" sz="1200" dirty="0">
                <a:solidFill>
                  <a:srgbClr val="000000"/>
                </a:solidFill>
              </a:rPr>
              <a:t>wat er allemaal te doen is. Wordt er bij jou in de buurt ook iets georganiseerd?</a:t>
            </a:r>
            <a:endParaRPr lang="nl-NL" sz="1200" b="0" i="0" dirty="0">
              <a:solidFill>
                <a:srgbClr val="000000"/>
              </a:solidFill>
              <a:effectLst/>
            </a:endParaRPr>
          </a:p>
          <a:p>
            <a:endParaRPr lang="nl-NL" sz="1200" b="0" i="0" dirty="0">
              <a:solidFill>
                <a:srgbClr val="000000"/>
              </a:solidFill>
              <a:effectLst/>
            </a:endParaRPr>
          </a:p>
        </p:txBody>
      </p:sp>
      <p:pic>
        <p:nvPicPr>
          <p:cNvPr id="9" name="Onlinemedia 8" title="POPZ - Iedereen Naar Buiten (Officiële Video) [Nationale Buitenspeellied 2023]">
            <a:hlinkClick r:id="" action="ppaction://media"/>
            <a:extLst>
              <a:ext uri="{FF2B5EF4-FFF2-40B4-BE49-F238E27FC236}">
                <a16:creationId xmlns:a16="http://schemas.microsoft.com/office/drawing/2014/main" id="{82C2AF96-1817-155A-8E1E-81422F441C9D}"/>
              </a:ext>
            </a:extLst>
          </p:cNvPr>
          <p:cNvPicPr>
            <a:picLocks noRot="1" noChangeAspect="1"/>
          </p:cNvPicPr>
          <p:nvPr>
            <a:videoFile r:link="rId1"/>
          </p:nvPr>
        </p:nvPicPr>
        <p:blipFill>
          <a:blip r:embed="rId5"/>
          <a:stretch>
            <a:fillRect/>
          </a:stretch>
        </p:blipFill>
        <p:spPr>
          <a:xfrm>
            <a:off x="6716943" y="2560529"/>
            <a:ext cx="5225671" cy="2952504"/>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3D0DFD8-EC75-6F6A-20AA-5E2A3784BD47}"/>
              </a:ext>
            </a:extLst>
          </p:cNvPr>
          <p:cNvSpPr>
            <a:spLocks noGrp="1"/>
          </p:cNvSpPr>
          <p:nvPr>
            <p:ph type="body" sz="quarter" idx="11"/>
          </p:nvPr>
        </p:nvSpPr>
        <p:spPr>
          <a:xfrm>
            <a:off x="591059" y="495393"/>
            <a:ext cx="5951889" cy="1452562"/>
          </a:xfrm>
        </p:spPr>
        <p:txBody>
          <a:bodyPr/>
          <a:lstStyle/>
          <a:p>
            <a:r>
              <a:rPr lang="nl-NL" dirty="0"/>
              <a:t>Ga in gesprek met elkaar</a:t>
            </a:r>
          </a:p>
          <a:p>
            <a:endParaRPr lang="nl-NL" dirty="0"/>
          </a:p>
        </p:txBody>
      </p:sp>
      <p:sp>
        <p:nvSpPr>
          <p:cNvPr id="3" name="Tijdelijke aanduiding voor tekst 2">
            <a:extLst>
              <a:ext uri="{FF2B5EF4-FFF2-40B4-BE49-F238E27FC236}">
                <a16:creationId xmlns:a16="http://schemas.microsoft.com/office/drawing/2014/main" id="{67C7BCF7-551E-46C8-A7B3-0B520635909A}"/>
              </a:ext>
            </a:extLst>
          </p:cNvPr>
          <p:cNvSpPr>
            <a:spLocks noGrp="1"/>
          </p:cNvSpPr>
          <p:nvPr>
            <p:ph type="body" sz="quarter" idx="12"/>
          </p:nvPr>
        </p:nvSpPr>
        <p:spPr>
          <a:xfrm>
            <a:off x="591059" y="1264351"/>
            <a:ext cx="5605555" cy="4941139"/>
          </a:xfrm>
        </p:spPr>
        <p:txBody>
          <a:bodyPr>
            <a:normAutofit/>
          </a:bodyPr>
          <a:lstStyle/>
          <a:p>
            <a:r>
              <a:rPr lang="nl-NL" sz="1400" dirty="0"/>
              <a:t>Waarom is buitenspelen zo belangrijk? </a:t>
            </a:r>
          </a:p>
          <a:p>
            <a:r>
              <a:rPr lang="nl-NL" sz="1400" dirty="0"/>
              <a:t>Bekijk eerst samen de video hiernaast waarin Professor Erik </a:t>
            </a:r>
            <a:r>
              <a:rPr lang="nl-NL" sz="1400" dirty="0" err="1"/>
              <a:t>Scherder</a:t>
            </a:r>
            <a:r>
              <a:rPr lang="nl-NL" sz="1400" dirty="0"/>
              <a:t> (hoogleraar neuropsychologie) uitlegt wat buitenspelen met je hersenen doet. Ga dan in gesprek met elkaar over de volgende vragen en de stelling op de volgende dia.</a:t>
            </a:r>
          </a:p>
          <a:p>
            <a:r>
              <a:rPr lang="nl-NL" sz="1400" dirty="0"/>
              <a:t>Welke punten zijn volgens jou het belangrijkste?</a:t>
            </a:r>
          </a:p>
          <a:p>
            <a:r>
              <a:rPr lang="nl-NL" sz="1400" dirty="0"/>
              <a:t>Hoe vaak ben jij buiten?</a:t>
            </a:r>
          </a:p>
          <a:p>
            <a:r>
              <a:rPr lang="nl-NL" sz="1400" dirty="0"/>
              <a:t>Wat doe je buiten het liefst?</a:t>
            </a:r>
          </a:p>
          <a:p>
            <a:r>
              <a:rPr lang="nl-NL" sz="1400" dirty="0"/>
              <a:t>Wat zijn de fysieke nadelen van te veel schermtijd? Heb jij wel eens van de </a:t>
            </a:r>
            <a:r>
              <a:rPr lang="nl-NL" sz="1400" dirty="0">
                <a:hlinkClick r:id="rId3"/>
              </a:rPr>
              <a:t>20-20-2 regel </a:t>
            </a:r>
            <a:r>
              <a:rPr lang="nl-NL" sz="1400" dirty="0"/>
              <a:t>gehoord? Of de </a:t>
            </a:r>
            <a:r>
              <a:rPr lang="nl-NL" sz="1400" dirty="0">
                <a:hlinkClick r:id="rId4"/>
              </a:rPr>
              <a:t>app-nek, </a:t>
            </a:r>
            <a:r>
              <a:rPr lang="nl-NL" sz="1400" dirty="0" err="1">
                <a:hlinkClick r:id="rId4"/>
              </a:rPr>
              <a:t>swipe</a:t>
            </a:r>
            <a:r>
              <a:rPr lang="nl-NL" sz="1400" dirty="0">
                <a:hlinkClick r:id="rId4"/>
              </a:rPr>
              <a:t>-duim of gamebochel</a:t>
            </a:r>
            <a:r>
              <a:rPr lang="nl-NL" sz="1400" dirty="0"/>
              <a:t>?</a:t>
            </a:r>
          </a:p>
          <a:p>
            <a:endParaRPr lang="nl-NL" sz="1400" dirty="0"/>
          </a:p>
          <a:p>
            <a:endParaRPr lang="nl-NL" sz="1400" dirty="0"/>
          </a:p>
          <a:p>
            <a:endParaRPr lang="nl-NL" sz="1400" dirty="0"/>
          </a:p>
          <a:p>
            <a:endParaRPr lang="nl-NL" sz="1400" dirty="0"/>
          </a:p>
        </p:txBody>
      </p:sp>
      <p:pic>
        <p:nvPicPr>
          <p:cNvPr id="4" name="Onlinemedia 3" title="Jantje Beton - Dit doet buitenspelen met jouw hersenen">
            <a:hlinkClick r:id="" action="ppaction://media"/>
            <a:extLst>
              <a:ext uri="{FF2B5EF4-FFF2-40B4-BE49-F238E27FC236}">
                <a16:creationId xmlns:a16="http://schemas.microsoft.com/office/drawing/2014/main" id="{748D3070-B726-8539-1AB4-8EFDE3A73B11}"/>
              </a:ext>
            </a:extLst>
          </p:cNvPr>
          <p:cNvPicPr>
            <a:picLocks noRot="1" noChangeAspect="1"/>
          </p:cNvPicPr>
          <p:nvPr>
            <a:videoFile r:link="rId1"/>
          </p:nvPr>
        </p:nvPicPr>
        <p:blipFill>
          <a:blip r:embed="rId5"/>
          <a:stretch>
            <a:fillRect/>
          </a:stretch>
        </p:blipFill>
        <p:spPr>
          <a:xfrm>
            <a:off x="6844789" y="2663804"/>
            <a:ext cx="4964319" cy="2804840"/>
          </a:xfrm>
          <a:prstGeom prst="rect">
            <a:avLst/>
          </a:prstGeom>
        </p:spPr>
      </p:pic>
    </p:spTree>
    <p:extLst>
      <p:ext uri="{BB962C8B-B14F-4D97-AF65-F5344CB8AC3E}">
        <p14:creationId xmlns:p14="http://schemas.microsoft.com/office/powerpoint/2010/main" val="19075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ballon: rechthoek met afgeronde hoeken 5">
            <a:extLst>
              <a:ext uri="{FF2B5EF4-FFF2-40B4-BE49-F238E27FC236}">
                <a16:creationId xmlns:a16="http://schemas.microsoft.com/office/drawing/2014/main" id="{D4FD9A37-F089-AF0B-6D5E-2DA3EE45F93A}"/>
              </a:ext>
            </a:extLst>
          </p:cNvPr>
          <p:cNvSpPr/>
          <p:nvPr/>
        </p:nvSpPr>
        <p:spPr>
          <a:xfrm>
            <a:off x="9407236" y="5546469"/>
            <a:ext cx="2725034" cy="830997"/>
          </a:xfrm>
          <a:prstGeom prst="wedgeRoundRectCallout">
            <a:avLst>
              <a:gd name="adj1" fmla="val 45571"/>
              <a:gd name="adj2" fmla="val 92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37A4D2ED-73B2-1FA8-DA8E-20B8EB6EEEDB}"/>
              </a:ext>
            </a:extLst>
          </p:cNvPr>
          <p:cNvSpPr txBox="1"/>
          <p:nvPr/>
        </p:nvSpPr>
        <p:spPr>
          <a:xfrm>
            <a:off x="2784763" y="2644170"/>
            <a:ext cx="6622473" cy="1569660"/>
          </a:xfrm>
          <a:prstGeom prst="rect">
            <a:avLst/>
          </a:prstGeom>
          <a:noFill/>
        </p:spPr>
        <p:txBody>
          <a:bodyPr wrap="square" rtlCol="0">
            <a:spAutoFit/>
          </a:bodyPr>
          <a:lstStyle/>
          <a:p>
            <a:pPr algn="ctr"/>
            <a:r>
              <a:rPr lang="nl-NL" sz="3200" dirty="0"/>
              <a:t>Ik ben te oud om buiten te spelen. Buitenspelen is kinderachtig.</a:t>
            </a:r>
          </a:p>
        </p:txBody>
      </p:sp>
      <p:sp>
        <p:nvSpPr>
          <p:cNvPr id="2" name="Tekstvak 1">
            <a:extLst>
              <a:ext uri="{FF2B5EF4-FFF2-40B4-BE49-F238E27FC236}">
                <a16:creationId xmlns:a16="http://schemas.microsoft.com/office/drawing/2014/main" id="{60843109-2988-94B6-D3F1-C4E390A827D7}"/>
              </a:ext>
            </a:extLst>
          </p:cNvPr>
          <p:cNvSpPr txBox="1"/>
          <p:nvPr/>
        </p:nvSpPr>
        <p:spPr>
          <a:xfrm>
            <a:off x="9497684" y="5558281"/>
            <a:ext cx="2634586" cy="830997"/>
          </a:xfrm>
          <a:prstGeom prst="rect">
            <a:avLst/>
          </a:prstGeom>
          <a:noFill/>
        </p:spPr>
        <p:txBody>
          <a:bodyPr wrap="square" rtlCol="0">
            <a:spAutoFit/>
          </a:bodyPr>
          <a:lstStyle/>
          <a:p>
            <a:r>
              <a:rPr lang="nl-NL" sz="1200" dirty="0" err="1">
                <a:solidFill>
                  <a:schemeClr val="bg1"/>
                </a:solidFill>
              </a:rPr>
              <a:t>Psst</a:t>
            </a:r>
            <a:r>
              <a:rPr lang="nl-NL" sz="1200" dirty="0">
                <a:solidFill>
                  <a:schemeClr val="bg1"/>
                </a:solidFill>
              </a:rPr>
              <a:t>… het gaat om samen actief buiten bezig zijn… voetballen, hockey, freerunning</a:t>
            </a:r>
            <a:r>
              <a:rPr lang="nl-NL" sz="1000" dirty="0">
                <a:solidFill>
                  <a:schemeClr val="bg1"/>
                </a:solidFill>
              </a:rPr>
              <a:t> </a:t>
            </a:r>
            <a:r>
              <a:rPr lang="nl-NL" sz="1200" dirty="0">
                <a:solidFill>
                  <a:schemeClr val="bg1"/>
                </a:solidFill>
              </a:rPr>
              <a:t>is ook buitenspelen…</a:t>
            </a:r>
          </a:p>
        </p:txBody>
      </p:sp>
    </p:spTree>
    <p:extLst>
      <p:ext uri="{BB962C8B-B14F-4D97-AF65-F5344CB8AC3E}">
        <p14:creationId xmlns:p14="http://schemas.microsoft.com/office/powerpoint/2010/main" val="328989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247421" y="1939077"/>
            <a:ext cx="5025915" cy="3604368"/>
          </a:xfrm>
        </p:spPr>
        <p:txBody>
          <a:bodyPr>
            <a:normAutofit fontScale="85000" lnSpcReduction="10000"/>
          </a:bodyPr>
          <a:lstStyle/>
          <a:p>
            <a:r>
              <a:rPr lang="nl-NL" sz="2000" b="0" dirty="0">
                <a:latin typeface="+mn-lt"/>
              </a:rPr>
              <a:t>Simpel: Ga naar buiten en speel samen!</a:t>
            </a:r>
          </a:p>
          <a:p>
            <a:endParaRPr lang="nl-NL" sz="2000" b="0" dirty="0">
              <a:solidFill>
                <a:schemeClr val="tx1"/>
              </a:solidFill>
              <a:latin typeface="+mn-lt"/>
            </a:endParaRPr>
          </a:p>
          <a:p>
            <a:r>
              <a:rPr lang="nl-NL" sz="2000" b="0" dirty="0">
                <a:solidFill>
                  <a:schemeClr val="tx1"/>
                </a:solidFill>
                <a:latin typeface="+mn-lt"/>
              </a:rPr>
              <a:t>Tips nodig?</a:t>
            </a:r>
          </a:p>
          <a:p>
            <a:pPr marL="342900" indent="-342900">
              <a:buFontTx/>
              <a:buChar char="-"/>
            </a:pPr>
            <a:r>
              <a:rPr lang="nl-NL" sz="2000" b="0" dirty="0">
                <a:solidFill>
                  <a:schemeClr val="tx1"/>
                </a:solidFill>
                <a:latin typeface="+mn-lt"/>
              </a:rPr>
              <a:t>Doe verstoppertje</a:t>
            </a:r>
          </a:p>
          <a:p>
            <a:pPr marL="342900" indent="-342900">
              <a:buFontTx/>
              <a:buChar char="-"/>
            </a:pPr>
            <a:r>
              <a:rPr lang="nl-NL" sz="2000" b="0" dirty="0">
                <a:solidFill>
                  <a:schemeClr val="tx1"/>
                </a:solidFill>
                <a:latin typeface="+mn-lt"/>
              </a:rPr>
              <a:t>Ga samen basketballen</a:t>
            </a:r>
          </a:p>
          <a:p>
            <a:pPr marL="342900" indent="-342900">
              <a:buFontTx/>
              <a:buChar char="-"/>
            </a:pPr>
            <a:r>
              <a:rPr lang="nl-NL" sz="2000" b="0" dirty="0">
                <a:solidFill>
                  <a:schemeClr val="tx1"/>
                </a:solidFill>
                <a:latin typeface="+mn-lt"/>
              </a:rPr>
              <a:t>Speel Annemaria Koekoek</a:t>
            </a:r>
          </a:p>
          <a:p>
            <a:pPr marL="342900" indent="-342900">
              <a:buFontTx/>
              <a:buChar char="-"/>
            </a:pPr>
            <a:r>
              <a:rPr lang="nl-NL" sz="2000" b="0" dirty="0">
                <a:solidFill>
                  <a:schemeClr val="tx1"/>
                </a:solidFill>
                <a:latin typeface="+mn-lt"/>
              </a:rPr>
              <a:t>Maak een parcours en ga </a:t>
            </a:r>
            <a:r>
              <a:rPr lang="nl-NL" sz="2000" b="0" dirty="0" err="1">
                <a:solidFill>
                  <a:schemeClr val="tx1"/>
                </a:solidFill>
                <a:latin typeface="+mn-lt"/>
              </a:rPr>
              <a:t>freerunnen</a:t>
            </a:r>
            <a:r>
              <a:rPr lang="nl-NL" sz="2000" b="0" dirty="0">
                <a:solidFill>
                  <a:schemeClr val="tx1"/>
                </a:solidFill>
                <a:latin typeface="+mn-lt"/>
              </a:rPr>
              <a:t> (wees zuinig op elkaar en je omgeving!)</a:t>
            </a:r>
          </a:p>
          <a:p>
            <a:pPr marL="342900" indent="-342900">
              <a:buFontTx/>
              <a:buChar char="-"/>
            </a:pPr>
            <a:endParaRPr lang="nl-NL" sz="2000" b="0" dirty="0">
              <a:solidFill>
                <a:schemeClr val="tx1"/>
              </a:solidFill>
              <a:latin typeface="+mn-lt"/>
            </a:endParaRPr>
          </a:p>
          <a:p>
            <a:r>
              <a:rPr lang="nl-NL" sz="2000" b="0" dirty="0">
                <a:solidFill>
                  <a:schemeClr val="tx1"/>
                </a:solidFill>
                <a:latin typeface="+mn-lt"/>
              </a:rPr>
              <a:t>Je leerkracht of docent legt de afspraken uit.</a:t>
            </a:r>
          </a:p>
          <a:p>
            <a:r>
              <a:rPr lang="nl-NL" sz="2000" b="0" dirty="0">
                <a:solidFill>
                  <a:schemeClr val="tx1"/>
                </a:solidFill>
                <a:latin typeface="+mn-lt"/>
              </a:rPr>
              <a:t>Veel speelplezier!!!</a:t>
            </a:r>
          </a:p>
          <a:p>
            <a:pPr marL="342900" indent="-342900">
              <a:buFontTx/>
              <a:buChar char="-"/>
            </a:pPr>
            <a:endParaRPr lang="nl-NL" sz="2000" dirty="0">
              <a:solidFill>
                <a:schemeClr val="tx1"/>
              </a:solidFill>
            </a:endParaRPr>
          </a:p>
        </p:txBody>
      </p:sp>
      <p:pic>
        <p:nvPicPr>
          <p:cNvPr id="5" name="Tijdelijke aanduiding voor afbeelding 4" descr="Kinderen die op het veld rennen">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88" r="138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247421" y="486515"/>
            <a:ext cx="443010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t>Opdracht: </a:t>
            </a:r>
            <a:endParaRPr lang="nl-NL" dirty="0"/>
          </a:p>
        </p:txBody>
      </p:sp>
    </p:spTree>
    <p:extLst>
      <p:ext uri="{BB962C8B-B14F-4D97-AF65-F5344CB8AC3E}">
        <p14:creationId xmlns:p14="http://schemas.microsoft.com/office/powerpoint/2010/main" val="3926902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609599" y="28214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609599" y="939871"/>
            <a:ext cx="8405005" cy="4524315"/>
          </a:xfrm>
          <a:prstGeom prst="rect">
            <a:avLst/>
          </a:prstGeom>
          <a:noFill/>
        </p:spPr>
        <p:txBody>
          <a:bodyPr wrap="square" rtlCol="0">
            <a:spAutoFit/>
          </a:bodyPr>
          <a:lstStyle/>
          <a:p>
            <a:r>
              <a:rPr lang="nl-NL" sz="1600" dirty="0"/>
              <a:t>Nederland wordt steeds drukker. Er is steeds minder plaats voor de natuur en goede speelplekken voor kinderen.</a:t>
            </a:r>
          </a:p>
          <a:p>
            <a:endParaRPr lang="nl-NL" sz="1600" dirty="0"/>
          </a:p>
          <a:p>
            <a:r>
              <a:rPr lang="nl-NL" sz="1600" dirty="0"/>
              <a:t>Terwijl we ook weten (volgens </a:t>
            </a:r>
            <a:r>
              <a:rPr lang="nl-NL" sz="1600" dirty="0">
                <a:hlinkClick r:id="rId2">
                  <a:extLst>
                    <a:ext uri="{A12FA001-AC4F-418D-AE19-62706E023703}">
                      <ahyp:hlinkClr xmlns:ahyp="http://schemas.microsoft.com/office/drawing/2018/hyperlinkcolor" val="tx"/>
                    </a:ext>
                  </a:extLst>
                </a:hlinkClick>
              </a:rPr>
              <a:t>Wageningen University &amp; Research</a:t>
            </a:r>
            <a:r>
              <a:rPr lang="nl-NL" sz="1600" dirty="0"/>
              <a:t>): </a:t>
            </a:r>
          </a:p>
          <a:p>
            <a:endParaRPr lang="nl-NL" sz="1600" dirty="0"/>
          </a:p>
          <a:p>
            <a:r>
              <a:rPr lang="nl-NL" sz="1600" dirty="0"/>
              <a:t>Een natuurlijke omgeving kan op de volgende manieren bijdragen aan gezondheid van mensen:</a:t>
            </a:r>
          </a:p>
          <a:p>
            <a:pPr marL="285750" indent="-285750">
              <a:buFont typeface="Arial" panose="020B0604020202020204" pitchFamily="34" charset="0"/>
              <a:buChar char="•"/>
            </a:pPr>
            <a:r>
              <a:rPr lang="nl-NL" sz="1600" dirty="0"/>
              <a:t>Herstel van stress</a:t>
            </a:r>
          </a:p>
          <a:p>
            <a:pPr marL="285750" indent="-285750">
              <a:buFont typeface="Arial" panose="020B0604020202020204" pitchFamily="34" charset="0"/>
              <a:buChar char="•"/>
            </a:pPr>
            <a:r>
              <a:rPr lang="nl-NL" sz="1600" dirty="0"/>
              <a:t>Aanzetten tot sociaal contact</a:t>
            </a:r>
          </a:p>
          <a:p>
            <a:pPr marL="285750" indent="-285750">
              <a:buFont typeface="Arial" panose="020B0604020202020204" pitchFamily="34" charset="0"/>
              <a:buChar char="•"/>
            </a:pPr>
            <a:r>
              <a:rPr lang="nl-NL" sz="1600" dirty="0"/>
              <a:t>Bijdragen aan een optimale ontwikkeling van kinderen</a:t>
            </a:r>
          </a:p>
          <a:p>
            <a:pPr marL="285750" indent="-285750">
              <a:buFont typeface="Arial" panose="020B0604020202020204" pitchFamily="34" charset="0"/>
              <a:buChar char="•"/>
            </a:pPr>
            <a:r>
              <a:rPr lang="nl-NL" sz="1600" dirty="0"/>
              <a:t>Persoonlijke ontwikkeling en zingeving bevorderen</a:t>
            </a:r>
          </a:p>
          <a:p>
            <a:pPr marL="285750" indent="-285750">
              <a:buFont typeface="Arial" panose="020B0604020202020204" pitchFamily="34" charset="0"/>
              <a:buChar char="•"/>
            </a:pPr>
            <a:r>
              <a:rPr lang="nl-NL" sz="1600" dirty="0"/>
              <a:t>Stimuleren tot bewegen</a:t>
            </a:r>
          </a:p>
          <a:p>
            <a:pPr marL="285750" indent="-285750">
              <a:buFont typeface="Arial" panose="020B0604020202020204" pitchFamily="34" charset="0"/>
              <a:buChar char="•"/>
            </a:pPr>
            <a:endParaRPr lang="nl-NL" sz="1600" dirty="0">
              <a:solidFill>
                <a:schemeClr val="bg1"/>
              </a:solidFill>
            </a:endParaRPr>
          </a:p>
          <a:p>
            <a:r>
              <a:rPr lang="nl-NL" sz="1600" dirty="0">
                <a:solidFill>
                  <a:schemeClr val="bg1"/>
                </a:solidFill>
              </a:rPr>
              <a:t>De opdracht: </a:t>
            </a:r>
          </a:p>
          <a:p>
            <a:r>
              <a:rPr lang="nl-NL" sz="1600" dirty="0">
                <a:solidFill>
                  <a:schemeClr val="bg1"/>
                </a:solidFill>
              </a:rPr>
              <a:t>Neem je eigen woonplaats of wijk in gedachten en geef deze een groene update. Bedenk en ontwerp natuurlijke speelplekken voor kinderen en maak plannen voor vergroening van de wijk. Presenteer dit aan elkaar door een A3 moodboard te maken.</a:t>
            </a:r>
          </a:p>
        </p:txBody>
      </p:sp>
      <p:pic>
        <p:nvPicPr>
          <p:cNvPr id="12" name="Graphic 11" descr="Chatten silhouet">
            <a:extLst>
              <a:ext uri="{FF2B5EF4-FFF2-40B4-BE49-F238E27FC236}">
                <a16:creationId xmlns:a16="http://schemas.microsoft.com/office/drawing/2014/main" id="{19564B07-3BE9-BAA5-5487-09D9E32DBA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3493" y="1194510"/>
            <a:ext cx="2964889" cy="2964889"/>
          </a:xfrm>
          <a:prstGeom prst="rect">
            <a:avLst/>
          </a:prstGeom>
        </p:spPr>
      </p:pic>
    </p:spTree>
    <p:extLst>
      <p:ext uri="{BB962C8B-B14F-4D97-AF65-F5344CB8AC3E}">
        <p14:creationId xmlns:p14="http://schemas.microsoft.com/office/powerpoint/2010/main" val="56740036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4164</TotalTime>
  <Words>761</Words>
  <Application>Microsoft Office PowerPoint</Application>
  <PresentationFormat>Breedbeeld</PresentationFormat>
  <Paragraphs>63</Paragraphs>
  <Slides>8</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Barry Kuijpers</cp:lastModifiedBy>
  <cp:revision>113</cp:revision>
  <dcterms:created xsi:type="dcterms:W3CDTF">2022-01-30T11:55:21Z</dcterms:created>
  <dcterms:modified xsi:type="dcterms:W3CDTF">2023-06-12T07:55:03Z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