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68" r:id="rId5"/>
    <p:sldId id="269" r:id="rId6"/>
    <p:sldId id="340" r:id="rId7"/>
    <p:sldId id="341" r:id="rId8"/>
    <p:sldId id="338" r:id="rId9"/>
    <p:sldId id="342" r:id="rId10"/>
    <p:sldId id="339" r:id="rId11"/>
    <p:sldId id="343" r:id="rId12"/>
    <p:sldId id="319" r:id="rId13"/>
    <p:sldId id="322" r:id="rId14"/>
    <p:sldId id="344" r:id="rId15"/>
    <p:sldId id="348" r:id="rId16"/>
    <p:sldId id="345" r:id="rId17"/>
    <p:sldId id="346" r:id="rId18"/>
    <p:sldId id="347" r:id="rId19"/>
    <p:sldId id="331" r:id="rId20"/>
    <p:sldId id="280" r:id="rId21"/>
    <p:sldId id="281"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Poppins" panose="00000500000000000000" pitchFamily="2" charset="0"/>
      <p:regular r:id="rId28"/>
      <p:bold r:id="rId29"/>
      <p:italic r:id="rId30"/>
      <p:boldItalic r:id="rId3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02/06/2023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02/06/2023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etsurrey.co.uk/news/nostalgia/beatles-aldershot-nostalgia-music-perform-12305845" TargetMode="External"/><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canva.com/nl_nl/maken/collage/" TargetMode="External"/><Relationship Id="rId2" Type="http://schemas.openxmlformats.org/officeDocument/2006/relationships/hyperlink" Target="https://www.auteursrecht.nl/auteursrechtwijzer/mag-ik-een-foto-of-plaatjes-die-ik-op-internet-vind-gebruiken-voor-mijn-site-of-blog#:~:text=Vanwege%20het%20auteursrecht%20moet%20je,zelfs%20op%20vakantiekiekjes%20rust%20auteursrecht!" TargetMode="Externa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hyperlink" Target="https://www.adobe.com/nl/express/create/photo-collag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evajinek.nl/video/fragmenten/video/5387572/zo-funest-kan-social-media-zijn" TargetMode="Externa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video" Target="https://www.youtube.com/embed/SACHK-W4o1E?feature=oembed" TargetMode="External"/><Relationship Id="rId5" Type="http://schemas.openxmlformats.org/officeDocument/2006/relationships/hyperlink" Target="https://historiek.net/studentenopstand-peking-man-tegen-tank/22716/"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d-dayinfo.org/nl/" TargetMode="Externa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video" Target="https://www.youtube.com/embed/A5dowCyaP7I?feature=oembed" TargetMode="External"/><Relationship Id="rId5" Type="http://schemas.openxmlformats.org/officeDocument/2006/relationships/image" Target="../media/image19.jpeg"/><Relationship Id="rId4" Type="http://schemas.openxmlformats.org/officeDocument/2006/relationships/hyperlink" Target="https://vandaagindegeschiedenis.nl/9-jun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tawiki.com/nl/stories/4969-vijf-van-de-beroemdste-foto-s-aller-tijden" TargetMode="Externa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8" y="2437195"/>
            <a:ext cx="8140823" cy="1060607"/>
          </a:xfrm>
        </p:spPr>
        <p:txBody>
          <a:bodyPr anchor="ctr">
            <a:noAutofit/>
          </a:bodyPr>
          <a:lstStyle/>
          <a:p>
            <a:r>
              <a:rPr lang="nl-NL" sz="8800" dirty="0"/>
              <a:t>Ik zie, ik zie...</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23 2023</a:t>
            </a:r>
          </a:p>
        </p:txBody>
      </p:sp>
      <p:pic>
        <p:nvPicPr>
          <p:cNvPr id="7" name="Tijdelijke aanduiding voor afbeelding 6" descr="Verzameling van klassieke filmcamera's">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536" r="21536"/>
          <a:stretch/>
        </p:blipFill>
        <p:spPr/>
      </p:pic>
      <p:sp>
        <p:nvSpPr>
          <p:cNvPr id="2" name="Tekstvak 1">
            <a:extLst>
              <a:ext uri="{FF2B5EF4-FFF2-40B4-BE49-F238E27FC236}">
                <a16:creationId xmlns:a16="http://schemas.microsoft.com/office/drawing/2014/main" id="{7A328271-8DFC-03AC-1D49-88A0610142D8}"/>
              </a:ext>
            </a:extLst>
          </p:cNvPr>
          <p:cNvSpPr txBox="1"/>
          <p:nvPr/>
        </p:nvSpPr>
        <p:spPr>
          <a:xfrm>
            <a:off x="195308" y="3497802"/>
            <a:ext cx="5397623" cy="369332"/>
          </a:xfrm>
          <a:prstGeom prst="rect">
            <a:avLst/>
          </a:prstGeom>
          <a:noFill/>
        </p:spPr>
        <p:txBody>
          <a:bodyPr wrap="square" rtlCol="0">
            <a:spAutoFit/>
          </a:bodyPr>
          <a:lstStyle/>
          <a:p>
            <a:r>
              <a:rPr lang="nl-NL" dirty="0"/>
              <a:t>De kracht en emotie van beelden</a:t>
            </a:r>
          </a:p>
        </p:txBody>
      </p:sp>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lnSpcReduction="10000"/>
          </a:bodyPr>
          <a:lstStyle/>
          <a:p>
            <a:r>
              <a:rPr lang="nl-NL" sz="1400" dirty="0"/>
              <a:t>“Een beeld spreekt 1000 woorden” wordt wel eens gezegd. Maar welke woorden? </a:t>
            </a:r>
          </a:p>
          <a:p>
            <a:r>
              <a:rPr lang="nl-NL" sz="1400" dirty="0"/>
              <a:t>Een beeld wordt door iedereen anders ervaren. Wat roepen de volgende beelden bij jou op? Wat zie </a:t>
            </a:r>
            <a:r>
              <a:rPr lang="nl-NL" sz="1400" u="sng" dirty="0"/>
              <a:t>jij</a:t>
            </a:r>
            <a:r>
              <a:rPr lang="nl-NL" sz="1400" dirty="0"/>
              <a:t>?</a:t>
            </a:r>
          </a:p>
          <a:p>
            <a:r>
              <a:rPr lang="nl-NL" sz="1400" dirty="0"/>
              <a:t>We gaan samen een aantal beelden bekijken. De opdracht luidt bij ieder beeld:</a:t>
            </a:r>
          </a:p>
          <a:p>
            <a:endParaRPr lang="nl-NL" sz="1400" dirty="0"/>
          </a:p>
          <a:p>
            <a:pPr marL="342900" indent="-342900">
              <a:buFont typeface="+mj-lt"/>
              <a:buAutoNum type="arabicPeriod"/>
            </a:pPr>
            <a:r>
              <a:rPr lang="nl-NL" sz="1400" dirty="0"/>
              <a:t>Kijk 5 seconden in stilte naar het beeld.</a:t>
            </a:r>
          </a:p>
          <a:p>
            <a:pPr marL="342900" indent="-342900">
              <a:buFont typeface="+mj-lt"/>
              <a:buAutoNum type="arabicPeriod"/>
            </a:pPr>
            <a:r>
              <a:rPr lang="nl-NL" sz="1400" dirty="0"/>
              <a:t>Voel en ervaar wat het beeld bij jou oproept.</a:t>
            </a:r>
          </a:p>
          <a:p>
            <a:pPr marL="342900" indent="-342900">
              <a:buFont typeface="+mj-lt"/>
              <a:buAutoNum type="arabicPeriod"/>
            </a:pPr>
            <a:r>
              <a:rPr lang="nl-NL" sz="1400" dirty="0"/>
              <a:t>Bespreek je ervaringen</a:t>
            </a:r>
          </a:p>
          <a:p>
            <a:endParaRPr lang="nl-NL" sz="1400" dirty="0"/>
          </a:p>
          <a:p>
            <a:r>
              <a:rPr lang="nl-NL" sz="1400" dirty="0"/>
              <a:t>Alles is goed. Het is jouw ervaring. </a:t>
            </a:r>
          </a:p>
          <a:p>
            <a:endParaRPr lang="nl-NL" sz="1400" dirty="0"/>
          </a:p>
        </p:txBody>
      </p:sp>
      <p:pic>
        <p:nvPicPr>
          <p:cNvPr id="6" name="Afbeelding 5" descr="Holenuil die grappig in de camera kijkt">
            <a:extLst>
              <a:ext uri="{FF2B5EF4-FFF2-40B4-BE49-F238E27FC236}">
                <a16:creationId xmlns:a16="http://schemas.microsoft.com/office/drawing/2014/main" id="{C6AD30D6-6791-4F62-46E8-767FF649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258" y="2476871"/>
            <a:ext cx="5000165" cy="3159646"/>
          </a:xfrm>
          <a:prstGeom prst="rect">
            <a:avLst/>
          </a:prstGeom>
          <a:ln>
            <a:noFill/>
          </a:ln>
          <a:effectLst>
            <a:softEdge rad="112500"/>
          </a:effectLst>
        </p:spPr>
      </p:pic>
    </p:spTree>
    <p:extLst>
      <p:ext uri="{BB962C8B-B14F-4D97-AF65-F5344CB8AC3E}">
        <p14:creationId xmlns:p14="http://schemas.microsoft.com/office/powerpoint/2010/main" val="190751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E82E37B-A3D4-9389-F34F-5F294B9FB90C}"/>
              </a:ext>
            </a:extLst>
          </p:cNvPr>
          <p:cNvPicPr>
            <a:picLocks noChangeAspect="1"/>
          </p:cNvPicPr>
          <p:nvPr/>
        </p:nvPicPr>
        <p:blipFill>
          <a:blip r:embed="rId2"/>
          <a:stretch>
            <a:fillRect/>
          </a:stretch>
        </p:blipFill>
        <p:spPr>
          <a:xfrm>
            <a:off x="2305274" y="540857"/>
            <a:ext cx="7581451" cy="5041973"/>
          </a:xfrm>
          <a:prstGeom prst="rect">
            <a:avLst/>
          </a:prstGeom>
        </p:spPr>
      </p:pic>
      <p:sp>
        <p:nvSpPr>
          <p:cNvPr id="4" name="Tekstvak 3">
            <a:extLst>
              <a:ext uri="{FF2B5EF4-FFF2-40B4-BE49-F238E27FC236}">
                <a16:creationId xmlns:a16="http://schemas.microsoft.com/office/drawing/2014/main" id="{37A4D2ED-73B2-1FA8-DA8E-20B8EB6EEEDB}"/>
              </a:ext>
            </a:extLst>
          </p:cNvPr>
          <p:cNvSpPr txBox="1"/>
          <p:nvPr/>
        </p:nvSpPr>
        <p:spPr>
          <a:xfrm>
            <a:off x="2697018" y="5671127"/>
            <a:ext cx="6622473" cy="646016"/>
          </a:xfrm>
          <a:prstGeom prst="rect">
            <a:avLst/>
          </a:prstGeom>
          <a:noFill/>
        </p:spPr>
        <p:txBody>
          <a:bodyPr wrap="square" rtlCol="0">
            <a:spAutoFit/>
          </a:bodyPr>
          <a:lstStyle/>
          <a:p>
            <a:pPr algn="ctr"/>
            <a:r>
              <a:rPr lang="en-US" b="0" i="0" dirty="0">
                <a:solidFill>
                  <a:srgbClr val="141414"/>
                </a:solidFill>
                <a:effectLst/>
                <a:latin typeface="Signika Negative Bold"/>
                <a:hlinkClick r:id="rId3"/>
              </a:rPr>
              <a:t>Looking back at when The Beatles performed to a crowd of just 18 in </a:t>
            </a:r>
            <a:r>
              <a:rPr lang="en-US" b="0" i="0" dirty="0" err="1">
                <a:solidFill>
                  <a:srgbClr val="141414"/>
                </a:solidFill>
                <a:effectLst/>
                <a:latin typeface="Signika Negative Bold"/>
                <a:hlinkClick r:id="rId3"/>
              </a:rPr>
              <a:t>Aldershot</a:t>
            </a:r>
            <a:endParaRPr lang="nl-NL" dirty="0"/>
          </a:p>
        </p:txBody>
      </p:sp>
      <p:sp>
        <p:nvSpPr>
          <p:cNvPr id="5" name="Rechthoek 4">
            <a:extLst>
              <a:ext uri="{FF2B5EF4-FFF2-40B4-BE49-F238E27FC236}">
                <a16:creationId xmlns:a16="http://schemas.microsoft.com/office/drawing/2014/main" id="{318EA4A9-A8B9-7666-9AD0-8E78CAF54341}"/>
              </a:ext>
            </a:extLst>
          </p:cNvPr>
          <p:cNvSpPr/>
          <p:nvPr/>
        </p:nvSpPr>
        <p:spPr>
          <a:xfrm>
            <a:off x="2697018" y="5671127"/>
            <a:ext cx="6797964" cy="583024"/>
          </a:xfrm>
          <a:custGeom>
            <a:avLst/>
            <a:gdLst>
              <a:gd name="connsiteX0" fmla="*/ 0 w 6797964"/>
              <a:gd name="connsiteY0" fmla="*/ 0 h 583024"/>
              <a:gd name="connsiteX1" fmla="*/ 543837 w 6797964"/>
              <a:gd name="connsiteY1" fmla="*/ 0 h 583024"/>
              <a:gd name="connsiteX2" fmla="*/ 1359593 w 6797964"/>
              <a:gd name="connsiteY2" fmla="*/ 0 h 583024"/>
              <a:gd name="connsiteX3" fmla="*/ 2107369 w 6797964"/>
              <a:gd name="connsiteY3" fmla="*/ 0 h 583024"/>
              <a:gd name="connsiteX4" fmla="*/ 2855145 w 6797964"/>
              <a:gd name="connsiteY4" fmla="*/ 0 h 583024"/>
              <a:gd name="connsiteX5" fmla="*/ 3466962 w 6797964"/>
              <a:gd name="connsiteY5" fmla="*/ 0 h 583024"/>
              <a:gd name="connsiteX6" fmla="*/ 3942819 w 6797964"/>
              <a:gd name="connsiteY6" fmla="*/ 0 h 583024"/>
              <a:gd name="connsiteX7" fmla="*/ 4554636 w 6797964"/>
              <a:gd name="connsiteY7" fmla="*/ 0 h 583024"/>
              <a:gd name="connsiteX8" fmla="*/ 5030493 w 6797964"/>
              <a:gd name="connsiteY8" fmla="*/ 0 h 583024"/>
              <a:gd name="connsiteX9" fmla="*/ 5574330 w 6797964"/>
              <a:gd name="connsiteY9" fmla="*/ 0 h 583024"/>
              <a:gd name="connsiteX10" fmla="*/ 6797964 w 6797964"/>
              <a:gd name="connsiteY10" fmla="*/ 0 h 583024"/>
              <a:gd name="connsiteX11" fmla="*/ 6797964 w 6797964"/>
              <a:gd name="connsiteY11" fmla="*/ 583024 h 583024"/>
              <a:gd name="connsiteX12" fmla="*/ 6050188 w 6797964"/>
              <a:gd name="connsiteY12" fmla="*/ 583024 h 583024"/>
              <a:gd name="connsiteX13" fmla="*/ 5370392 w 6797964"/>
              <a:gd name="connsiteY13" fmla="*/ 583024 h 583024"/>
              <a:gd name="connsiteX14" fmla="*/ 4622616 w 6797964"/>
              <a:gd name="connsiteY14" fmla="*/ 583024 h 583024"/>
              <a:gd name="connsiteX15" fmla="*/ 4146758 w 6797964"/>
              <a:gd name="connsiteY15" fmla="*/ 583024 h 583024"/>
              <a:gd name="connsiteX16" fmla="*/ 3602921 w 6797964"/>
              <a:gd name="connsiteY16" fmla="*/ 583024 h 583024"/>
              <a:gd name="connsiteX17" fmla="*/ 2923125 w 6797964"/>
              <a:gd name="connsiteY17" fmla="*/ 583024 h 583024"/>
              <a:gd name="connsiteX18" fmla="*/ 2107369 w 6797964"/>
              <a:gd name="connsiteY18" fmla="*/ 583024 h 583024"/>
              <a:gd name="connsiteX19" fmla="*/ 1359593 w 6797964"/>
              <a:gd name="connsiteY19" fmla="*/ 583024 h 583024"/>
              <a:gd name="connsiteX20" fmla="*/ 611817 w 6797964"/>
              <a:gd name="connsiteY20" fmla="*/ 583024 h 583024"/>
              <a:gd name="connsiteX21" fmla="*/ 0 w 6797964"/>
              <a:gd name="connsiteY21" fmla="*/ 583024 h 583024"/>
              <a:gd name="connsiteX22" fmla="*/ 0 w 6797964"/>
              <a:gd name="connsiteY22" fmla="*/ 0 h 5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7964" h="583024" fill="none" extrusionOk="0">
                <a:moveTo>
                  <a:pt x="0" y="0"/>
                </a:moveTo>
                <a:cubicBezTo>
                  <a:pt x="261632" y="-24508"/>
                  <a:pt x="369348" y="19772"/>
                  <a:pt x="543837" y="0"/>
                </a:cubicBezTo>
                <a:cubicBezTo>
                  <a:pt x="718326" y="-19772"/>
                  <a:pt x="1048764" y="-30075"/>
                  <a:pt x="1359593" y="0"/>
                </a:cubicBezTo>
                <a:cubicBezTo>
                  <a:pt x="1670422" y="30075"/>
                  <a:pt x="1813359" y="-8546"/>
                  <a:pt x="2107369" y="0"/>
                </a:cubicBezTo>
                <a:cubicBezTo>
                  <a:pt x="2401379" y="8546"/>
                  <a:pt x="2669745" y="-23500"/>
                  <a:pt x="2855145" y="0"/>
                </a:cubicBezTo>
                <a:cubicBezTo>
                  <a:pt x="3040545" y="23500"/>
                  <a:pt x="3235777" y="-9506"/>
                  <a:pt x="3466962" y="0"/>
                </a:cubicBezTo>
                <a:cubicBezTo>
                  <a:pt x="3698147" y="9506"/>
                  <a:pt x="3794922" y="-14496"/>
                  <a:pt x="3942819" y="0"/>
                </a:cubicBezTo>
                <a:cubicBezTo>
                  <a:pt x="4090716" y="14496"/>
                  <a:pt x="4388233" y="-13450"/>
                  <a:pt x="4554636" y="0"/>
                </a:cubicBezTo>
                <a:cubicBezTo>
                  <a:pt x="4721039" y="13450"/>
                  <a:pt x="4792792" y="3466"/>
                  <a:pt x="5030493" y="0"/>
                </a:cubicBezTo>
                <a:cubicBezTo>
                  <a:pt x="5268194" y="-3466"/>
                  <a:pt x="5416357" y="-19947"/>
                  <a:pt x="5574330" y="0"/>
                </a:cubicBezTo>
                <a:cubicBezTo>
                  <a:pt x="5732303" y="19947"/>
                  <a:pt x="6526660" y="-59181"/>
                  <a:pt x="6797964" y="0"/>
                </a:cubicBezTo>
                <a:cubicBezTo>
                  <a:pt x="6793240" y="261708"/>
                  <a:pt x="6773302" y="416331"/>
                  <a:pt x="6797964" y="583024"/>
                </a:cubicBezTo>
                <a:cubicBezTo>
                  <a:pt x="6434437" y="557685"/>
                  <a:pt x="6208998" y="604228"/>
                  <a:pt x="6050188" y="583024"/>
                </a:cubicBezTo>
                <a:cubicBezTo>
                  <a:pt x="5891378" y="561820"/>
                  <a:pt x="5533165" y="590513"/>
                  <a:pt x="5370392" y="583024"/>
                </a:cubicBezTo>
                <a:cubicBezTo>
                  <a:pt x="5207619" y="575535"/>
                  <a:pt x="4870738" y="584452"/>
                  <a:pt x="4622616" y="583024"/>
                </a:cubicBezTo>
                <a:cubicBezTo>
                  <a:pt x="4374494" y="581596"/>
                  <a:pt x="4281600" y="580924"/>
                  <a:pt x="4146758" y="583024"/>
                </a:cubicBezTo>
                <a:cubicBezTo>
                  <a:pt x="4011916" y="585124"/>
                  <a:pt x="3800590" y="605700"/>
                  <a:pt x="3602921" y="583024"/>
                </a:cubicBezTo>
                <a:cubicBezTo>
                  <a:pt x="3405252" y="560348"/>
                  <a:pt x="3122988" y="610555"/>
                  <a:pt x="2923125" y="583024"/>
                </a:cubicBezTo>
                <a:cubicBezTo>
                  <a:pt x="2723262" y="555493"/>
                  <a:pt x="2352179" y="570164"/>
                  <a:pt x="2107369" y="583024"/>
                </a:cubicBezTo>
                <a:cubicBezTo>
                  <a:pt x="1862559" y="595884"/>
                  <a:pt x="1513386" y="602460"/>
                  <a:pt x="1359593" y="583024"/>
                </a:cubicBezTo>
                <a:cubicBezTo>
                  <a:pt x="1205800" y="563588"/>
                  <a:pt x="968120" y="559023"/>
                  <a:pt x="611817" y="583024"/>
                </a:cubicBezTo>
                <a:cubicBezTo>
                  <a:pt x="255514" y="607025"/>
                  <a:pt x="213156" y="560885"/>
                  <a:pt x="0" y="583024"/>
                </a:cubicBezTo>
                <a:cubicBezTo>
                  <a:pt x="23598" y="356858"/>
                  <a:pt x="-5070" y="261735"/>
                  <a:pt x="0" y="0"/>
                </a:cubicBezTo>
                <a:close/>
              </a:path>
              <a:path w="6797964" h="583024" stroke="0" extrusionOk="0">
                <a:moveTo>
                  <a:pt x="0" y="0"/>
                </a:moveTo>
                <a:cubicBezTo>
                  <a:pt x="224947" y="36345"/>
                  <a:pt x="504012" y="-1631"/>
                  <a:pt x="815756" y="0"/>
                </a:cubicBezTo>
                <a:cubicBezTo>
                  <a:pt x="1127500" y="1631"/>
                  <a:pt x="1274390" y="-17853"/>
                  <a:pt x="1427572" y="0"/>
                </a:cubicBezTo>
                <a:cubicBezTo>
                  <a:pt x="1580754" y="17853"/>
                  <a:pt x="1818374" y="-20266"/>
                  <a:pt x="2039389" y="0"/>
                </a:cubicBezTo>
                <a:cubicBezTo>
                  <a:pt x="2260404" y="20266"/>
                  <a:pt x="2462966" y="-19812"/>
                  <a:pt x="2651206" y="0"/>
                </a:cubicBezTo>
                <a:cubicBezTo>
                  <a:pt x="2839446" y="19812"/>
                  <a:pt x="3177967" y="22683"/>
                  <a:pt x="3398982" y="0"/>
                </a:cubicBezTo>
                <a:cubicBezTo>
                  <a:pt x="3619997" y="-22683"/>
                  <a:pt x="3796478" y="-21716"/>
                  <a:pt x="4010799" y="0"/>
                </a:cubicBezTo>
                <a:cubicBezTo>
                  <a:pt x="4225120" y="21716"/>
                  <a:pt x="4474262" y="17597"/>
                  <a:pt x="4622616" y="0"/>
                </a:cubicBezTo>
                <a:cubicBezTo>
                  <a:pt x="4770970" y="-17597"/>
                  <a:pt x="5025172" y="-18683"/>
                  <a:pt x="5302412" y="0"/>
                </a:cubicBezTo>
                <a:cubicBezTo>
                  <a:pt x="5579652" y="18683"/>
                  <a:pt x="5713028" y="6653"/>
                  <a:pt x="5914229" y="0"/>
                </a:cubicBezTo>
                <a:cubicBezTo>
                  <a:pt x="6115430" y="-6653"/>
                  <a:pt x="6526067" y="-5722"/>
                  <a:pt x="6797964" y="0"/>
                </a:cubicBezTo>
                <a:cubicBezTo>
                  <a:pt x="6813534" y="176942"/>
                  <a:pt x="6792970" y="341702"/>
                  <a:pt x="6797964" y="583024"/>
                </a:cubicBezTo>
                <a:cubicBezTo>
                  <a:pt x="6627905" y="590592"/>
                  <a:pt x="6442544" y="602053"/>
                  <a:pt x="6322107" y="583024"/>
                </a:cubicBezTo>
                <a:cubicBezTo>
                  <a:pt x="6201670" y="563995"/>
                  <a:pt x="5961891" y="591548"/>
                  <a:pt x="5778269" y="583024"/>
                </a:cubicBezTo>
                <a:cubicBezTo>
                  <a:pt x="5594647" y="574500"/>
                  <a:pt x="5217958" y="562239"/>
                  <a:pt x="4962514" y="583024"/>
                </a:cubicBezTo>
                <a:cubicBezTo>
                  <a:pt x="4707070" y="603809"/>
                  <a:pt x="4540171" y="584027"/>
                  <a:pt x="4146758" y="583024"/>
                </a:cubicBezTo>
                <a:cubicBezTo>
                  <a:pt x="3753345" y="582021"/>
                  <a:pt x="3662268" y="581261"/>
                  <a:pt x="3331002" y="583024"/>
                </a:cubicBezTo>
                <a:cubicBezTo>
                  <a:pt x="2999736" y="584787"/>
                  <a:pt x="2776567" y="618283"/>
                  <a:pt x="2515247" y="583024"/>
                </a:cubicBezTo>
                <a:cubicBezTo>
                  <a:pt x="2253927" y="547765"/>
                  <a:pt x="2049780" y="595115"/>
                  <a:pt x="1835450" y="583024"/>
                </a:cubicBezTo>
                <a:cubicBezTo>
                  <a:pt x="1621120" y="570933"/>
                  <a:pt x="1371006" y="598794"/>
                  <a:pt x="1155654" y="583024"/>
                </a:cubicBezTo>
                <a:cubicBezTo>
                  <a:pt x="940302" y="567254"/>
                  <a:pt x="427203" y="557679"/>
                  <a:pt x="0" y="583024"/>
                </a:cubicBezTo>
                <a:cubicBezTo>
                  <a:pt x="28244" y="350361"/>
                  <a:pt x="16849" y="188365"/>
                  <a:pt x="0" y="0"/>
                </a:cubicBezTo>
                <a:close/>
              </a:path>
            </a:pathLst>
          </a:custGeom>
          <a:ln>
            <a:extLst>
              <a:ext uri="{C807C97D-BFC1-408E-A445-0C87EB9F89A2}">
                <ask:lineSketchStyleProps xmlns:ask="http://schemas.microsoft.com/office/drawing/2018/sketchyshapes" sd="40364728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898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Tokio met berg Fuji op de achtergrond">
            <a:extLst>
              <a:ext uri="{FF2B5EF4-FFF2-40B4-BE49-F238E27FC236}">
                <a16:creationId xmlns:a16="http://schemas.microsoft.com/office/drawing/2014/main" id="{52BF378E-2D86-CD91-BF98-C9FF871A5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153" y="304451"/>
            <a:ext cx="7307693" cy="5254752"/>
          </a:xfrm>
          <a:prstGeom prst="rect">
            <a:avLst/>
          </a:prstGeom>
        </p:spPr>
      </p:pic>
      <p:sp>
        <p:nvSpPr>
          <p:cNvPr id="5" name="Tekstvak 4">
            <a:extLst>
              <a:ext uri="{FF2B5EF4-FFF2-40B4-BE49-F238E27FC236}">
                <a16:creationId xmlns:a16="http://schemas.microsoft.com/office/drawing/2014/main" id="{A69D1E8E-8664-B590-0075-FCCC1552E7E8}"/>
              </a:ext>
            </a:extLst>
          </p:cNvPr>
          <p:cNvSpPr txBox="1"/>
          <p:nvPr/>
        </p:nvSpPr>
        <p:spPr>
          <a:xfrm>
            <a:off x="3400420" y="5777973"/>
            <a:ext cx="6094562" cy="369332"/>
          </a:xfrm>
          <a:prstGeom prst="rect">
            <a:avLst/>
          </a:prstGeom>
          <a:noFill/>
        </p:spPr>
        <p:txBody>
          <a:bodyPr wrap="square">
            <a:spAutoFit/>
          </a:bodyPr>
          <a:lstStyle/>
          <a:p>
            <a:r>
              <a:rPr lang="nl-NL" dirty="0"/>
              <a:t>Stockfoto, via PowerPoint, zoekterm: drukte.</a:t>
            </a:r>
          </a:p>
        </p:txBody>
      </p:sp>
      <p:sp>
        <p:nvSpPr>
          <p:cNvPr id="4" name="Rechthoek 3">
            <a:extLst>
              <a:ext uri="{FF2B5EF4-FFF2-40B4-BE49-F238E27FC236}">
                <a16:creationId xmlns:a16="http://schemas.microsoft.com/office/drawing/2014/main" id="{B667F4BE-187F-5235-5262-1B612A2F2A35}"/>
              </a:ext>
            </a:extLst>
          </p:cNvPr>
          <p:cNvSpPr/>
          <p:nvPr/>
        </p:nvSpPr>
        <p:spPr>
          <a:xfrm>
            <a:off x="2697018" y="5671127"/>
            <a:ext cx="6797964" cy="583024"/>
          </a:xfrm>
          <a:custGeom>
            <a:avLst/>
            <a:gdLst>
              <a:gd name="connsiteX0" fmla="*/ 0 w 6797964"/>
              <a:gd name="connsiteY0" fmla="*/ 0 h 583024"/>
              <a:gd name="connsiteX1" fmla="*/ 543837 w 6797964"/>
              <a:gd name="connsiteY1" fmla="*/ 0 h 583024"/>
              <a:gd name="connsiteX2" fmla="*/ 1359593 w 6797964"/>
              <a:gd name="connsiteY2" fmla="*/ 0 h 583024"/>
              <a:gd name="connsiteX3" fmla="*/ 2107369 w 6797964"/>
              <a:gd name="connsiteY3" fmla="*/ 0 h 583024"/>
              <a:gd name="connsiteX4" fmla="*/ 2855145 w 6797964"/>
              <a:gd name="connsiteY4" fmla="*/ 0 h 583024"/>
              <a:gd name="connsiteX5" fmla="*/ 3466962 w 6797964"/>
              <a:gd name="connsiteY5" fmla="*/ 0 h 583024"/>
              <a:gd name="connsiteX6" fmla="*/ 3942819 w 6797964"/>
              <a:gd name="connsiteY6" fmla="*/ 0 h 583024"/>
              <a:gd name="connsiteX7" fmla="*/ 4554636 w 6797964"/>
              <a:gd name="connsiteY7" fmla="*/ 0 h 583024"/>
              <a:gd name="connsiteX8" fmla="*/ 5030493 w 6797964"/>
              <a:gd name="connsiteY8" fmla="*/ 0 h 583024"/>
              <a:gd name="connsiteX9" fmla="*/ 5574330 w 6797964"/>
              <a:gd name="connsiteY9" fmla="*/ 0 h 583024"/>
              <a:gd name="connsiteX10" fmla="*/ 6797964 w 6797964"/>
              <a:gd name="connsiteY10" fmla="*/ 0 h 583024"/>
              <a:gd name="connsiteX11" fmla="*/ 6797964 w 6797964"/>
              <a:gd name="connsiteY11" fmla="*/ 583024 h 583024"/>
              <a:gd name="connsiteX12" fmla="*/ 6050188 w 6797964"/>
              <a:gd name="connsiteY12" fmla="*/ 583024 h 583024"/>
              <a:gd name="connsiteX13" fmla="*/ 5370392 w 6797964"/>
              <a:gd name="connsiteY13" fmla="*/ 583024 h 583024"/>
              <a:gd name="connsiteX14" fmla="*/ 4622616 w 6797964"/>
              <a:gd name="connsiteY14" fmla="*/ 583024 h 583024"/>
              <a:gd name="connsiteX15" fmla="*/ 4146758 w 6797964"/>
              <a:gd name="connsiteY15" fmla="*/ 583024 h 583024"/>
              <a:gd name="connsiteX16" fmla="*/ 3602921 w 6797964"/>
              <a:gd name="connsiteY16" fmla="*/ 583024 h 583024"/>
              <a:gd name="connsiteX17" fmla="*/ 2923125 w 6797964"/>
              <a:gd name="connsiteY17" fmla="*/ 583024 h 583024"/>
              <a:gd name="connsiteX18" fmla="*/ 2107369 w 6797964"/>
              <a:gd name="connsiteY18" fmla="*/ 583024 h 583024"/>
              <a:gd name="connsiteX19" fmla="*/ 1359593 w 6797964"/>
              <a:gd name="connsiteY19" fmla="*/ 583024 h 583024"/>
              <a:gd name="connsiteX20" fmla="*/ 611817 w 6797964"/>
              <a:gd name="connsiteY20" fmla="*/ 583024 h 583024"/>
              <a:gd name="connsiteX21" fmla="*/ 0 w 6797964"/>
              <a:gd name="connsiteY21" fmla="*/ 583024 h 583024"/>
              <a:gd name="connsiteX22" fmla="*/ 0 w 6797964"/>
              <a:gd name="connsiteY22" fmla="*/ 0 h 5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7964" h="583024" fill="none" extrusionOk="0">
                <a:moveTo>
                  <a:pt x="0" y="0"/>
                </a:moveTo>
                <a:cubicBezTo>
                  <a:pt x="261632" y="-24508"/>
                  <a:pt x="369348" y="19772"/>
                  <a:pt x="543837" y="0"/>
                </a:cubicBezTo>
                <a:cubicBezTo>
                  <a:pt x="718326" y="-19772"/>
                  <a:pt x="1048764" y="-30075"/>
                  <a:pt x="1359593" y="0"/>
                </a:cubicBezTo>
                <a:cubicBezTo>
                  <a:pt x="1670422" y="30075"/>
                  <a:pt x="1813359" y="-8546"/>
                  <a:pt x="2107369" y="0"/>
                </a:cubicBezTo>
                <a:cubicBezTo>
                  <a:pt x="2401379" y="8546"/>
                  <a:pt x="2669745" y="-23500"/>
                  <a:pt x="2855145" y="0"/>
                </a:cubicBezTo>
                <a:cubicBezTo>
                  <a:pt x="3040545" y="23500"/>
                  <a:pt x="3235777" y="-9506"/>
                  <a:pt x="3466962" y="0"/>
                </a:cubicBezTo>
                <a:cubicBezTo>
                  <a:pt x="3698147" y="9506"/>
                  <a:pt x="3794922" y="-14496"/>
                  <a:pt x="3942819" y="0"/>
                </a:cubicBezTo>
                <a:cubicBezTo>
                  <a:pt x="4090716" y="14496"/>
                  <a:pt x="4388233" y="-13450"/>
                  <a:pt x="4554636" y="0"/>
                </a:cubicBezTo>
                <a:cubicBezTo>
                  <a:pt x="4721039" y="13450"/>
                  <a:pt x="4792792" y="3466"/>
                  <a:pt x="5030493" y="0"/>
                </a:cubicBezTo>
                <a:cubicBezTo>
                  <a:pt x="5268194" y="-3466"/>
                  <a:pt x="5416357" y="-19947"/>
                  <a:pt x="5574330" y="0"/>
                </a:cubicBezTo>
                <a:cubicBezTo>
                  <a:pt x="5732303" y="19947"/>
                  <a:pt x="6526660" y="-59181"/>
                  <a:pt x="6797964" y="0"/>
                </a:cubicBezTo>
                <a:cubicBezTo>
                  <a:pt x="6793240" y="261708"/>
                  <a:pt x="6773302" y="416331"/>
                  <a:pt x="6797964" y="583024"/>
                </a:cubicBezTo>
                <a:cubicBezTo>
                  <a:pt x="6434437" y="557685"/>
                  <a:pt x="6208998" y="604228"/>
                  <a:pt x="6050188" y="583024"/>
                </a:cubicBezTo>
                <a:cubicBezTo>
                  <a:pt x="5891378" y="561820"/>
                  <a:pt x="5533165" y="590513"/>
                  <a:pt x="5370392" y="583024"/>
                </a:cubicBezTo>
                <a:cubicBezTo>
                  <a:pt x="5207619" y="575535"/>
                  <a:pt x="4870738" y="584452"/>
                  <a:pt x="4622616" y="583024"/>
                </a:cubicBezTo>
                <a:cubicBezTo>
                  <a:pt x="4374494" y="581596"/>
                  <a:pt x="4281600" y="580924"/>
                  <a:pt x="4146758" y="583024"/>
                </a:cubicBezTo>
                <a:cubicBezTo>
                  <a:pt x="4011916" y="585124"/>
                  <a:pt x="3800590" y="605700"/>
                  <a:pt x="3602921" y="583024"/>
                </a:cubicBezTo>
                <a:cubicBezTo>
                  <a:pt x="3405252" y="560348"/>
                  <a:pt x="3122988" y="610555"/>
                  <a:pt x="2923125" y="583024"/>
                </a:cubicBezTo>
                <a:cubicBezTo>
                  <a:pt x="2723262" y="555493"/>
                  <a:pt x="2352179" y="570164"/>
                  <a:pt x="2107369" y="583024"/>
                </a:cubicBezTo>
                <a:cubicBezTo>
                  <a:pt x="1862559" y="595884"/>
                  <a:pt x="1513386" y="602460"/>
                  <a:pt x="1359593" y="583024"/>
                </a:cubicBezTo>
                <a:cubicBezTo>
                  <a:pt x="1205800" y="563588"/>
                  <a:pt x="968120" y="559023"/>
                  <a:pt x="611817" y="583024"/>
                </a:cubicBezTo>
                <a:cubicBezTo>
                  <a:pt x="255514" y="607025"/>
                  <a:pt x="213156" y="560885"/>
                  <a:pt x="0" y="583024"/>
                </a:cubicBezTo>
                <a:cubicBezTo>
                  <a:pt x="23598" y="356858"/>
                  <a:pt x="-5070" y="261735"/>
                  <a:pt x="0" y="0"/>
                </a:cubicBezTo>
                <a:close/>
              </a:path>
              <a:path w="6797964" h="583024" stroke="0" extrusionOk="0">
                <a:moveTo>
                  <a:pt x="0" y="0"/>
                </a:moveTo>
                <a:cubicBezTo>
                  <a:pt x="224947" y="36345"/>
                  <a:pt x="504012" y="-1631"/>
                  <a:pt x="815756" y="0"/>
                </a:cubicBezTo>
                <a:cubicBezTo>
                  <a:pt x="1127500" y="1631"/>
                  <a:pt x="1274390" y="-17853"/>
                  <a:pt x="1427572" y="0"/>
                </a:cubicBezTo>
                <a:cubicBezTo>
                  <a:pt x="1580754" y="17853"/>
                  <a:pt x="1818374" y="-20266"/>
                  <a:pt x="2039389" y="0"/>
                </a:cubicBezTo>
                <a:cubicBezTo>
                  <a:pt x="2260404" y="20266"/>
                  <a:pt x="2462966" y="-19812"/>
                  <a:pt x="2651206" y="0"/>
                </a:cubicBezTo>
                <a:cubicBezTo>
                  <a:pt x="2839446" y="19812"/>
                  <a:pt x="3177967" y="22683"/>
                  <a:pt x="3398982" y="0"/>
                </a:cubicBezTo>
                <a:cubicBezTo>
                  <a:pt x="3619997" y="-22683"/>
                  <a:pt x="3796478" y="-21716"/>
                  <a:pt x="4010799" y="0"/>
                </a:cubicBezTo>
                <a:cubicBezTo>
                  <a:pt x="4225120" y="21716"/>
                  <a:pt x="4474262" y="17597"/>
                  <a:pt x="4622616" y="0"/>
                </a:cubicBezTo>
                <a:cubicBezTo>
                  <a:pt x="4770970" y="-17597"/>
                  <a:pt x="5025172" y="-18683"/>
                  <a:pt x="5302412" y="0"/>
                </a:cubicBezTo>
                <a:cubicBezTo>
                  <a:pt x="5579652" y="18683"/>
                  <a:pt x="5713028" y="6653"/>
                  <a:pt x="5914229" y="0"/>
                </a:cubicBezTo>
                <a:cubicBezTo>
                  <a:pt x="6115430" y="-6653"/>
                  <a:pt x="6526067" y="-5722"/>
                  <a:pt x="6797964" y="0"/>
                </a:cubicBezTo>
                <a:cubicBezTo>
                  <a:pt x="6813534" y="176942"/>
                  <a:pt x="6792970" y="341702"/>
                  <a:pt x="6797964" y="583024"/>
                </a:cubicBezTo>
                <a:cubicBezTo>
                  <a:pt x="6627905" y="590592"/>
                  <a:pt x="6442544" y="602053"/>
                  <a:pt x="6322107" y="583024"/>
                </a:cubicBezTo>
                <a:cubicBezTo>
                  <a:pt x="6201670" y="563995"/>
                  <a:pt x="5961891" y="591548"/>
                  <a:pt x="5778269" y="583024"/>
                </a:cubicBezTo>
                <a:cubicBezTo>
                  <a:pt x="5594647" y="574500"/>
                  <a:pt x="5217958" y="562239"/>
                  <a:pt x="4962514" y="583024"/>
                </a:cubicBezTo>
                <a:cubicBezTo>
                  <a:pt x="4707070" y="603809"/>
                  <a:pt x="4540171" y="584027"/>
                  <a:pt x="4146758" y="583024"/>
                </a:cubicBezTo>
                <a:cubicBezTo>
                  <a:pt x="3753345" y="582021"/>
                  <a:pt x="3662268" y="581261"/>
                  <a:pt x="3331002" y="583024"/>
                </a:cubicBezTo>
                <a:cubicBezTo>
                  <a:pt x="2999736" y="584787"/>
                  <a:pt x="2776567" y="618283"/>
                  <a:pt x="2515247" y="583024"/>
                </a:cubicBezTo>
                <a:cubicBezTo>
                  <a:pt x="2253927" y="547765"/>
                  <a:pt x="2049780" y="595115"/>
                  <a:pt x="1835450" y="583024"/>
                </a:cubicBezTo>
                <a:cubicBezTo>
                  <a:pt x="1621120" y="570933"/>
                  <a:pt x="1371006" y="598794"/>
                  <a:pt x="1155654" y="583024"/>
                </a:cubicBezTo>
                <a:cubicBezTo>
                  <a:pt x="940302" y="567254"/>
                  <a:pt x="427203" y="557679"/>
                  <a:pt x="0" y="583024"/>
                </a:cubicBezTo>
                <a:cubicBezTo>
                  <a:pt x="28244" y="350361"/>
                  <a:pt x="16849" y="188365"/>
                  <a:pt x="0" y="0"/>
                </a:cubicBezTo>
                <a:close/>
              </a:path>
            </a:pathLst>
          </a:custGeom>
          <a:ln>
            <a:extLst>
              <a:ext uri="{C807C97D-BFC1-408E-A445-0C87EB9F89A2}">
                <ask:lineSketchStyleProps xmlns:ask="http://schemas.microsoft.com/office/drawing/2018/sketchyshapes" sd="40364728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539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008198-21CC-9BCB-7DDD-43050C203EC2}"/>
              </a:ext>
            </a:extLst>
          </p:cNvPr>
          <p:cNvPicPr>
            <a:picLocks noChangeAspect="1"/>
          </p:cNvPicPr>
          <p:nvPr/>
        </p:nvPicPr>
        <p:blipFill>
          <a:blip r:embed="rId2"/>
          <a:stretch>
            <a:fillRect/>
          </a:stretch>
        </p:blipFill>
        <p:spPr>
          <a:xfrm>
            <a:off x="1755741" y="693449"/>
            <a:ext cx="8680518" cy="4885315"/>
          </a:xfrm>
          <a:prstGeom prst="rect">
            <a:avLst/>
          </a:prstGeom>
        </p:spPr>
      </p:pic>
      <p:sp>
        <p:nvSpPr>
          <p:cNvPr id="5" name="Tekstvak 4">
            <a:extLst>
              <a:ext uri="{FF2B5EF4-FFF2-40B4-BE49-F238E27FC236}">
                <a16:creationId xmlns:a16="http://schemas.microsoft.com/office/drawing/2014/main" id="{6F62B134-27C1-EC43-07FE-5C0852A38910}"/>
              </a:ext>
            </a:extLst>
          </p:cNvPr>
          <p:cNvSpPr txBox="1"/>
          <p:nvPr/>
        </p:nvSpPr>
        <p:spPr>
          <a:xfrm>
            <a:off x="3469976" y="5777973"/>
            <a:ext cx="6094562" cy="369332"/>
          </a:xfrm>
          <a:prstGeom prst="rect">
            <a:avLst/>
          </a:prstGeom>
          <a:noFill/>
        </p:spPr>
        <p:txBody>
          <a:bodyPr wrap="square">
            <a:spAutoFit/>
          </a:bodyPr>
          <a:lstStyle/>
          <a:p>
            <a:r>
              <a:rPr lang="nl-NL" dirty="0"/>
              <a:t>Disneyland kantine voor medewerkers, 1961</a:t>
            </a:r>
          </a:p>
        </p:txBody>
      </p:sp>
      <p:sp>
        <p:nvSpPr>
          <p:cNvPr id="3" name="Rechthoek 2">
            <a:extLst>
              <a:ext uri="{FF2B5EF4-FFF2-40B4-BE49-F238E27FC236}">
                <a16:creationId xmlns:a16="http://schemas.microsoft.com/office/drawing/2014/main" id="{3C60D102-85BA-A3FC-4155-BF19506315A5}"/>
              </a:ext>
            </a:extLst>
          </p:cNvPr>
          <p:cNvSpPr/>
          <p:nvPr/>
        </p:nvSpPr>
        <p:spPr>
          <a:xfrm>
            <a:off x="2697018" y="5671127"/>
            <a:ext cx="6797964" cy="583024"/>
          </a:xfrm>
          <a:custGeom>
            <a:avLst/>
            <a:gdLst>
              <a:gd name="connsiteX0" fmla="*/ 0 w 6797964"/>
              <a:gd name="connsiteY0" fmla="*/ 0 h 583024"/>
              <a:gd name="connsiteX1" fmla="*/ 543837 w 6797964"/>
              <a:gd name="connsiteY1" fmla="*/ 0 h 583024"/>
              <a:gd name="connsiteX2" fmla="*/ 1359593 w 6797964"/>
              <a:gd name="connsiteY2" fmla="*/ 0 h 583024"/>
              <a:gd name="connsiteX3" fmla="*/ 2107369 w 6797964"/>
              <a:gd name="connsiteY3" fmla="*/ 0 h 583024"/>
              <a:gd name="connsiteX4" fmla="*/ 2855145 w 6797964"/>
              <a:gd name="connsiteY4" fmla="*/ 0 h 583024"/>
              <a:gd name="connsiteX5" fmla="*/ 3466962 w 6797964"/>
              <a:gd name="connsiteY5" fmla="*/ 0 h 583024"/>
              <a:gd name="connsiteX6" fmla="*/ 3942819 w 6797964"/>
              <a:gd name="connsiteY6" fmla="*/ 0 h 583024"/>
              <a:gd name="connsiteX7" fmla="*/ 4554636 w 6797964"/>
              <a:gd name="connsiteY7" fmla="*/ 0 h 583024"/>
              <a:gd name="connsiteX8" fmla="*/ 5030493 w 6797964"/>
              <a:gd name="connsiteY8" fmla="*/ 0 h 583024"/>
              <a:gd name="connsiteX9" fmla="*/ 5574330 w 6797964"/>
              <a:gd name="connsiteY9" fmla="*/ 0 h 583024"/>
              <a:gd name="connsiteX10" fmla="*/ 6797964 w 6797964"/>
              <a:gd name="connsiteY10" fmla="*/ 0 h 583024"/>
              <a:gd name="connsiteX11" fmla="*/ 6797964 w 6797964"/>
              <a:gd name="connsiteY11" fmla="*/ 583024 h 583024"/>
              <a:gd name="connsiteX12" fmla="*/ 6050188 w 6797964"/>
              <a:gd name="connsiteY12" fmla="*/ 583024 h 583024"/>
              <a:gd name="connsiteX13" fmla="*/ 5370392 w 6797964"/>
              <a:gd name="connsiteY13" fmla="*/ 583024 h 583024"/>
              <a:gd name="connsiteX14" fmla="*/ 4622616 w 6797964"/>
              <a:gd name="connsiteY14" fmla="*/ 583024 h 583024"/>
              <a:gd name="connsiteX15" fmla="*/ 4146758 w 6797964"/>
              <a:gd name="connsiteY15" fmla="*/ 583024 h 583024"/>
              <a:gd name="connsiteX16" fmla="*/ 3602921 w 6797964"/>
              <a:gd name="connsiteY16" fmla="*/ 583024 h 583024"/>
              <a:gd name="connsiteX17" fmla="*/ 2923125 w 6797964"/>
              <a:gd name="connsiteY17" fmla="*/ 583024 h 583024"/>
              <a:gd name="connsiteX18" fmla="*/ 2107369 w 6797964"/>
              <a:gd name="connsiteY18" fmla="*/ 583024 h 583024"/>
              <a:gd name="connsiteX19" fmla="*/ 1359593 w 6797964"/>
              <a:gd name="connsiteY19" fmla="*/ 583024 h 583024"/>
              <a:gd name="connsiteX20" fmla="*/ 611817 w 6797964"/>
              <a:gd name="connsiteY20" fmla="*/ 583024 h 583024"/>
              <a:gd name="connsiteX21" fmla="*/ 0 w 6797964"/>
              <a:gd name="connsiteY21" fmla="*/ 583024 h 583024"/>
              <a:gd name="connsiteX22" fmla="*/ 0 w 6797964"/>
              <a:gd name="connsiteY22" fmla="*/ 0 h 5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7964" h="583024" fill="none" extrusionOk="0">
                <a:moveTo>
                  <a:pt x="0" y="0"/>
                </a:moveTo>
                <a:cubicBezTo>
                  <a:pt x="261632" y="-24508"/>
                  <a:pt x="369348" y="19772"/>
                  <a:pt x="543837" y="0"/>
                </a:cubicBezTo>
                <a:cubicBezTo>
                  <a:pt x="718326" y="-19772"/>
                  <a:pt x="1048764" y="-30075"/>
                  <a:pt x="1359593" y="0"/>
                </a:cubicBezTo>
                <a:cubicBezTo>
                  <a:pt x="1670422" y="30075"/>
                  <a:pt x="1813359" y="-8546"/>
                  <a:pt x="2107369" y="0"/>
                </a:cubicBezTo>
                <a:cubicBezTo>
                  <a:pt x="2401379" y="8546"/>
                  <a:pt x="2669745" y="-23500"/>
                  <a:pt x="2855145" y="0"/>
                </a:cubicBezTo>
                <a:cubicBezTo>
                  <a:pt x="3040545" y="23500"/>
                  <a:pt x="3235777" y="-9506"/>
                  <a:pt x="3466962" y="0"/>
                </a:cubicBezTo>
                <a:cubicBezTo>
                  <a:pt x="3698147" y="9506"/>
                  <a:pt x="3794922" y="-14496"/>
                  <a:pt x="3942819" y="0"/>
                </a:cubicBezTo>
                <a:cubicBezTo>
                  <a:pt x="4090716" y="14496"/>
                  <a:pt x="4388233" y="-13450"/>
                  <a:pt x="4554636" y="0"/>
                </a:cubicBezTo>
                <a:cubicBezTo>
                  <a:pt x="4721039" y="13450"/>
                  <a:pt x="4792792" y="3466"/>
                  <a:pt x="5030493" y="0"/>
                </a:cubicBezTo>
                <a:cubicBezTo>
                  <a:pt x="5268194" y="-3466"/>
                  <a:pt x="5416357" y="-19947"/>
                  <a:pt x="5574330" y="0"/>
                </a:cubicBezTo>
                <a:cubicBezTo>
                  <a:pt x="5732303" y="19947"/>
                  <a:pt x="6526660" y="-59181"/>
                  <a:pt x="6797964" y="0"/>
                </a:cubicBezTo>
                <a:cubicBezTo>
                  <a:pt x="6793240" y="261708"/>
                  <a:pt x="6773302" y="416331"/>
                  <a:pt x="6797964" y="583024"/>
                </a:cubicBezTo>
                <a:cubicBezTo>
                  <a:pt x="6434437" y="557685"/>
                  <a:pt x="6208998" y="604228"/>
                  <a:pt x="6050188" y="583024"/>
                </a:cubicBezTo>
                <a:cubicBezTo>
                  <a:pt x="5891378" y="561820"/>
                  <a:pt x="5533165" y="590513"/>
                  <a:pt x="5370392" y="583024"/>
                </a:cubicBezTo>
                <a:cubicBezTo>
                  <a:pt x="5207619" y="575535"/>
                  <a:pt x="4870738" y="584452"/>
                  <a:pt x="4622616" y="583024"/>
                </a:cubicBezTo>
                <a:cubicBezTo>
                  <a:pt x="4374494" y="581596"/>
                  <a:pt x="4281600" y="580924"/>
                  <a:pt x="4146758" y="583024"/>
                </a:cubicBezTo>
                <a:cubicBezTo>
                  <a:pt x="4011916" y="585124"/>
                  <a:pt x="3800590" y="605700"/>
                  <a:pt x="3602921" y="583024"/>
                </a:cubicBezTo>
                <a:cubicBezTo>
                  <a:pt x="3405252" y="560348"/>
                  <a:pt x="3122988" y="610555"/>
                  <a:pt x="2923125" y="583024"/>
                </a:cubicBezTo>
                <a:cubicBezTo>
                  <a:pt x="2723262" y="555493"/>
                  <a:pt x="2352179" y="570164"/>
                  <a:pt x="2107369" y="583024"/>
                </a:cubicBezTo>
                <a:cubicBezTo>
                  <a:pt x="1862559" y="595884"/>
                  <a:pt x="1513386" y="602460"/>
                  <a:pt x="1359593" y="583024"/>
                </a:cubicBezTo>
                <a:cubicBezTo>
                  <a:pt x="1205800" y="563588"/>
                  <a:pt x="968120" y="559023"/>
                  <a:pt x="611817" y="583024"/>
                </a:cubicBezTo>
                <a:cubicBezTo>
                  <a:pt x="255514" y="607025"/>
                  <a:pt x="213156" y="560885"/>
                  <a:pt x="0" y="583024"/>
                </a:cubicBezTo>
                <a:cubicBezTo>
                  <a:pt x="23598" y="356858"/>
                  <a:pt x="-5070" y="261735"/>
                  <a:pt x="0" y="0"/>
                </a:cubicBezTo>
                <a:close/>
              </a:path>
              <a:path w="6797964" h="583024" stroke="0" extrusionOk="0">
                <a:moveTo>
                  <a:pt x="0" y="0"/>
                </a:moveTo>
                <a:cubicBezTo>
                  <a:pt x="224947" y="36345"/>
                  <a:pt x="504012" y="-1631"/>
                  <a:pt x="815756" y="0"/>
                </a:cubicBezTo>
                <a:cubicBezTo>
                  <a:pt x="1127500" y="1631"/>
                  <a:pt x="1274390" y="-17853"/>
                  <a:pt x="1427572" y="0"/>
                </a:cubicBezTo>
                <a:cubicBezTo>
                  <a:pt x="1580754" y="17853"/>
                  <a:pt x="1818374" y="-20266"/>
                  <a:pt x="2039389" y="0"/>
                </a:cubicBezTo>
                <a:cubicBezTo>
                  <a:pt x="2260404" y="20266"/>
                  <a:pt x="2462966" y="-19812"/>
                  <a:pt x="2651206" y="0"/>
                </a:cubicBezTo>
                <a:cubicBezTo>
                  <a:pt x="2839446" y="19812"/>
                  <a:pt x="3177967" y="22683"/>
                  <a:pt x="3398982" y="0"/>
                </a:cubicBezTo>
                <a:cubicBezTo>
                  <a:pt x="3619997" y="-22683"/>
                  <a:pt x="3796478" y="-21716"/>
                  <a:pt x="4010799" y="0"/>
                </a:cubicBezTo>
                <a:cubicBezTo>
                  <a:pt x="4225120" y="21716"/>
                  <a:pt x="4474262" y="17597"/>
                  <a:pt x="4622616" y="0"/>
                </a:cubicBezTo>
                <a:cubicBezTo>
                  <a:pt x="4770970" y="-17597"/>
                  <a:pt x="5025172" y="-18683"/>
                  <a:pt x="5302412" y="0"/>
                </a:cubicBezTo>
                <a:cubicBezTo>
                  <a:pt x="5579652" y="18683"/>
                  <a:pt x="5713028" y="6653"/>
                  <a:pt x="5914229" y="0"/>
                </a:cubicBezTo>
                <a:cubicBezTo>
                  <a:pt x="6115430" y="-6653"/>
                  <a:pt x="6526067" y="-5722"/>
                  <a:pt x="6797964" y="0"/>
                </a:cubicBezTo>
                <a:cubicBezTo>
                  <a:pt x="6813534" y="176942"/>
                  <a:pt x="6792970" y="341702"/>
                  <a:pt x="6797964" y="583024"/>
                </a:cubicBezTo>
                <a:cubicBezTo>
                  <a:pt x="6627905" y="590592"/>
                  <a:pt x="6442544" y="602053"/>
                  <a:pt x="6322107" y="583024"/>
                </a:cubicBezTo>
                <a:cubicBezTo>
                  <a:pt x="6201670" y="563995"/>
                  <a:pt x="5961891" y="591548"/>
                  <a:pt x="5778269" y="583024"/>
                </a:cubicBezTo>
                <a:cubicBezTo>
                  <a:pt x="5594647" y="574500"/>
                  <a:pt x="5217958" y="562239"/>
                  <a:pt x="4962514" y="583024"/>
                </a:cubicBezTo>
                <a:cubicBezTo>
                  <a:pt x="4707070" y="603809"/>
                  <a:pt x="4540171" y="584027"/>
                  <a:pt x="4146758" y="583024"/>
                </a:cubicBezTo>
                <a:cubicBezTo>
                  <a:pt x="3753345" y="582021"/>
                  <a:pt x="3662268" y="581261"/>
                  <a:pt x="3331002" y="583024"/>
                </a:cubicBezTo>
                <a:cubicBezTo>
                  <a:pt x="2999736" y="584787"/>
                  <a:pt x="2776567" y="618283"/>
                  <a:pt x="2515247" y="583024"/>
                </a:cubicBezTo>
                <a:cubicBezTo>
                  <a:pt x="2253927" y="547765"/>
                  <a:pt x="2049780" y="595115"/>
                  <a:pt x="1835450" y="583024"/>
                </a:cubicBezTo>
                <a:cubicBezTo>
                  <a:pt x="1621120" y="570933"/>
                  <a:pt x="1371006" y="598794"/>
                  <a:pt x="1155654" y="583024"/>
                </a:cubicBezTo>
                <a:cubicBezTo>
                  <a:pt x="940302" y="567254"/>
                  <a:pt x="427203" y="557679"/>
                  <a:pt x="0" y="583024"/>
                </a:cubicBezTo>
                <a:cubicBezTo>
                  <a:pt x="28244" y="350361"/>
                  <a:pt x="16849" y="188365"/>
                  <a:pt x="0" y="0"/>
                </a:cubicBezTo>
                <a:close/>
              </a:path>
            </a:pathLst>
          </a:custGeom>
          <a:ln>
            <a:extLst>
              <a:ext uri="{C807C97D-BFC1-408E-A445-0C87EB9F89A2}">
                <ask:lineSketchStyleProps xmlns:ask="http://schemas.microsoft.com/office/drawing/2018/sketchyshapes" sd="40364728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1321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kleding, persoon, schermopname&#10;&#10;Automatisch gegenereerde beschrijving">
            <a:extLst>
              <a:ext uri="{FF2B5EF4-FFF2-40B4-BE49-F238E27FC236}">
                <a16:creationId xmlns:a16="http://schemas.microsoft.com/office/drawing/2014/main" id="{BDC09937-5AE4-0969-10A6-DA5E30EC335B}"/>
              </a:ext>
            </a:extLst>
          </p:cNvPr>
          <p:cNvPicPr>
            <a:picLocks noChangeAspect="1"/>
          </p:cNvPicPr>
          <p:nvPr/>
        </p:nvPicPr>
        <p:blipFill rotWithShape="1">
          <a:blip r:embed="rId2">
            <a:extLst>
              <a:ext uri="{28A0092B-C50C-407E-A947-70E740481C1C}">
                <a14:useLocalDpi xmlns:a14="http://schemas.microsoft.com/office/drawing/2010/main" val="0"/>
              </a:ext>
            </a:extLst>
          </a:blip>
          <a:srcRect t="7295" b="27925"/>
          <a:stretch/>
        </p:blipFill>
        <p:spPr>
          <a:xfrm>
            <a:off x="4165570" y="500332"/>
            <a:ext cx="3860859" cy="4442604"/>
          </a:xfrm>
          <a:prstGeom prst="rect">
            <a:avLst/>
          </a:prstGeom>
        </p:spPr>
      </p:pic>
      <p:sp>
        <p:nvSpPr>
          <p:cNvPr id="6" name="Tekstvak 5">
            <a:extLst>
              <a:ext uri="{FF2B5EF4-FFF2-40B4-BE49-F238E27FC236}">
                <a16:creationId xmlns:a16="http://schemas.microsoft.com/office/drawing/2014/main" id="{6CED8A99-0C8F-7795-6480-2913C45D2515}"/>
              </a:ext>
            </a:extLst>
          </p:cNvPr>
          <p:cNvSpPr txBox="1"/>
          <p:nvPr/>
        </p:nvSpPr>
        <p:spPr>
          <a:xfrm>
            <a:off x="3094813" y="5110288"/>
            <a:ext cx="6002372" cy="646331"/>
          </a:xfrm>
          <a:prstGeom prst="rect">
            <a:avLst/>
          </a:prstGeom>
          <a:noFill/>
        </p:spPr>
        <p:txBody>
          <a:bodyPr wrap="square">
            <a:spAutoFit/>
          </a:bodyPr>
          <a:lstStyle/>
          <a:p>
            <a:pPr algn="ctr"/>
            <a:r>
              <a:rPr lang="nl-NL" dirty="0"/>
              <a:t>Amerikaanse </a:t>
            </a:r>
            <a:r>
              <a:rPr lang="nl-NL" dirty="0" err="1"/>
              <a:t>influencer</a:t>
            </a:r>
            <a:r>
              <a:rPr lang="nl-NL" dirty="0"/>
              <a:t> op Instagram naast de kist met haar overleden vader.</a:t>
            </a:r>
          </a:p>
        </p:txBody>
      </p:sp>
      <p:sp>
        <p:nvSpPr>
          <p:cNvPr id="5" name="Rechthoek 4">
            <a:extLst>
              <a:ext uri="{FF2B5EF4-FFF2-40B4-BE49-F238E27FC236}">
                <a16:creationId xmlns:a16="http://schemas.microsoft.com/office/drawing/2014/main" id="{32546243-CD83-B64A-10B8-FCF958094F84}"/>
              </a:ext>
            </a:extLst>
          </p:cNvPr>
          <p:cNvSpPr/>
          <p:nvPr/>
        </p:nvSpPr>
        <p:spPr>
          <a:xfrm>
            <a:off x="2460645" y="5110288"/>
            <a:ext cx="6797964" cy="1120013"/>
          </a:xfrm>
          <a:custGeom>
            <a:avLst/>
            <a:gdLst>
              <a:gd name="connsiteX0" fmla="*/ 0 w 6797964"/>
              <a:gd name="connsiteY0" fmla="*/ 0 h 1120013"/>
              <a:gd name="connsiteX1" fmla="*/ 611817 w 6797964"/>
              <a:gd name="connsiteY1" fmla="*/ 0 h 1120013"/>
              <a:gd name="connsiteX2" fmla="*/ 1359593 w 6797964"/>
              <a:gd name="connsiteY2" fmla="*/ 0 h 1120013"/>
              <a:gd name="connsiteX3" fmla="*/ 1971410 w 6797964"/>
              <a:gd name="connsiteY3" fmla="*/ 0 h 1120013"/>
              <a:gd name="connsiteX4" fmla="*/ 2447267 w 6797964"/>
              <a:gd name="connsiteY4" fmla="*/ 0 h 1120013"/>
              <a:gd name="connsiteX5" fmla="*/ 3059084 w 6797964"/>
              <a:gd name="connsiteY5" fmla="*/ 0 h 1120013"/>
              <a:gd name="connsiteX6" fmla="*/ 3534941 w 6797964"/>
              <a:gd name="connsiteY6" fmla="*/ 0 h 1120013"/>
              <a:gd name="connsiteX7" fmla="*/ 4078778 w 6797964"/>
              <a:gd name="connsiteY7" fmla="*/ 0 h 1120013"/>
              <a:gd name="connsiteX8" fmla="*/ 4758575 w 6797964"/>
              <a:gd name="connsiteY8" fmla="*/ 0 h 1120013"/>
              <a:gd name="connsiteX9" fmla="*/ 5302412 w 6797964"/>
              <a:gd name="connsiteY9" fmla="*/ 0 h 1120013"/>
              <a:gd name="connsiteX10" fmla="*/ 5982208 w 6797964"/>
              <a:gd name="connsiteY10" fmla="*/ 0 h 1120013"/>
              <a:gd name="connsiteX11" fmla="*/ 6797964 w 6797964"/>
              <a:gd name="connsiteY11" fmla="*/ 0 h 1120013"/>
              <a:gd name="connsiteX12" fmla="*/ 6797964 w 6797964"/>
              <a:gd name="connsiteY12" fmla="*/ 571207 h 1120013"/>
              <a:gd name="connsiteX13" fmla="*/ 6797964 w 6797964"/>
              <a:gd name="connsiteY13" fmla="*/ 1120013 h 1120013"/>
              <a:gd name="connsiteX14" fmla="*/ 6322107 w 6797964"/>
              <a:gd name="connsiteY14" fmla="*/ 1120013 h 1120013"/>
              <a:gd name="connsiteX15" fmla="*/ 5642310 w 6797964"/>
              <a:gd name="connsiteY15" fmla="*/ 1120013 h 1120013"/>
              <a:gd name="connsiteX16" fmla="*/ 4826554 w 6797964"/>
              <a:gd name="connsiteY16" fmla="*/ 1120013 h 1120013"/>
              <a:gd name="connsiteX17" fmla="*/ 4078778 w 6797964"/>
              <a:gd name="connsiteY17" fmla="*/ 1120013 h 1120013"/>
              <a:gd name="connsiteX18" fmla="*/ 3331002 w 6797964"/>
              <a:gd name="connsiteY18" fmla="*/ 1120013 h 1120013"/>
              <a:gd name="connsiteX19" fmla="*/ 2515247 w 6797964"/>
              <a:gd name="connsiteY19" fmla="*/ 1120013 h 1120013"/>
              <a:gd name="connsiteX20" fmla="*/ 1971410 w 6797964"/>
              <a:gd name="connsiteY20" fmla="*/ 1120013 h 1120013"/>
              <a:gd name="connsiteX21" fmla="*/ 1291613 w 6797964"/>
              <a:gd name="connsiteY21" fmla="*/ 1120013 h 1120013"/>
              <a:gd name="connsiteX22" fmla="*/ 815756 w 6797964"/>
              <a:gd name="connsiteY22" fmla="*/ 1120013 h 1120013"/>
              <a:gd name="connsiteX23" fmla="*/ 0 w 6797964"/>
              <a:gd name="connsiteY23" fmla="*/ 1120013 h 1120013"/>
              <a:gd name="connsiteX24" fmla="*/ 0 w 6797964"/>
              <a:gd name="connsiteY24" fmla="*/ 548806 h 1120013"/>
              <a:gd name="connsiteX25" fmla="*/ 0 w 6797964"/>
              <a:gd name="connsiteY25" fmla="*/ 0 h 112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97964" h="1120013" fill="none" extrusionOk="0">
                <a:moveTo>
                  <a:pt x="0" y="0"/>
                </a:moveTo>
                <a:cubicBezTo>
                  <a:pt x="131532" y="-13139"/>
                  <a:pt x="482427" y="-2701"/>
                  <a:pt x="611817" y="0"/>
                </a:cubicBezTo>
                <a:cubicBezTo>
                  <a:pt x="741207" y="2701"/>
                  <a:pt x="1174193" y="-23500"/>
                  <a:pt x="1359593" y="0"/>
                </a:cubicBezTo>
                <a:cubicBezTo>
                  <a:pt x="1544993" y="23500"/>
                  <a:pt x="1740225" y="-9506"/>
                  <a:pt x="1971410" y="0"/>
                </a:cubicBezTo>
                <a:cubicBezTo>
                  <a:pt x="2202595" y="9506"/>
                  <a:pt x="2299370" y="-14496"/>
                  <a:pt x="2447267" y="0"/>
                </a:cubicBezTo>
                <a:cubicBezTo>
                  <a:pt x="2595164" y="14496"/>
                  <a:pt x="2892681" y="-13450"/>
                  <a:pt x="3059084" y="0"/>
                </a:cubicBezTo>
                <a:cubicBezTo>
                  <a:pt x="3225487" y="13450"/>
                  <a:pt x="3297240" y="3466"/>
                  <a:pt x="3534941" y="0"/>
                </a:cubicBezTo>
                <a:cubicBezTo>
                  <a:pt x="3772642" y="-3466"/>
                  <a:pt x="3920805" y="-19947"/>
                  <a:pt x="4078778" y="0"/>
                </a:cubicBezTo>
                <a:cubicBezTo>
                  <a:pt x="4236751" y="19947"/>
                  <a:pt x="4424563" y="-19438"/>
                  <a:pt x="4758575" y="0"/>
                </a:cubicBezTo>
                <a:cubicBezTo>
                  <a:pt x="5092587" y="19438"/>
                  <a:pt x="5190129" y="-17070"/>
                  <a:pt x="5302412" y="0"/>
                </a:cubicBezTo>
                <a:cubicBezTo>
                  <a:pt x="5414695" y="17070"/>
                  <a:pt x="5651689" y="589"/>
                  <a:pt x="5982208" y="0"/>
                </a:cubicBezTo>
                <a:cubicBezTo>
                  <a:pt x="6312727" y="-589"/>
                  <a:pt x="6550972" y="-28963"/>
                  <a:pt x="6797964" y="0"/>
                </a:cubicBezTo>
                <a:cubicBezTo>
                  <a:pt x="6803893" y="256033"/>
                  <a:pt x="6805134" y="392559"/>
                  <a:pt x="6797964" y="571207"/>
                </a:cubicBezTo>
                <a:cubicBezTo>
                  <a:pt x="6790794" y="749855"/>
                  <a:pt x="6777632" y="894424"/>
                  <a:pt x="6797964" y="1120013"/>
                </a:cubicBezTo>
                <a:cubicBezTo>
                  <a:pt x="6587728" y="1110672"/>
                  <a:pt x="6485877" y="1129771"/>
                  <a:pt x="6322107" y="1120013"/>
                </a:cubicBezTo>
                <a:cubicBezTo>
                  <a:pt x="6158337" y="1110255"/>
                  <a:pt x="5847547" y="1152202"/>
                  <a:pt x="5642310" y="1120013"/>
                </a:cubicBezTo>
                <a:cubicBezTo>
                  <a:pt x="5437073" y="1087824"/>
                  <a:pt x="5071364" y="1107153"/>
                  <a:pt x="4826554" y="1120013"/>
                </a:cubicBezTo>
                <a:cubicBezTo>
                  <a:pt x="4581744" y="1132873"/>
                  <a:pt x="4232571" y="1139449"/>
                  <a:pt x="4078778" y="1120013"/>
                </a:cubicBezTo>
                <a:cubicBezTo>
                  <a:pt x="3924985" y="1100577"/>
                  <a:pt x="3687305" y="1096012"/>
                  <a:pt x="3331002" y="1120013"/>
                </a:cubicBezTo>
                <a:cubicBezTo>
                  <a:pt x="2974699" y="1144014"/>
                  <a:pt x="2768510" y="1124536"/>
                  <a:pt x="2515247" y="1120013"/>
                </a:cubicBezTo>
                <a:cubicBezTo>
                  <a:pt x="2261984" y="1115490"/>
                  <a:pt x="2181903" y="1126474"/>
                  <a:pt x="1971410" y="1120013"/>
                </a:cubicBezTo>
                <a:cubicBezTo>
                  <a:pt x="1760917" y="1113552"/>
                  <a:pt x="1617355" y="1120318"/>
                  <a:pt x="1291613" y="1120013"/>
                </a:cubicBezTo>
                <a:cubicBezTo>
                  <a:pt x="965871" y="1119708"/>
                  <a:pt x="1050903" y="1097064"/>
                  <a:pt x="815756" y="1120013"/>
                </a:cubicBezTo>
                <a:cubicBezTo>
                  <a:pt x="580609" y="1142962"/>
                  <a:pt x="401972" y="1129021"/>
                  <a:pt x="0" y="1120013"/>
                </a:cubicBezTo>
                <a:cubicBezTo>
                  <a:pt x="-17757" y="915656"/>
                  <a:pt x="16529" y="699059"/>
                  <a:pt x="0" y="548806"/>
                </a:cubicBezTo>
                <a:cubicBezTo>
                  <a:pt x="-16529" y="398553"/>
                  <a:pt x="-25256" y="269514"/>
                  <a:pt x="0" y="0"/>
                </a:cubicBezTo>
                <a:close/>
              </a:path>
              <a:path w="6797964" h="1120013" stroke="0" extrusionOk="0">
                <a:moveTo>
                  <a:pt x="0" y="0"/>
                </a:moveTo>
                <a:cubicBezTo>
                  <a:pt x="224947" y="36345"/>
                  <a:pt x="504012" y="-1631"/>
                  <a:pt x="815756" y="0"/>
                </a:cubicBezTo>
                <a:cubicBezTo>
                  <a:pt x="1127500" y="1631"/>
                  <a:pt x="1274390" y="-17853"/>
                  <a:pt x="1427572" y="0"/>
                </a:cubicBezTo>
                <a:cubicBezTo>
                  <a:pt x="1580754" y="17853"/>
                  <a:pt x="1818374" y="-20266"/>
                  <a:pt x="2039389" y="0"/>
                </a:cubicBezTo>
                <a:cubicBezTo>
                  <a:pt x="2260404" y="20266"/>
                  <a:pt x="2462966" y="-19812"/>
                  <a:pt x="2651206" y="0"/>
                </a:cubicBezTo>
                <a:cubicBezTo>
                  <a:pt x="2839446" y="19812"/>
                  <a:pt x="3177967" y="22683"/>
                  <a:pt x="3398982" y="0"/>
                </a:cubicBezTo>
                <a:cubicBezTo>
                  <a:pt x="3619997" y="-22683"/>
                  <a:pt x="3796478" y="-21716"/>
                  <a:pt x="4010799" y="0"/>
                </a:cubicBezTo>
                <a:cubicBezTo>
                  <a:pt x="4225120" y="21716"/>
                  <a:pt x="4474262" y="17597"/>
                  <a:pt x="4622616" y="0"/>
                </a:cubicBezTo>
                <a:cubicBezTo>
                  <a:pt x="4770970" y="-17597"/>
                  <a:pt x="5025172" y="-18683"/>
                  <a:pt x="5302412" y="0"/>
                </a:cubicBezTo>
                <a:cubicBezTo>
                  <a:pt x="5579652" y="18683"/>
                  <a:pt x="5713028" y="6653"/>
                  <a:pt x="5914229" y="0"/>
                </a:cubicBezTo>
                <a:cubicBezTo>
                  <a:pt x="6115430" y="-6653"/>
                  <a:pt x="6526067" y="-5722"/>
                  <a:pt x="6797964" y="0"/>
                </a:cubicBezTo>
                <a:cubicBezTo>
                  <a:pt x="6795956" y="160692"/>
                  <a:pt x="6817819" y="386725"/>
                  <a:pt x="6797964" y="537606"/>
                </a:cubicBezTo>
                <a:cubicBezTo>
                  <a:pt x="6778109" y="688487"/>
                  <a:pt x="6818786" y="922480"/>
                  <a:pt x="6797964" y="1120013"/>
                </a:cubicBezTo>
                <a:cubicBezTo>
                  <a:pt x="6662696" y="1115826"/>
                  <a:pt x="6434987" y="1126265"/>
                  <a:pt x="6254127" y="1120013"/>
                </a:cubicBezTo>
                <a:cubicBezTo>
                  <a:pt x="6073267" y="1113761"/>
                  <a:pt x="5697158" y="1101537"/>
                  <a:pt x="5438371" y="1120013"/>
                </a:cubicBezTo>
                <a:cubicBezTo>
                  <a:pt x="5179584" y="1138489"/>
                  <a:pt x="5012691" y="1119697"/>
                  <a:pt x="4622616" y="1120013"/>
                </a:cubicBezTo>
                <a:cubicBezTo>
                  <a:pt x="4232541" y="1120329"/>
                  <a:pt x="4138126" y="1118250"/>
                  <a:pt x="3806860" y="1120013"/>
                </a:cubicBezTo>
                <a:cubicBezTo>
                  <a:pt x="3475594" y="1121776"/>
                  <a:pt x="3255422" y="1157651"/>
                  <a:pt x="2991104" y="1120013"/>
                </a:cubicBezTo>
                <a:cubicBezTo>
                  <a:pt x="2726786" y="1082375"/>
                  <a:pt x="2521073" y="1131225"/>
                  <a:pt x="2311308" y="1120013"/>
                </a:cubicBezTo>
                <a:cubicBezTo>
                  <a:pt x="2101543" y="1108801"/>
                  <a:pt x="1852231" y="1141434"/>
                  <a:pt x="1631511" y="1120013"/>
                </a:cubicBezTo>
                <a:cubicBezTo>
                  <a:pt x="1410791" y="1098592"/>
                  <a:pt x="1134949" y="1138737"/>
                  <a:pt x="815756" y="1120013"/>
                </a:cubicBezTo>
                <a:cubicBezTo>
                  <a:pt x="496563" y="1101289"/>
                  <a:pt x="208532" y="1087950"/>
                  <a:pt x="0" y="1120013"/>
                </a:cubicBezTo>
                <a:cubicBezTo>
                  <a:pt x="-705" y="892442"/>
                  <a:pt x="24107" y="663149"/>
                  <a:pt x="0" y="548806"/>
                </a:cubicBezTo>
                <a:cubicBezTo>
                  <a:pt x="-24107" y="434463"/>
                  <a:pt x="21289" y="167560"/>
                  <a:pt x="0" y="0"/>
                </a:cubicBezTo>
                <a:close/>
              </a:path>
            </a:pathLst>
          </a:custGeom>
          <a:ln>
            <a:extLst>
              <a:ext uri="{C807C97D-BFC1-408E-A445-0C87EB9F89A2}">
                <ask:lineSketchStyleProps xmlns:ask="http://schemas.microsoft.com/office/drawing/2018/sketchyshapes" sd="40364728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descr="Afbeelding met tekst, kleding, persoon, schermopname&#10;&#10;Automatisch gegenereerde beschrijving">
            <a:extLst>
              <a:ext uri="{FF2B5EF4-FFF2-40B4-BE49-F238E27FC236}">
                <a16:creationId xmlns:a16="http://schemas.microsoft.com/office/drawing/2014/main" id="{017B0C75-9239-BA27-548D-0702D0EBF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609" y="167352"/>
            <a:ext cx="2782732" cy="4942936"/>
          </a:xfrm>
          <a:prstGeom prst="rect">
            <a:avLst/>
          </a:prstGeom>
        </p:spPr>
      </p:pic>
    </p:spTree>
    <p:extLst>
      <p:ext uri="{BB962C8B-B14F-4D97-AF65-F5344CB8AC3E}">
        <p14:creationId xmlns:p14="http://schemas.microsoft.com/office/powerpoint/2010/main" val="11313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speelgoed, weg, straat&#10;&#10;Automatisch gegenereerde beschrijving">
            <a:extLst>
              <a:ext uri="{FF2B5EF4-FFF2-40B4-BE49-F238E27FC236}">
                <a16:creationId xmlns:a16="http://schemas.microsoft.com/office/drawing/2014/main" id="{2473EA01-5BAC-C5E7-0EBB-1DFC455B3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738" y="115106"/>
            <a:ext cx="5250524" cy="5250524"/>
          </a:xfrm>
          <a:prstGeom prst="rect">
            <a:avLst/>
          </a:prstGeom>
        </p:spPr>
      </p:pic>
      <p:sp>
        <p:nvSpPr>
          <p:cNvPr id="5" name="Tekstvak 4">
            <a:extLst>
              <a:ext uri="{FF2B5EF4-FFF2-40B4-BE49-F238E27FC236}">
                <a16:creationId xmlns:a16="http://schemas.microsoft.com/office/drawing/2014/main" id="{8AE17D4A-91DF-FDE0-3C95-BFF322E6F8AC}"/>
              </a:ext>
            </a:extLst>
          </p:cNvPr>
          <p:cNvSpPr txBox="1"/>
          <p:nvPr/>
        </p:nvSpPr>
        <p:spPr>
          <a:xfrm>
            <a:off x="3094814" y="5365630"/>
            <a:ext cx="6002372" cy="923330"/>
          </a:xfrm>
          <a:prstGeom prst="rect">
            <a:avLst/>
          </a:prstGeom>
          <a:noFill/>
        </p:spPr>
        <p:txBody>
          <a:bodyPr wrap="square">
            <a:spAutoFit/>
          </a:bodyPr>
          <a:lstStyle/>
          <a:p>
            <a:pPr algn="ctr"/>
            <a:r>
              <a:rPr lang="nl-NL" dirty="0"/>
              <a:t>Door AI gemaakt beeld (</a:t>
            </a:r>
            <a:r>
              <a:rPr lang="nl-NL" dirty="0" err="1"/>
              <a:t>Dall</a:t>
            </a:r>
            <a:r>
              <a:rPr lang="nl-NL" dirty="0"/>
              <a:t>-E) volgens prompt:</a:t>
            </a:r>
          </a:p>
          <a:p>
            <a:pPr algn="ctr"/>
            <a:r>
              <a:rPr lang="nl-NL" dirty="0"/>
              <a:t>“Een foto van een teddybeer op een skateboard op Times Square.”</a:t>
            </a:r>
          </a:p>
        </p:txBody>
      </p:sp>
      <p:sp>
        <p:nvSpPr>
          <p:cNvPr id="4" name="Rechthoek 3">
            <a:extLst>
              <a:ext uri="{FF2B5EF4-FFF2-40B4-BE49-F238E27FC236}">
                <a16:creationId xmlns:a16="http://schemas.microsoft.com/office/drawing/2014/main" id="{711D0638-5AD0-F112-EED6-9424D027D79C}"/>
              </a:ext>
            </a:extLst>
          </p:cNvPr>
          <p:cNvSpPr/>
          <p:nvPr/>
        </p:nvSpPr>
        <p:spPr>
          <a:xfrm>
            <a:off x="2886799" y="5267289"/>
            <a:ext cx="6797964" cy="1120013"/>
          </a:xfrm>
          <a:custGeom>
            <a:avLst/>
            <a:gdLst>
              <a:gd name="connsiteX0" fmla="*/ 0 w 6797964"/>
              <a:gd name="connsiteY0" fmla="*/ 0 h 1120013"/>
              <a:gd name="connsiteX1" fmla="*/ 611817 w 6797964"/>
              <a:gd name="connsiteY1" fmla="*/ 0 h 1120013"/>
              <a:gd name="connsiteX2" fmla="*/ 1359593 w 6797964"/>
              <a:gd name="connsiteY2" fmla="*/ 0 h 1120013"/>
              <a:gd name="connsiteX3" fmla="*/ 1971410 w 6797964"/>
              <a:gd name="connsiteY3" fmla="*/ 0 h 1120013"/>
              <a:gd name="connsiteX4" fmla="*/ 2447267 w 6797964"/>
              <a:gd name="connsiteY4" fmla="*/ 0 h 1120013"/>
              <a:gd name="connsiteX5" fmla="*/ 3059084 w 6797964"/>
              <a:gd name="connsiteY5" fmla="*/ 0 h 1120013"/>
              <a:gd name="connsiteX6" fmla="*/ 3534941 w 6797964"/>
              <a:gd name="connsiteY6" fmla="*/ 0 h 1120013"/>
              <a:gd name="connsiteX7" fmla="*/ 4078778 w 6797964"/>
              <a:gd name="connsiteY7" fmla="*/ 0 h 1120013"/>
              <a:gd name="connsiteX8" fmla="*/ 4758575 w 6797964"/>
              <a:gd name="connsiteY8" fmla="*/ 0 h 1120013"/>
              <a:gd name="connsiteX9" fmla="*/ 5302412 w 6797964"/>
              <a:gd name="connsiteY9" fmla="*/ 0 h 1120013"/>
              <a:gd name="connsiteX10" fmla="*/ 5982208 w 6797964"/>
              <a:gd name="connsiteY10" fmla="*/ 0 h 1120013"/>
              <a:gd name="connsiteX11" fmla="*/ 6797964 w 6797964"/>
              <a:gd name="connsiteY11" fmla="*/ 0 h 1120013"/>
              <a:gd name="connsiteX12" fmla="*/ 6797964 w 6797964"/>
              <a:gd name="connsiteY12" fmla="*/ 571207 h 1120013"/>
              <a:gd name="connsiteX13" fmla="*/ 6797964 w 6797964"/>
              <a:gd name="connsiteY13" fmla="*/ 1120013 h 1120013"/>
              <a:gd name="connsiteX14" fmla="*/ 6322107 w 6797964"/>
              <a:gd name="connsiteY14" fmla="*/ 1120013 h 1120013"/>
              <a:gd name="connsiteX15" fmla="*/ 5642310 w 6797964"/>
              <a:gd name="connsiteY15" fmla="*/ 1120013 h 1120013"/>
              <a:gd name="connsiteX16" fmla="*/ 4826554 w 6797964"/>
              <a:gd name="connsiteY16" fmla="*/ 1120013 h 1120013"/>
              <a:gd name="connsiteX17" fmla="*/ 4078778 w 6797964"/>
              <a:gd name="connsiteY17" fmla="*/ 1120013 h 1120013"/>
              <a:gd name="connsiteX18" fmla="*/ 3331002 w 6797964"/>
              <a:gd name="connsiteY18" fmla="*/ 1120013 h 1120013"/>
              <a:gd name="connsiteX19" fmla="*/ 2515247 w 6797964"/>
              <a:gd name="connsiteY19" fmla="*/ 1120013 h 1120013"/>
              <a:gd name="connsiteX20" fmla="*/ 1971410 w 6797964"/>
              <a:gd name="connsiteY20" fmla="*/ 1120013 h 1120013"/>
              <a:gd name="connsiteX21" fmla="*/ 1291613 w 6797964"/>
              <a:gd name="connsiteY21" fmla="*/ 1120013 h 1120013"/>
              <a:gd name="connsiteX22" fmla="*/ 815756 w 6797964"/>
              <a:gd name="connsiteY22" fmla="*/ 1120013 h 1120013"/>
              <a:gd name="connsiteX23" fmla="*/ 0 w 6797964"/>
              <a:gd name="connsiteY23" fmla="*/ 1120013 h 1120013"/>
              <a:gd name="connsiteX24" fmla="*/ 0 w 6797964"/>
              <a:gd name="connsiteY24" fmla="*/ 548806 h 1120013"/>
              <a:gd name="connsiteX25" fmla="*/ 0 w 6797964"/>
              <a:gd name="connsiteY25" fmla="*/ 0 h 112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97964" h="1120013" fill="none" extrusionOk="0">
                <a:moveTo>
                  <a:pt x="0" y="0"/>
                </a:moveTo>
                <a:cubicBezTo>
                  <a:pt x="131532" y="-13139"/>
                  <a:pt x="482427" y="-2701"/>
                  <a:pt x="611817" y="0"/>
                </a:cubicBezTo>
                <a:cubicBezTo>
                  <a:pt x="741207" y="2701"/>
                  <a:pt x="1174193" y="-23500"/>
                  <a:pt x="1359593" y="0"/>
                </a:cubicBezTo>
                <a:cubicBezTo>
                  <a:pt x="1544993" y="23500"/>
                  <a:pt x="1740225" y="-9506"/>
                  <a:pt x="1971410" y="0"/>
                </a:cubicBezTo>
                <a:cubicBezTo>
                  <a:pt x="2202595" y="9506"/>
                  <a:pt x="2299370" y="-14496"/>
                  <a:pt x="2447267" y="0"/>
                </a:cubicBezTo>
                <a:cubicBezTo>
                  <a:pt x="2595164" y="14496"/>
                  <a:pt x="2892681" y="-13450"/>
                  <a:pt x="3059084" y="0"/>
                </a:cubicBezTo>
                <a:cubicBezTo>
                  <a:pt x="3225487" y="13450"/>
                  <a:pt x="3297240" y="3466"/>
                  <a:pt x="3534941" y="0"/>
                </a:cubicBezTo>
                <a:cubicBezTo>
                  <a:pt x="3772642" y="-3466"/>
                  <a:pt x="3920805" y="-19947"/>
                  <a:pt x="4078778" y="0"/>
                </a:cubicBezTo>
                <a:cubicBezTo>
                  <a:pt x="4236751" y="19947"/>
                  <a:pt x="4424563" y="-19438"/>
                  <a:pt x="4758575" y="0"/>
                </a:cubicBezTo>
                <a:cubicBezTo>
                  <a:pt x="5092587" y="19438"/>
                  <a:pt x="5190129" y="-17070"/>
                  <a:pt x="5302412" y="0"/>
                </a:cubicBezTo>
                <a:cubicBezTo>
                  <a:pt x="5414695" y="17070"/>
                  <a:pt x="5651689" y="589"/>
                  <a:pt x="5982208" y="0"/>
                </a:cubicBezTo>
                <a:cubicBezTo>
                  <a:pt x="6312727" y="-589"/>
                  <a:pt x="6550972" y="-28963"/>
                  <a:pt x="6797964" y="0"/>
                </a:cubicBezTo>
                <a:cubicBezTo>
                  <a:pt x="6803893" y="256033"/>
                  <a:pt x="6805134" y="392559"/>
                  <a:pt x="6797964" y="571207"/>
                </a:cubicBezTo>
                <a:cubicBezTo>
                  <a:pt x="6790794" y="749855"/>
                  <a:pt x="6777632" y="894424"/>
                  <a:pt x="6797964" y="1120013"/>
                </a:cubicBezTo>
                <a:cubicBezTo>
                  <a:pt x="6587728" y="1110672"/>
                  <a:pt x="6485877" y="1129771"/>
                  <a:pt x="6322107" y="1120013"/>
                </a:cubicBezTo>
                <a:cubicBezTo>
                  <a:pt x="6158337" y="1110255"/>
                  <a:pt x="5847547" y="1152202"/>
                  <a:pt x="5642310" y="1120013"/>
                </a:cubicBezTo>
                <a:cubicBezTo>
                  <a:pt x="5437073" y="1087824"/>
                  <a:pt x="5071364" y="1107153"/>
                  <a:pt x="4826554" y="1120013"/>
                </a:cubicBezTo>
                <a:cubicBezTo>
                  <a:pt x="4581744" y="1132873"/>
                  <a:pt x="4232571" y="1139449"/>
                  <a:pt x="4078778" y="1120013"/>
                </a:cubicBezTo>
                <a:cubicBezTo>
                  <a:pt x="3924985" y="1100577"/>
                  <a:pt x="3687305" y="1096012"/>
                  <a:pt x="3331002" y="1120013"/>
                </a:cubicBezTo>
                <a:cubicBezTo>
                  <a:pt x="2974699" y="1144014"/>
                  <a:pt x="2768510" y="1124536"/>
                  <a:pt x="2515247" y="1120013"/>
                </a:cubicBezTo>
                <a:cubicBezTo>
                  <a:pt x="2261984" y="1115490"/>
                  <a:pt x="2181903" y="1126474"/>
                  <a:pt x="1971410" y="1120013"/>
                </a:cubicBezTo>
                <a:cubicBezTo>
                  <a:pt x="1760917" y="1113552"/>
                  <a:pt x="1617355" y="1120318"/>
                  <a:pt x="1291613" y="1120013"/>
                </a:cubicBezTo>
                <a:cubicBezTo>
                  <a:pt x="965871" y="1119708"/>
                  <a:pt x="1050903" y="1097064"/>
                  <a:pt x="815756" y="1120013"/>
                </a:cubicBezTo>
                <a:cubicBezTo>
                  <a:pt x="580609" y="1142962"/>
                  <a:pt x="401972" y="1129021"/>
                  <a:pt x="0" y="1120013"/>
                </a:cubicBezTo>
                <a:cubicBezTo>
                  <a:pt x="-17757" y="915656"/>
                  <a:pt x="16529" y="699059"/>
                  <a:pt x="0" y="548806"/>
                </a:cubicBezTo>
                <a:cubicBezTo>
                  <a:pt x="-16529" y="398553"/>
                  <a:pt x="-25256" y="269514"/>
                  <a:pt x="0" y="0"/>
                </a:cubicBezTo>
                <a:close/>
              </a:path>
              <a:path w="6797964" h="1120013" stroke="0" extrusionOk="0">
                <a:moveTo>
                  <a:pt x="0" y="0"/>
                </a:moveTo>
                <a:cubicBezTo>
                  <a:pt x="224947" y="36345"/>
                  <a:pt x="504012" y="-1631"/>
                  <a:pt x="815756" y="0"/>
                </a:cubicBezTo>
                <a:cubicBezTo>
                  <a:pt x="1127500" y="1631"/>
                  <a:pt x="1274390" y="-17853"/>
                  <a:pt x="1427572" y="0"/>
                </a:cubicBezTo>
                <a:cubicBezTo>
                  <a:pt x="1580754" y="17853"/>
                  <a:pt x="1818374" y="-20266"/>
                  <a:pt x="2039389" y="0"/>
                </a:cubicBezTo>
                <a:cubicBezTo>
                  <a:pt x="2260404" y="20266"/>
                  <a:pt x="2462966" y="-19812"/>
                  <a:pt x="2651206" y="0"/>
                </a:cubicBezTo>
                <a:cubicBezTo>
                  <a:pt x="2839446" y="19812"/>
                  <a:pt x="3177967" y="22683"/>
                  <a:pt x="3398982" y="0"/>
                </a:cubicBezTo>
                <a:cubicBezTo>
                  <a:pt x="3619997" y="-22683"/>
                  <a:pt x="3796478" y="-21716"/>
                  <a:pt x="4010799" y="0"/>
                </a:cubicBezTo>
                <a:cubicBezTo>
                  <a:pt x="4225120" y="21716"/>
                  <a:pt x="4474262" y="17597"/>
                  <a:pt x="4622616" y="0"/>
                </a:cubicBezTo>
                <a:cubicBezTo>
                  <a:pt x="4770970" y="-17597"/>
                  <a:pt x="5025172" y="-18683"/>
                  <a:pt x="5302412" y="0"/>
                </a:cubicBezTo>
                <a:cubicBezTo>
                  <a:pt x="5579652" y="18683"/>
                  <a:pt x="5713028" y="6653"/>
                  <a:pt x="5914229" y="0"/>
                </a:cubicBezTo>
                <a:cubicBezTo>
                  <a:pt x="6115430" y="-6653"/>
                  <a:pt x="6526067" y="-5722"/>
                  <a:pt x="6797964" y="0"/>
                </a:cubicBezTo>
                <a:cubicBezTo>
                  <a:pt x="6795956" y="160692"/>
                  <a:pt x="6817819" y="386725"/>
                  <a:pt x="6797964" y="537606"/>
                </a:cubicBezTo>
                <a:cubicBezTo>
                  <a:pt x="6778109" y="688487"/>
                  <a:pt x="6818786" y="922480"/>
                  <a:pt x="6797964" y="1120013"/>
                </a:cubicBezTo>
                <a:cubicBezTo>
                  <a:pt x="6662696" y="1115826"/>
                  <a:pt x="6434987" y="1126265"/>
                  <a:pt x="6254127" y="1120013"/>
                </a:cubicBezTo>
                <a:cubicBezTo>
                  <a:pt x="6073267" y="1113761"/>
                  <a:pt x="5697158" y="1101537"/>
                  <a:pt x="5438371" y="1120013"/>
                </a:cubicBezTo>
                <a:cubicBezTo>
                  <a:pt x="5179584" y="1138489"/>
                  <a:pt x="5012691" y="1119697"/>
                  <a:pt x="4622616" y="1120013"/>
                </a:cubicBezTo>
                <a:cubicBezTo>
                  <a:pt x="4232541" y="1120329"/>
                  <a:pt x="4138126" y="1118250"/>
                  <a:pt x="3806860" y="1120013"/>
                </a:cubicBezTo>
                <a:cubicBezTo>
                  <a:pt x="3475594" y="1121776"/>
                  <a:pt x="3255422" y="1157651"/>
                  <a:pt x="2991104" y="1120013"/>
                </a:cubicBezTo>
                <a:cubicBezTo>
                  <a:pt x="2726786" y="1082375"/>
                  <a:pt x="2521073" y="1131225"/>
                  <a:pt x="2311308" y="1120013"/>
                </a:cubicBezTo>
                <a:cubicBezTo>
                  <a:pt x="2101543" y="1108801"/>
                  <a:pt x="1852231" y="1141434"/>
                  <a:pt x="1631511" y="1120013"/>
                </a:cubicBezTo>
                <a:cubicBezTo>
                  <a:pt x="1410791" y="1098592"/>
                  <a:pt x="1134949" y="1138737"/>
                  <a:pt x="815756" y="1120013"/>
                </a:cubicBezTo>
                <a:cubicBezTo>
                  <a:pt x="496563" y="1101289"/>
                  <a:pt x="208532" y="1087950"/>
                  <a:pt x="0" y="1120013"/>
                </a:cubicBezTo>
                <a:cubicBezTo>
                  <a:pt x="-705" y="892442"/>
                  <a:pt x="24107" y="663149"/>
                  <a:pt x="0" y="548806"/>
                </a:cubicBezTo>
                <a:cubicBezTo>
                  <a:pt x="-24107" y="434463"/>
                  <a:pt x="21289" y="167560"/>
                  <a:pt x="0" y="0"/>
                </a:cubicBezTo>
                <a:close/>
              </a:path>
            </a:pathLst>
          </a:custGeom>
          <a:ln>
            <a:extLst>
              <a:ext uri="{C807C97D-BFC1-408E-A445-0C87EB9F89A2}">
                <ask:lineSketchStyleProps xmlns:ask="http://schemas.microsoft.com/office/drawing/2018/sketchyshapes" sd="40364728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1164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0" y="1626816"/>
            <a:ext cx="5070303" cy="3604368"/>
          </a:xfrm>
        </p:spPr>
        <p:txBody>
          <a:bodyPr>
            <a:normAutofit fontScale="92500" lnSpcReduction="20000"/>
          </a:bodyPr>
          <a:lstStyle/>
          <a:p>
            <a:r>
              <a:rPr lang="nl-NL" sz="2000" b="0" dirty="0">
                <a:latin typeface="+mn-lt"/>
              </a:rPr>
              <a:t>Maak een BBC, een Blije Beelden Collage.</a:t>
            </a:r>
          </a:p>
          <a:p>
            <a:r>
              <a:rPr lang="nl-NL" sz="2000" b="0" dirty="0">
                <a:solidFill>
                  <a:schemeClr val="tx1"/>
                </a:solidFill>
                <a:latin typeface="+mn-lt"/>
              </a:rPr>
              <a:t>Dat wil zeggen:</a:t>
            </a:r>
          </a:p>
          <a:p>
            <a:r>
              <a:rPr lang="nl-NL" sz="2000" b="0" dirty="0">
                <a:solidFill>
                  <a:schemeClr val="tx1"/>
                </a:solidFill>
                <a:latin typeface="+mn-lt"/>
              </a:rPr>
              <a:t>Verzamel beelden waar jij blij van wordt en maak daar een collage van.</a:t>
            </a:r>
          </a:p>
          <a:p>
            <a:endParaRPr lang="nl-NL" sz="2000" b="0" dirty="0">
              <a:solidFill>
                <a:schemeClr val="tx1"/>
              </a:solidFill>
              <a:latin typeface="+mn-lt"/>
            </a:endParaRPr>
          </a:p>
          <a:p>
            <a:r>
              <a:rPr lang="nl-NL" sz="2000" b="0" dirty="0">
                <a:solidFill>
                  <a:schemeClr val="tx1"/>
                </a:solidFill>
                <a:latin typeface="+mn-lt"/>
              </a:rPr>
              <a:t>Belangrijk:</a:t>
            </a:r>
          </a:p>
          <a:p>
            <a:pPr marL="342900" indent="-342900">
              <a:buFontTx/>
              <a:buChar char="-"/>
            </a:pPr>
            <a:r>
              <a:rPr lang="nl-NL" sz="2000" b="0" dirty="0">
                <a:solidFill>
                  <a:schemeClr val="tx1"/>
                </a:solidFill>
                <a:latin typeface="+mn-lt"/>
              </a:rPr>
              <a:t>Gebruik alleen stockfoto’s of vermeld de bron. Waarom? </a:t>
            </a:r>
            <a:r>
              <a:rPr lang="nl-NL" sz="2000" b="0" dirty="0">
                <a:latin typeface="+mn-lt"/>
                <a:hlinkClick r:id="rId2">
                  <a:extLst>
                    <a:ext uri="{A12FA001-AC4F-418D-AE19-62706E023703}">
                      <ahyp:hlinkClr xmlns:ahyp="http://schemas.microsoft.com/office/drawing/2018/hyperlinkcolor" val="tx"/>
                    </a:ext>
                  </a:extLst>
                </a:hlinkClick>
              </a:rPr>
              <a:t>Auteursrecht</a:t>
            </a:r>
            <a:r>
              <a:rPr lang="nl-NL" sz="2000" b="0" dirty="0">
                <a:solidFill>
                  <a:schemeClr val="tx1"/>
                </a:solidFill>
                <a:latin typeface="+mn-lt"/>
              </a:rPr>
              <a:t>.</a:t>
            </a:r>
          </a:p>
          <a:p>
            <a:pPr marL="342900" indent="-342900">
              <a:buFontTx/>
              <a:buChar char="-"/>
            </a:pPr>
            <a:r>
              <a:rPr lang="nl-NL" sz="2000" b="0" dirty="0">
                <a:solidFill>
                  <a:schemeClr val="tx1"/>
                </a:solidFill>
                <a:latin typeface="+mn-lt"/>
              </a:rPr>
              <a:t>Gebruik een digitale tool om het collage te maken. Ideeën? </a:t>
            </a:r>
            <a:r>
              <a:rPr lang="nl-NL" sz="2000" b="0" dirty="0" err="1">
                <a:latin typeface="+mn-lt"/>
                <a:hlinkClick r:id="rId3">
                  <a:extLst>
                    <a:ext uri="{A12FA001-AC4F-418D-AE19-62706E023703}">
                      <ahyp:hlinkClr xmlns:ahyp="http://schemas.microsoft.com/office/drawing/2018/hyperlinkcolor" val="tx"/>
                    </a:ext>
                  </a:extLst>
                </a:hlinkClick>
              </a:rPr>
              <a:t>Canva</a:t>
            </a:r>
            <a:r>
              <a:rPr lang="nl-NL" sz="2000" b="0" dirty="0">
                <a:solidFill>
                  <a:schemeClr val="tx1"/>
                </a:solidFill>
                <a:latin typeface="+mn-lt"/>
              </a:rPr>
              <a:t>, </a:t>
            </a:r>
            <a:r>
              <a:rPr lang="nl-NL" sz="2000" b="0" dirty="0">
                <a:latin typeface="+mn-lt"/>
                <a:hlinkClick r:id="rId4">
                  <a:extLst>
                    <a:ext uri="{A12FA001-AC4F-418D-AE19-62706E023703}">
                      <ahyp:hlinkClr xmlns:ahyp="http://schemas.microsoft.com/office/drawing/2018/hyperlinkcolor" val="tx"/>
                    </a:ext>
                  </a:extLst>
                </a:hlinkClick>
              </a:rPr>
              <a:t>Adobe Express </a:t>
            </a:r>
            <a:r>
              <a:rPr lang="nl-NL" sz="2000" b="0" dirty="0">
                <a:solidFill>
                  <a:schemeClr val="tx1"/>
                </a:solidFill>
                <a:latin typeface="+mn-lt"/>
              </a:rPr>
              <a:t>of PowerPoint/Google Presentaties.</a:t>
            </a:r>
          </a:p>
          <a:p>
            <a:pPr marL="342900" indent="-342900">
              <a:buFontTx/>
              <a:buChar char="-"/>
            </a:pPr>
            <a:endParaRPr lang="nl-NL" sz="2000" dirty="0">
              <a:solidFill>
                <a:schemeClr val="tx1"/>
              </a:solidFill>
            </a:endParaRPr>
          </a:p>
        </p:txBody>
      </p:sp>
      <p:pic>
        <p:nvPicPr>
          <p:cNvPr id="5" name="Tijdelijke aanduiding voor afbeelding 4" descr="Kinderen in voetbaltenues">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395" r="1395"/>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1"/>
            <a:ext cx="8405005" cy="4031873"/>
          </a:xfrm>
          <a:prstGeom prst="rect">
            <a:avLst/>
          </a:prstGeom>
          <a:noFill/>
        </p:spPr>
        <p:txBody>
          <a:bodyPr wrap="square" rtlCol="0">
            <a:spAutoFit/>
          </a:bodyPr>
          <a:lstStyle/>
          <a:p>
            <a:r>
              <a:rPr lang="nl-NL" sz="1600" dirty="0">
                <a:solidFill>
                  <a:schemeClr val="bg1"/>
                </a:solidFill>
              </a:rPr>
              <a:t>Beelden doen iets met je. Ze kleuren jouw wereld. Maar ze kleuren ook het beeld dat de wereld van jou heeft. Dat kan met alle </a:t>
            </a:r>
            <a:r>
              <a:rPr lang="nl-NL" sz="1600" dirty="0" err="1">
                <a:solidFill>
                  <a:schemeClr val="bg1"/>
                </a:solidFill>
              </a:rPr>
              <a:t>social</a:t>
            </a:r>
            <a:r>
              <a:rPr lang="nl-NL" sz="1600" dirty="0">
                <a:solidFill>
                  <a:schemeClr val="bg1"/>
                </a:solidFill>
              </a:rPr>
              <a:t> media een behoorlijke druk meebrengen. Steeds meer mensen hebben hier last van.</a:t>
            </a:r>
          </a:p>
          <a:p>
            <a:r>
              <a:rPr lang="nl-NL" sz="1600" dirty="0">
                <a:solidFill>
                  <a:schemeClr val="bg1"/>
                </a:solidFill>
              </a:rPr>
              <a:t>In het tv-programma </a:t>
            </a:r>
            <a:r>
              <a:rPr lang="nl-NL" sz="1600" dirty="0" err="1">
                <a:solidFill>
                  <a:schemeClr val="bg1"/>
                </a:solidFill>
              </a:rPr>
              <a:t>Jinek</a:t>
            </a:r>
            <a:r>
              <a:rPr lang="nl-NL" sz="1600" dirty="0">
                <a:solidFill>
                  <a:schemeClr val="bg1"/>
                </a:solidFill>
              </a:rPr>
              <a:t> werd daarover gepraat.</a:t>
            </a:r>
          </a:p>
          <a:p>
            <a:endParaRPr lang="nl-NL" sz="1600" dirty="0">
              <a:solidFill>
                <a:schemeClr val="bg1"/>
              </a:solidFill>
            </a:endParaRPr>
          </a:p>
          <a:p>
            <a:r>
              <a:rPr lang="nl-NL" sz="1600" dirty="0">
                <a:solidFill>
                  <a:schemeClr val="bg1"/>
                </a:solidFill>
              </a:rPr>
              <a:t>Bekijk het fragment van </a:t>
            </a:r>
            <a:r>
              <a:rPr lang="nl-NL" sz="1600" dirty="0" err="1">
                <a:solidFill>
                  <a:schemeClr val="bg1"/>
                </a:solidFill>
              </a:rPr>
              <a:t>Jinek</a:t>
            </a:r>
            <a:r>
              <a:rPr lang="nl-NL" sz="1600" dirty="0">
                <a:solidFill>
                  <a:schemeClr val="bg1"/>
                </a:solidFill>
              </a:rPr>
              <a:t> via:</a:t>
            </a:r>
          </a:p>
          <a:p>
            <a:r>
              <a:rPr lang="nl-NL" sz="1600" dirty="0">
                <a:hlinkClick r:id="rId2">
                  <a:extLst>
                    <a:ext uri="{A12FA001-AC4F-418D-AE19-62706E023703}">
                      <ahyp:hlinkClr xmlns:ahyp="http://schemas.microsoft.com/office/drawing/2018/hyperlinkcolor" val="tx"/>
                    </a:ext>
                  </a:extLst>
                </a:hlinkClick>
              </a:rPr>
              <a:t>https://www.evajinek.nl/video/fragmenten/video/5387572/zo-funest-kan-social-media-zijn</a:t>
            </a:r>
            <a:endParaRPr lang="nl-NL" sz="1600" dirty="0"/>
          </a:p>
          <a:p>
            <a:endParaRPr lang="nl-NL" sz="1600" dirty="0">
              <a:solidFill>
                <a:schemeClr val="bg1"/>
              </a:solidFill>
            </a:endParaRPr>
          </a:p>
          <a:p>
            <a:r>
              <a:rPr lang="nl-NL" sz="1600" dirty="0">
                <a:solidFill>
                  <a:schemeClr val="bg1"/>
                </a:solidFill>
              </a:rPr>
              <a:t>En bespreek:</a:t>
            </a:r>
          </a:p>
          <a:p>
            <a:pPr marL="285750" indent="-285750">
              <a:buFontTx/>
              <a:buChar char="-"/>
            </a:pPr>
            <a:r>
              <a:rPr lang="nl-NL" sz="1600" dirty="0">
                <a:solidFill>
                  <a:schemeClr val="bg1"/>
                </a:solidFill>
              </a:rPr>
              <a:t>Wat is de invloed van </a:t>
            </a:r>
            <a:r>
              <a:rPr lang="nl-NL" sz="1600" dirty="0" err="1">
                <a:solidFill>
                  <a:schemeClr val="bg1"/>
                </a:solidFill>
              </a:rPr>
              <a:t>social</a:t>
            </a:r>
            <a:r>
              <a:rPr lang="nl-NL" sz="1600" dirty="0">
                <a:solidFill>
                  <a:schemeClr val="bg1"/>
                </a:solidFill>
              </a:rPr>
              <a:t> media op ons dagelijks leven?</a:t>
            </a:r>
          </a:p>
          <a:p>
            <a:pPr marL="285750" indent="-285750">
              <a:buFontTx/>
              <a:buChar char="-"/>
            </a:pPr>
            <a:r>
              <a:rPr lang="nl-NL" sz="1600" dirty="0">
                <a:solidFill>
                  <a:schemeClr val="bg1"/>
                </a:solidFill>
              </a:rPr>
              <a:t>Hoe gaan we daar mee om?</a:t>
            </a:r>
          </a:p>
          <a:p>
            <a:pPr marL="285750" indent="-285750">
              <a:buFontTx/>
              <a:buChar char="-"/>
            </a:pPr>
            <a:r>
              <a:rPr lang="nl-NL" sz="1600" dirty="0">
                <a:solidFill>
                  <a:schemeClr val="bg1"/>
                </a:solidFill>
              </a:rPr>
              <a:t>Hoe zorg jij voor balans?</a:t>
            </a:r>
          </a:p>
          <a:p>
            <a:pPr marL="285750" indent="-285750">
              <a:buFontTx/>
              <a:buChar char="-"/>
            </a:pPr>
            <a:r>
              <a:rPr lang="nl-NL" sz="1600" dirty="0">
                <a:solidFill>
                  <a:schemeClr val="bg1"/>
                </a:solidFill>
              </a:rPr>
              <a:t>Hoe kunnen we als maatschappij hiermee om gaan? </a:t>
            </a:r>
          </a:p>
          <a:p>
            <a:pPr marL="285750" indent="-285750">
              <a:buFontTx/>
              <a:buChar char="-"/>
            </a:pPr>
            <a:r>
              <a:rPr lang="nl-NL" sz="1600" dirty="0">
                <a:solidFill>
                  <a:schemeClr val="bg1"/>
                </a:solidFill>
              </a:rPr>
              <a:t>Hoe zorgen we dat iedereen op een goede manier mee kan (blijven) doen in deze digitale wereld?</a:t>
            </a: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3493" y="1194510"/>
            <a:ext cx="2964889" cy="2964889"/>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5632311"/>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a:t>Woensdag ben ik op een soort van schoolreis geweest. Met de bus brachten we een bezoek aan Kamp Vught. Ken je dat? Dat is een oud concentratiekamp. Vandaaruit werden de mensen naar </a:t>
            </a:r>
            <a:r>
              <a:rPr lang="nl-NL" sz="1200" dirty="0" err="1"/>
              <a:t>Auswitz</a:t>
            </a:r>
            <a:r>
              <a:rPr lang="nl-NL" sz="1200" dirty="0"/>
              <a:t> </a:t>
            </a:r>
            <a:r>
              <a:rPr lang="nl-NL" sz="1200" dirty="0" err="1"/>
              <a:t>enzo</a:t>
            </a:r>
            <a:r>
              <a:rPr lang="nl-NL" sz="1200" dirty="0"/>
              <a:t> gebracht.</a:t>
            </a:r>
          </a:p>
          <a:p>
            <a:pPr algn="l"/>
            <a:r>
              <a:rPr lang="nl-NL" sz="1200" dirty="0"/>
              <a:t>Je kunt daar door de oude barakken lopen, het monument van het kindertransport bezoeken (heb je daar wel eens van gehoord? Heftig, man! Op 6 juni 1943 werden vanuit Vught bijna 1300 Joodse kinderen naar Sobibor gebracht. Pff..) en je kunt er een expositie bezoeken.</a:t>
            </a:r>
          </a:p>
          <a:p>
            <a:pPr algn="l"/>
            <a:endParaRPr lang="nl-NL" sz="1200" dirty="0"/>
          </a:p>
          <a:p>
            <a:pPr algn="l"/>
            <a:r>
              <a:rPr lang="nl-NL" sz="1200" dirty="0"/>
              <a:t>Je ziet dan allemaal voorwerpen en zo. Maar ook heel veel foto’s. Ik vond dat zo heftig om te zien dat ik er bijna van moest huilen. Ik heb er ‘s avonds ook nog vaak aan terug gedacht.</a:t>
            </a:r>
          </a:p>
          <a:p>
            <a:pPr algn="l"/>
            <a:endParaRPr lang="nl-NL" sz="1200" dirty="0"/>
          </a:p>
          <a:p>
            <a:pPr algn="l"/>
            <a:r>
              <a:rPr lang="nl-NL" sz="1200" dirty="0"/>
              <a:t>Toen ik ‘s avonds nog met mijn vriendin aan het appen was, vroeg ik hoe zij het hadden gevonden. “Saai” en “Ging wel” kreeg ik terug. Zitten ze nu gewoon stoer te doen of wat is dit?</a:t>
            </a:r>
          </a:p>
          <a:p>
            <a:pPr algn="l"/>
            <a:endParaRPr lang="nl-NL" sz="1200" dirty="0"/>
          </a:p>
          <a:p>
            <a:pPr algn="l"/>
            <a:r>
              <a:rPr lang="nl-NL" sz="1200" dirty="0"/>
              <a:t>Ik vond het </a:t>
            </a:r>
            <a:r>
              <a:rPr lang="nl-NL" sz="1200" dirty="0" err="1"/>
              <a:t>keiheftig</a:t>
            </a:r>
            <a:r>
              <a:rPr lang="nl-NL" sz="1200" dirty="0"/>
              <a:t> en zij reageren zo. Gek. Iedereen reageert toch anders op dat soort dingen, denk ik. Sowieso op foto’s en video’s. </a:t>
            </a:r>
          </a:p>
          <a:p>
            <a:pPr algn="l"/>
            <a:endParaRPr lang="nl-NL" sz="1200" dirty="0"/>
          </a:p>
          <a:p>
            <a:pPr algn="l"/>
            <a:r>
              <a:rPr lang="nl-NL" sz="1200" dirty="0"/>
              <a:t>Zo moest mijn zusje pas echt heel erg lachen om een foto die ze ergens zag. Ik heb hem ook bekeken en ik vond het maar een enge foto. </a:t>
            </a:r>
          </a:p>
          <a:p>
            <a:pPr algn="l"/>
            <a:endParaRPr lang="nl-NL" sz="1200" dirty="0"/>
          </a:p>
          <a:p>
            <a:pPr algn="l"/>
            <a:r>
              <a:rPr lang="nl-NL" sz="1200" dirty="0"/>
              <a:t>Mijn moeder houdt van schilderijen van Rembrandt en mijn vader houdt van Picasso. Ik kijk graag naar foto’s van dieren en de natuur. Mijn zusje liket alleen maar sportfoto’s.</a:t>
            </a:r>
          </a:p>
          <a:p>
            <a:pPr algn="l"/>
            <a:r>
              <a:rPr lang="nl-NL" sz="1200" dirty="0"/>
              <a:t>Maar het doet wel iets met je. Alleen weet je dus nooit echt zeker hoe een beeld bij iemand binnenkomt. </a:t>
            </a:r>
          </a:p>
          <a:p>
            <a:pPr algn="l"/>
            <a:endParaRPr lang="nl-NL" sz="1200" dirty="0"/>
          </a:p>
          <a:p>
            <a:pPr algn="l"/>
            <a:r>
              <a:rPr lang="nl-NL" sz="1200" dirty="0"/>
              <a:t>Kunnen jullie daar voorbeelden van bedenken?</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4" name="Afbeelding 3">
            <a:extLst>
              <a:ext uri="{FF2B5EF4-FFF2-40B4-BE49-F238E27FC236}">
                <a16:creationId xmlns:a16="http://schemas.microsoft.com/office/drawing/2014/main" id="{BE995CCA-63A0-ABBD-8963-FD34D65237DC}"/>
              </a:ext>
            </a:extLst>
          </p:cNvPr>
          <p:cNvPicPr>
            <a:picLocks noChangeAspect="1"/>
          </p:cNvPicPr>
          <p:nvPr/>
        </p:nvPicPr>
        <p:blipFill>
          <a:blip r:embed="rId2"/>
          <a:stretch>
            <a:fillRect/>
          </a:stretch>
        </p:blipFill>
        <p:spPr>
          <a:xfrm>
            <a:off x="591059" y="1091870"/>
            <a:ext cx="7075713" cy="4674259"/>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30674" y="5577777"/>
            <a:ext cx="5335288" cy="58477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Wiki </a:t>
            </a:r>
            <a:r>
              <a:rPr lang="nl-NL" sz="800" dirty="0" err="1">
                <a:solidFill>
                  <a:schemeClr val="accent3"/>
                </a:solidFill>
              </a:rPr>
              <a:t>Commons</a:t>
            </a:r>
            <a:endParaRPr lang="nl-NL" sz="800" dirty="0">
              <a:solidFill>
                <a:schemeClr val="accent3"/>
              </a:solidFill>
            </a:endParaRPr>
          </a:p>
          <a:p>
            <a:r>
              <a:rPr lang="nl-NL" sz="800" dirty="0">
                <a:solidFill>
                  <a:schemeClr val="accent3"/>
                </a:solidFill>
              </a:rPr>
              <a:t>Foto door Jeff </a:t>
            </a:r>
            <a:r>
              <a:rPr lang="nl-NL" sz="800" dirty="0" err="1">
                <a:solidFill>
                  <a:schemeClr val="accent3"/>
                </a:solidFill>
              </a:rPr>
              <a:t>Widener</a:t>
            </a:r>
            <a:endParaRPr lang="nl-NL" sz="800" dirty="0">
              <a:solidFill>
                <a:schemeClr val="accent3"/>
              </a:solidFill>
            </a:endParaRPr>
          </a:p>
        </p:txBody>
      </p:sp>
      <p:sp>
        <p:nvSpPr>
          <p:cNvPr id="2" name="Tekstvak 1">
            <a:extLst>
              <a:ext uri="{FF2B5EF4-FFF2-40B4-BE49-F238E27FC236}">
                <a16:creationId xmlns:a16="http://schemas.microsoft.com/office/drawing/2014/main" id="{3AC1DB45-98A9-ABEF-BE9D-14579ED01C69}"/>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2008767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4" name="Afbeelding 3">
            <a:extLst>
              <a:ext uri="{FF2B5EF4-FFF2-40B4-BE49-F238E27FC236}">
                <a16:creationId xmlns:a16="http://schemas.microsoft.com/office/drawing/2014/main" id="{BE995CCA-63A0-ABBD-8963-FD34D65237DC}"/>
              </a:ext>
            </a:extLst>
          </p:cNvPr>
          <p:cNvPicPr>
            <a:picLocks noChangeAspect="1"/>
          </p:cNvPicPr>
          <p:nvPr/>
        </p:nvPicPr>
        <p:blipFill>
          <a:blip r:embed="rId3"/>
          <a:stretch>
            <a:fillRect/>
          </a:stretch>
        </p:blipFill>
        <p:spPr>
          <a:xfrm>
            <a:off x="591059" y="1091870"/>
            <a:ext cx="7075713" cy="4674259"/>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30674" y="5577777"/>
            <a:ext cx="5335288" cy="58477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Wiki </a:t>
            </a:r>
            <a:r>
              <a:rPr lang="nl-NL" sz="800" dirty="0" err="1">
                <a:solidFill>
                  <a:schemeClr val="accent3"/>
                </a:solidFill>
              </a:rPr>
              <a:t>Commons</a:t>
            </a:r>
            <a:endParaRPr lang="nl-NL" sz="800" dirty="0">
              <a:solidFill>
                <a:schemeClr val="accent3"/>
              </a:solidFill>
            </a:endParaRPr>
          </a:p>
          <a:p>
            <a:r>
              <a:rPr lang="nl-NL" sz="800" dirty="0">
                <a:solidFill>
                  <a:schemeClr val="accent3"/>
                </a:solidFill>
              </a:rPr>
              <a:t>Foto door Jeff </a:t>
            </a:r>
            <a:r>
              <a:rPr lang="nl-NL" sz="800" dirty="0" err="1">
                <a:solidFill>
                  <a:schemeClr val="accent3"/>
                </a:solidFill>
              </a:rPr>
              <a:t>Widener</a:t>
            </a:r>
            <a:endParaRPr lang="nl-NL" sz="800" dirty="0">
              <a:solidFill>
                <a:schemeClr val="accent3"/>
              </a:solidFill>
            </a:endParaRPr>
          </a:p>
        </p:txBody>
      </p:sp>
      <p:pic>
        <p:nvPicPr>
          <p:cNvPr id="5" name="Onlinemedia 4" title="Tank Man: The amazing story behind THAT photo - Newsnight">
            <a:hlinkClick r:id="" action="ppaction://media"/>
            <a:extLst>
              <a:ext uri="{FF2B5EF4-FFF2-40B4-BE49-F238E27FC236}">
                <a16:creationId xmlns:a16="http://schemas.microsoft.com/office/drawing/2014/main" id="{A0FC7E4E-B45D-7CE6-C563-672625EBC46C}"/>
              </a:ext>
            </a:extLst>
          </p:cNvPr>
          <p:cNvPicPr>
            <a:picLocks noRot="1" noChangeAspect="1"/>
          </p:cNvPicPr>
          <p:nvPr>
            <a:videoFile r:link="rId1"/>
          </p:nvPr>
        </p:nvPicPr>
        <p:blipFill>
          <a:blip r:embed="rId4"/>
          <a:stretch>
            <a:fillRect/>
          </a:stretch>
        </p:blipFill>
        <p:spPr>
          <a:xfrm>
            <a:off x="8362829" y="4423092"/>
            <a:ext cx="2377057" cy="1343037"/>
          </a:xfrm>
          <a:prstGeom prst="rect">
            <a:avLst/>
          </a:prstGeom>
        </p:spPr>
      </p:pic>
      <p:sp>
        <p:nvSpPr>
          <p:cNvPr id="7" name="Tekstvak 6">
            <a:extLst>
              <a:ext uri="{FF2B5EF4-FFF2-40B4-BE49-F238E27FC236}">
                <a16:creationId xmlns:a16="http://schemas.microsoft.com/office/drawing/2014/main" id="{8073DDD0-51CD-17D0-B983-B6770BC97BEE}"/>
              </a:ext>
            </a:extLst>
          </p:cNvPr>
          <p:cNvSpPr txBox="1"/>
          <p:nvPr/>
        </p:nvSpPr>
        <p:spPr>
          <a:xfrm>
            <a:off x="8276567" y="1091870"/>
            <a:ext cx="3817668" cy="4308872"/>
          </a:xfrm>
          <a:prstGeom prst="rect">
            <a:avLst/>
          </a:prstGeom>
          <a:noFill/>
        </p:spPr>
        <p:txBody>
          <a:bodyPr wrap="square" rtlCol="0">
            <a:spAutoFit/>
          </a:bodyPr>
          <a:lstStyle/>
          <a:p>
            <a:r>
              <a:rPr lang="nl-NL" b="1" dirty="0"/>
              <a:t>Het verhaal bij de foto:</a:t>
            </a:r>
          </a:p>
          <a:p>
            <a:r>
              <a:rPr lang="nl-NL" dirty="0"/>
              <a:t>Tank man, 5 juni 1989. </a:t>
            </a:r>
          </a:p>
          <a:p>
            <a:r>
              <a:rPr lang="nl-NL" sz="800" dirty="0"/>
              <a:t>Tussen 15 april en 4 juni 1989 vond in Peking een grote studentenopstand plaats. De opstand werd op 4 juni 1989 hardhandig neergeslagen. Het Chinese leger viel de studenten bij het Plein van de Hemelse Vrede (</a:t>
            </a:r>
            <a:r>
              <a:rPr lang="nl-NL" sz="800" dirty="0" err="1"/>
              <a:t>Tiananmen</a:t>
            </a:r>
            <a:r>
              <a:rPr lang="nl-NL" sz="800" dirty="0"/>
              <a:t>-plein) aan. Hoeveel mensen hierbij om het leven kwamen is nooit exact vastgesteld.</a:t>
            </a:r>
          </a:p>
          <a:p>
            <a:endParaRPr lang="nl-NL" sz="800" dirty="0"/>
          </a:p>
          <a:p>
            <a:r>
              <a:rPr lang="nl-NL" sz="800" dirty="0"/>
              <a:t>De beroemde foto van de zogenaamde Tank Man werd gemaakt op de dag nadat het protest was neergeslagen. Er rijden dan tanks over het grote plein in Peking. Eén demonstrant valt op omdat hij een aantal tanks probeert tegen te houden. Hij gaat pontificaal voor een van de tanks staan en geeft daarmee een duidelijk signaal af: als de tank door wil rijden, dan zal die over hem heem moeten rijden.</a:t>
            </a:r>
          </a:p>
          <a:p>
            <a:endParaRPr lang="nl-NL" sz="800" dirty="0"/>
          </a:p>
          <a:p>
            <a:r>
              <a:rPr lang="nl-NL" sz="800" dirty="0"/>
              <a:t>Als de tank probeert de demonstrant te ontwijken, gaat de man snel weer voor de tank staan. Uiteindelijk beklimt de demonstrant het militaire gevechtsvoertuig zelfs. De gebeurtenis wordt gefotografeerd door Jeff </a:t>
            </a:r>
            <a:r>
              <a:rPr lang="nl-NL" sz="800" dirty="0" err="1"/>
              <a:t>Widener</a:t>
            </a:r>
            <a:r>
              <a:rPr lang="nl-NL" sz="800" dirty="0"/>
              <a:t> van </a:t>
            </a:r>
            <a:r>
              <a:rPr lang="nl-NL" sz="800" dirty="0" err="1"/>
              <a:t>Associated</a:t>
            </a:r>
            <a:r>
              <a:rPr lang="nl-NL" sz="800" dirty="0"/>
              <a:t> Press en is ook op video vastgelegd. Bekijk hieronder een video waarin Jeff </a:t>
            </a:r>
            <a:r>
              <a:rPr lang="nl-NL" sz="800" dirty="0" err="1"/>
              <a:t>Widener</a:t>
            </a:r>
            <a:r>
              <a:rPr lang="nl-NL" sz="800" dirty="0"/>
              <a:t> vertelt over de bijzondere gebeurtenis.</a:t>
            </a:r>
          </a:p>
          <a:p>
            <a:endParaRPr lang="nl-NL" sz="800" dirty="0"/>
          </a:p>
          <a:p>
            <a:r>
              <a:rPr lang="nl-NL" sz="800" dirty="0"/>
              <a:t>(Bron: </a:t>
            </a:r>
            <a:r>
              <a:rPr lang="nl-NL" sz="800" dirty="0">
                <a:hlinkClick r:id="rId5"/>
              </a:rPr>
              <a:t>https://historiek.net/studentenopstand-peking-man-tegen-tank/22716/</a:t>
            </a:r>
            <a:endParaRPr lang="nl-NL" sz="800" dirty="0"/>
          </a:p>
          <a:p>
            <a:r>
              <a:rPr lang="nl-NL" dirty="0"/>
              <a:t> </a:t>
            </a:r>
          </a:p>
          <a:p>
            <a:endParaRPr lang="nl-NL" dirty="0"/>
          </a:p>
          <a:p>
            <a:endParaRPr lang="nl-NL" dirty="0"/>
          </a:p>
        </p:txBody>
      </p:sp>
    </p:spTree>
    <p:extLst>
      <p:ext uri="{BB962C8B-B14F-4D97-AF65-F5344CB8AC3E}">
        <p14:creationId xmlns:p14="http://schemas.microsoft.com/office/powerpoint/2010/main" val="20219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sp>
        <p:nvSpPr>
          <p:cNvPr id="6" name="Tekstvak 5">
            <a:extLst>
              <a:ext uri="{FF2B5EF4-FFF2-40B4-BE49-F238E27FC236}">
                <a16:creationId xmlns:a16="http://schemas.microsoft.com/office/drawing/2014/main" id="{D1AB07CB-DA43-630F-C57C-D77900F979E7}"/>
              </a:ext>
            </a:extLst>
          </p:cNvPr>
          <p:cNvSpPr txBox="1"/>
          <p:nvPr/>
        </p:nvSpPr>
        <p:spPr>
          <a:xfrm>
            <a:off x="522048" y="5574572"/>
            <a:ext cx="5335288" cy="707886"/>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en-US" sz="800" b="0" i="0" dirty="0">
                <a:solidFill>
                  <a:schemeClr val="accent3"/>
                </a:solidFill>
                <a:effectLst/>
              </a:rPr>
              <a:t>Chief Photographer's Mate (CPHOM) Robert F. Sargent, U.S. Coast Guard [Public domain], via Wikimedia Commons</a:t>
            </a:r>
            <a:endParaRPr lang="nl-NL" sz="800" dirty="0">
              <a:solidFill>
                <a:schemeClr val="accent3"/>
              </a:solidFill>
            </a:endParaRPr>
          </a:p>
          <a:p>
            <a:pPr algn="r"/>
            <a:endParaRPr lang="nl-NL" sz="800" dirty="0">
              <a:solidFill>
                <a:schemeClr val="accent3"/>
              </a:solidFill>
            </a:endParaRPr>
          </a:p>
        </p:txBody>
      </p:sp>
      <p:pic>
        <p:nvPicPr>
          <p:cNvPr id="1026" name="Picture 2" descr="D-Day">
            <a:extLst>
              <a:ext uri="{FF2B5EF4-FFF2-40B4-BE49-F238E27FC236}">
                <a16:creationId xmlns:a16="http://schemas.microsoft.com/office/drawing/2014/main" id="{5B887776-5F44-71B1-311C-7EEF46046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9560" b="-526"/>
          <a:stretch/>
        </p:blipFill>
        <p:spPr bwMode="auto">
          <a:xfrm>
            <a:off x="591059" y="1159626"/>
            <a:ext cx="6775899" cy="448204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940B705-ADBD-27AE-59F6-94123281F97D}"/>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9621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sp>
        <p:nvSpPr>
          <p:cNvPr id="6" name="Tekstvak 5">
            <a:extLst>
              <a:ext uri="{FF2B5EF4-FFF2-40B4-BE49-F238E27FC236}">
                <a16:creationId xmlns:a16="http://schemas.microsoft.com/office/drawing/2014/main" id="{D1AB07CB-DA43-630F-C57C-D77900F979E7}"/>
              </a:ext>
            </a:extLst>
          </p:cNvPr>
          <p:cNvSpPr txBox="1"/>
          <p:nvPr/>
        </p:nvSpPr>
        <p:spPr>
          <a:xfrm>
            <a:off x="522048" y="5574572"/>
            <a:ext cx="6271970" cy="707886"/>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en-US" sz="800" dirty="0" err="1">
                <a:solidFill>
                  <a:schemeClr val="accent3"/>
                </a:solidFill>
              </a:rPr>
              <a:t>Foto</a:t>
            </a:r>
            <a:r>
              <a:rPr lang="en-US" sz="800" dirty="0">
                <a:solidFill>
                  <a:schemeClr val="accent3"/>
                </a:solidFill>
              </a:rPr>
              <a:t>: </a:t>
            </a:r>
            <a:r>
              <a:rPr lang="en-US" sz="800" b="0" i="0" dirty="0">
                <a:solidFill>
                  <a:schemeClr val="accent3"/>
                </a:solidFill>
                <a:effectLst/>
              </a:rPr>
              <a:t>Chief Photographer's Mate (CPHOM) Robert F. Sargent, U.S. Coast Guard [Public domain], via Wikimedia Commons</a:t>
            </a:r>
          </a:p>
          <a:p>
            <a:r>
              <a:rPr lang="en-US" sz="800" dirty="0" err="1">
                <a:solidFill>
                  <a:schemeClr val="accent3"/>
                </a:solidFill>
              </a:rPr>
              <a:t>Kaarten</a:t>
            </a:r>
            <a:r>
              <a:rPr lang="en-US" sz="800" dirty="0">
                <a:solidFill>
                  <a:schemeClr val="accent3"/>
                </a:solidFill>
              </a:rPr>
              <a:t>: </a:t>
            </a:r>
            <a:r>
              <a:rPr lang="en-US" sz="800" dirty="0">
                <a:solidFill>
                  <a:schemeClr val="accent3"/>
                </a:solidFill>
                <a:hlinkClick r:id="rId2"/>
              </a:rPr>
              <a:t>d-dayinfo.org</a:t>
            </a:r>
            <a:endParaRPr lang="nl-NL" sz="800" dirty="0">
              <a:solidFill>
                <a:schemeClr val="accent3"/>
              </a:solidFill>
            </a:endParaRPr>
          </a:p>
          <a:p>
            <a:pPr algn="r"/>
            <a:endParaRPr lang="nl-NL" sz="800" dirty="0">
              <a:solidFill>
                <a:schemeClr val="accent3"/>
              </a:solidFill>
            </a:endParaRPr>
          </a:p>
        </p:txBody>
      </p:sp>
      <p:pic>
        <p:nvPicPr>
          <p:cNvPr id="1026" name="Picture 2" descr="D-Day">
            <a:extLst>
              <a:ext uri="{FF2B5EF4-FFF2-40B4-BE49-F238E27FC236}">
                <a16:creationId xmlns:a16="http://schemas.microsoft.com/office/drawing/2014/main" id="{5B887776-5F44-71B1-311C-7EEF46046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9560" b="-526"/>
          <a:stretch/>
        </p:blipFill>
        <p:spPr bwMode="auto">
          <a:xfrm>
            <a:off x="591059" y="1159626"/>
            <a:ext cx="6775899" cy="448204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940B705-ADBD-27AE-59F6-94123281F97D}"/>
              </a:ext>
            </a:extLst>
          </p:cNvPr>
          <p:cNvSpPr txBox="1"/>
          <p:nvPr/>
        </p:nvSpPr>
        <p:spPr>
          <a:xfrm>
            <a:off x="8333117" y="1002226"/>
            <a:ext cx="3267824" cy="4185761"/>
          </a:xfrm>
          <a:prstGeom prst="rect">
            <a:avLst/>
          </a:prstGeom>
          <a:noFill/>
        </p:spPr>
        <p:txBody>
          <a:bodyPr wrap="square" rtlCol="0">
            <a:spAutoFit/>
          </a:bodyPr>
          <a:lstStyle/>
          <a:p>
            <a:r>
              <a:rPr lang="nl-NL" b="1" dirty="0"/>
              <a:t>Het verhaal bij de foto?</a:t>
            </a:r>
          </a:p>
          <a:p>
            <a:endParaRPr lang="nl-NL" b="1" dirty="0"/>
          </a:p>
          <a:p>
            <a:r>
              <a:rPr lang="nl-NL" dirty="0"/>
              <a:t>D-Day, 6 juni 1944.</a:t>
            </a:r>
          </a:p>
          <a:p>
            <a:r>
              <a:rPr lang="nl-NL" sz="800" dirty="0"/>
              <a:t>Een grote invasiemacht landt op de stranden van Normandië. De geallieerde troepen van Amerikanen, Canadezen en Engelsen bestormen de stranden en verslaan de Duitsers. Vandaaruit trekken zij verder. Drie maanden later is Parijs bevrijd.</a:t>
            </a:r>
          </a:p>
          <a:p>
            <a:endParaRPr lang="nl-NL" sz="800" dirty="0"/>
          </a:p>
          <a:p>
            <a:r>
              <a:rPr lang="nl-NL" sz="800" dirty="0"/>
              <a:t>Omdat het Rode Leger (Rusland) in het oosten de Duitsers aanvalt (en verslaat), wordt Hitler gedwongen om op 2 fronten te vechten. In het oosten tegen de Russen en in het westen tegen de geallieerden.</a:t>
            </a:r>
          </a:p>
          <a:p>
            <a:endParaRPr lang="nl-NL" sz="800" dirty="0"/>
          </a:p>
          <a:p>
            <a:r>
              <a:rPr lang="nl-NL" sz="800" dirty="0"/>
              <a:t>Het is het begin van het einde van de Tweede Wereldoorlog in Europa.</a:t>
            </a:r>
          </a:p>
          <a:p>
            <a:endParaRPr lang="nl-NL" sz="800" dirty="0"/>
          </a:p>
          <a:p>
            <a:r>
              <a:rPr lang="nl-NL" sz="800" dirty="0"/>
              <a:t>In januari 1945 bereikt het Russische leger vanuit het oosten de Duitse grens. In maart vallen de Amerikanen vanuit het westen Duitsland binnen. Op 30 april 1945 maakt Adolf Hitler een einde aan zijn leven en op 8 mei geeft Duitsland zich over.</a:t>
            </a:r>
          </a:p>
          <a:p>
            <a:endParaRPr lang="nl-NL" sz="800" dirty="0"/>
          </a:p>
          <a:p>
            <a:r>
              <a:rPr lang="nl-NL" sz="800" dirty="0"/>
              <a:t>Op de foto zie je geallieerde troepen het strand bestormen op Omaha Beach.</a:t>
            </a:r>
          </a:p>
          <a:p>
            <a:endParaRPr lang="nl-NL" dirty="0"/>
          </a:p>
          <a:p>
            <a:endParaRPr lang="nl-NL" b="1" dirty="0"/>
          </a:p>
        </p:txBody>
      </p:sp>
      <p:pic>
        <p:nvPicPr>
          <p:cNvPr id="2" name="Afbeelding 1">
            <a:extLst>
              <a:ext uri="{FF2B5EF4-FFF2-40B4-BE49-F238E27FC236}">
                <a16:creationId xmlns:a16="http://schemas.microsoft.com/office/drawing/2014/main" id="{D5C8D6A5-0358-A0C9-CBDE-30C6EA13B71C}"/>
              </a:ext>
            </a:extLst>
          </p:cNvPr>
          <p:cNvPicPr>
            <a:picLocks noChangeAspect="1"/>
          </p:cNvPicPr>
          <p:nvPr/>
        </p:nvPicPr>
        <p:blipFill>
          <a:blip r:embed="rId4"/>
          <a:stretch>
            <a:fillRect/>
          </a:stretch>
        </p:blipFill>
        <p:spPr>
          <a:xfrm>
            <a:off x="6894064" y="5101310"/>
            <a:ext cx="1439053" cy="1080729"/>
          </a:xfrm>
          <a:prstGeom prst="rect">
            <a:avLst/>
          </a:prstGeom>
        </p:spPr>
      </p:pic>
      <p:pic>
        <p:nvPicPr>
          <p:cNvPr id="4" name="Afbeelding 3">
            <a:extLst>
              <a:ext uri="{FF2B5EF4-FFF2-40B4-BE49-F238E27FC236}">
                <a16:creationId xmlns:a16="http://schemas.microsoft.com/office/drawing/2014/main" id="{B4A07777-03B7-0C53-3FB6-01A74F26D50F}"/>
              </a:ext>
            </a:extLst>
          </p:cNvPr>
          <p:cNvPicPr>
            <a:picLocks noChangeAspect="1"/>
          </p:cNvPicPr>
          <p:nvPr/>
        </p:nvPicPr>
        <p:blipFill>
          <a:blip r:embed="rId5"/>
          <a:stretch>
            <a:fillRect/>
          </a:stretch>
        </p:blipFill>
        <p:spPr>
          <a:xfrm>
            <a:off x="8433163" y="4560968"/>
            <a:ext cx="2617275" cy="1880076"/>
          </a:xfrm>
          <a:prstGeom prst="rect">
            <a:avLst/>
          </a:prstGeom>
        </p:spPr>
      </p:pic>
    </p:spTree>
    <p:extLst>
      <p:ext uri="{BB962C8B-B14F-4D97-AF65-F5344CB8AC3E}">
        <p14:creationId xmlns:p14="http://schemas.microsoft.com/office/powerpoint/2010/main" val="328786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5" name="Afbeelding 4">
            <a:extLst>
              <a:ext uri="{FF2B5EF4-FFF2-40B4-BE49-F238E27FC236}">
                <a16:creationId xmlns:a16="http://schemas.microsoft.com/office/drawing/2014/main" id="{6D3BE6B4-93BE-F12D-4F8E-03620BF95EE5}"/>
              </a:ext>
            </a:extLst>
          </p:cNvPr>
          <p:cNvPicPr>
            <a:picLocks noChangeAspect="1"/>
          </p:cNvPicPr>
          <p:nvPr/>
        </p:nvPicPr>
        <p:blipFill rotWithShape="1">
          <a:blip r:embed="rId2"/>
          <a:srcRect b="14238"/>
          <a:stretch/>
        </p:blipFill>
        <p:spPr>
          <a:xfrm>
            <a:off x="660069" y="1002226"/>
            <a:ext cx="6620663" cy="4347713"/>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91057" y="5546784"/>
            <a:ext cx="5335288" cy="46166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https://www.donaldduck.nl/duckipedia/d/donald-duck/</a:t>
            </a:r>
          </a:p>
        </p:txBody>
      </p:sp>
      <p:sp>
        <p:nvSpPr>
          <p:cNvPr id="7" name="Tekstvak 6">
            <a:extLst>
              <a:ext uri="{FF2B5EF4-FFF2-40B4-BE49-F238E27FC236}">
                <a16:creationId xmlns:a16="http://schemas.microsoft.com/office/drawing/2014/main" id="{84C73F98-842F-9EB1-BFD2-38BA3B2185C8}"/>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96901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5" name="Afbeelding 4">
            <a:extLst>
              <a:ext uri="{FF2B5EF4-FFF2-40B4-BE49-F238E27FC236}">
                <a16:creationId xmlns:a16="http://schemas.microsoft.com/office/drawing/2014/main" id="{6D3BE6B4-93BE-F12D-4F8E-03620BF95EE5}"/>
              </a:ext>
            </a:extLst>
          </p:cNvPr>
          <p:cNvPicPr>
            <a:picLocks noChangeAspect="1"/>
          </p:cNvPicPr>
          <p:nvPr/>
        </p:nvPicPr>
        <p:blipFill rotWithShape="1">
          <a:blip r:embed="rId3"/>
          <a:srcRect b="14238"/>
          <a:stretch/>
        </p:blipFill>
        <p:spPr>
          <a:xfrm>
            <a:off x="660069" y="1002226"/>
            <a:ext cx="6620663" cy="4347713"/>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91057" y="5546784"/>
            <a:ext cx="5335288" cy="46166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https://www.donaldduck.nl/duckipedia/d/donald-duck/</a:t>
            </a:r>
          </a:p>
        </p:txBody>
      </p:sp>
      <p:sp>
        <p:nvSpPr>
          <p:cNvPr id="7" name="Tekstvak 6">
            <a:extLst>
              <a:ext uri="{FF2B5EF4-FFF2-40B4-BE49-F238E27FC236}">
                <a16:creationId xmlns:a16="http://schemas.microsoft.com/office/drawing/2014/main" id="{84C73F98-842F-9EB1-BFD2-38BA3B2185C8}"/>
              </a:ext>
            </a:extLst>
          </p:cNvPr>
          <p:cNvSpPr txBox="1"/>
          <p:nvPr/>
        </p:nvSpPr>
        <p:spPr>
          <a:xfrm>
            <a:off x="8333117" y="1002226"/>
            <a:ext cx="3267824" cy="3416320"/>
          </a:xfrm>
          <a:prstGeom prst="rect">
            <a:avLst/>
          </a:prstGeom>
          <a:noFill/>
        </p:spPr>
        <p:txBody>
          <a:bodyPr wrap="square" rtlCol="0">
            <a:spAutoFit/>
          </a:bodyPr>
          <a:lstStyle/>
          <a:p>
            <a:r>
              <a:rPr lang="nl-NL" b="1" dirty="0"/>
              <a:t>Het verhaal bij de foto.</a:t>
            </a:r>
          </a:p>
          <a:p>
            <a:endParaRPr lang="nl-NL" b="1" dirty="0"/>
          </a:p>
          <a:p>
            <a:r>
              <a:rPr lang="nl-NL" dirty="0"/>
              <a:t>Donald Duck wordt geboren, 9 juni 1934.</a:t>
            </a:r>
          </a:p>
          <a:p>
            <a:r>
              <a:rPr lang="nl-NL" sz="900" dirty="0"/>
              <a:t>Op 9 juni 1934 is Disney-karakter Donald Duck voor het eerst op televisie te zien. Hij debuteert in de tekenfilm The </a:t>
            </a:r>
            <a:r>
              <a:rPr lang="nl-NL" sz="900" dirty="0" err="1"/>
              <a:t>Wise</a:t>
            </a:r>
            <a:r>
              <a:rPr lang="nl-NL" sz="900" dirty="0"/>
              <a:t> Little Hen, een van de in totaal 75 </a:t>
            </a:r>
            <a:r>
              <a:rPr lang="nl-NL" sz="900" dirty="0" err="1"/>
              <a:t>Silly</a:t>
            </a:r>
            <a:r>
              <a:rPr lang="nl-NL" sz="900" dirty="0"/>
              <a:t> </a:t>
            </a:r>
            <a:r>
              <a:rPr lang="nl-NL" sz="900" dirty="0" err="1"/>
              <a:t>Symphonies</a:t>
            </a:r>
            <a:r>
              <a:rPr lang="nl-NL" sz="900" dirty="0"/>
              <a:t> van Walt Disney. Het filmpje duurt zeven minuten en 25 seconden en gaat over een hen die met haar kuikens een bezoek brengt aan Donald Duck en Peter </a:t>
            </a:r>
            <a:r>
              <a:rPr lang="nl-NL" sz="900" dirty="0" err="1"/>
              <a:t>Pig</a:t>
            </a:r>
            <a:r>
              <a:rPr lang="nl-NL" sz="900" dirty="0"/>
              <a:t>. De hen vraagt de twee of ze willen helpen bij het zaaien en oogsten van de maïs. Donald en Peter veinzen echter buikpijn om onder het werk uit te komen.</a:t>
            </a:r>
          </a:p>
          <a:p>
            <a:endParaRPr lang="nl-NL" sz="900" dirty="0"/>
          </a:p>
          <a:p>
            <a:endParaRPr lang="nl-NL" sz="900" dirty="0"/>
          </a:p>
          <a:p>
            <a:endParaRPr lang="nl-NL" sz="900" dirty="0"/>
          </a:p>
          <a:p>
            <a:r>
              <a:rPr lang="nl-NL" sz="900" dirty="0"/>
              <a:t>(bron: </a:t>
            </a:r>
            <a:r>
              <a:rPr lang="nl-NL" sz="900" dirty="0">
                <a:hlinkClick r:id="rId4"/>
              </a:rPr>
              <a:t>vandaagindegeschiedenis.nl</a:t>
            </a:r>
            <a:r>
              <a:rPr lang="nl-NL" sz="900" dirty="0"/>
              <a:t>)</a:t>
            </a:r>
          </a:p>
          <a:p>
            <a:endParaRPr lang="nl-NL" b="1" dirty="0"/>
          </a:p>
        </p:txBody>
      </p:sp>
      <p:pic>
        <p:nvPicPr>
          <p:cNvPr id="2" name="Onlinemedia 1" title="The Wise Little Hen">
            <a:hlinkClick r:id="" action="ppaction://media"/>
            <a:extLst>
              <a:ext uri="{FF2B5EF4-FFF2-40B4-BE49-F238E27FC236}">
                <a16:creationId xmlns:a16="http://schemas.microsoft.com/office/drawing/2014/main" id="{774B6FB5-D71C-E998-F1A1-4B922029441C}"/>
              </a:ext>
            </a:extLst>
          </p:cNvPr>
          <p:cNvPicPr>
            <a:picLocks noRot="1" noChangeAspect="1"/>
          </p:cNvPicPr>
          <p:nvPr>
            <a:videoFile r:link="rId1"/>
          </p:nvPr>
        </p:nvPicPr>
        <p:blipFill>
          <a:blip r:embed="rId5"/>
          <a:stretch>
            <a:fillRect/>
          </a:stretch>
        </p:blipFill>
        <p:spPr>
          <a:xfrm>
            <a:off x="8410754" y="4107762"/>
            <a:ext cx="2345877" cy="1439022"/>
          </a:xfrm>
          <a:prstGeom prst="rect">
            <a:avLst/>
          </a:prstGeom>
        </p:spPr>
      </p:pic>
    </p:spTree>
    <p:extLst>
      <p:ext uri="{BB962C8B-B14F-4D97-AF65-F5344CB8AC3E}">
        <p14:creationId xmlns:p14="http://schemas.microsoft.com/office/powerpoint/2010/main" val="34419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9769182" cy="1452562"/>
          </a:xfrm>
        </p:spPr>
        <p:txBody>
          <a:bodyPr/>
          <a:lstStyle/>
          <a:p>
            <a:r>
              <a:rPr lang="nl-NL" sz="2800" dirty="0"/>
              <a:t>Nu in de media: </a:t>
            </a:r>
            <a:r>
              <a:rPr lang="nl-NL" sz="2800" dirty="0" err="1"/>
              <a:t>Tankman</a:t>
            </a:r>
            <a:r>
              <a:rPr lang="nl-NL" sz="2800" dirty="0"/>
              <a:t>, D- Day en Donald Duck.</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457133"/>
            <a:ext cx="5649943" cy="4801624"/>
          </a:xfrm>
        </p:spPr>
        <p:txBody>
          <a:bodyPr>
            <a:noAutofit/>
          </a:bodyPr>
          <a:lstStyle/>
          <a:p>
            <a:r>
              <a:rPr lang="nl-NL" sz="1400" dirty="0"/>
              <a:t>De foto van </a:t>
            </a:r>
            <a:r>
              <a:rPr lang="nl-NL" sz="1400" dirty="0" err="1"/>
              <a:t>Tankman</a:t>
            </a:r>
            <a:r>
              <a:rPr lang="nl-NL" sz="1400" dirty="0"/>
              <a:t> is een van de beroemdste nieuwsfoto’s ooit gemaakt. Zo zijn er meer beelden te bedenken die in onze geschiedenis een onuitwisbare indruk hebben achtergelaten.</a:t>
            </a:r>
          </a:p>
          <a:p>
            <a:r>
              <a:rPr lang="nl-NL" sz="1400" dirty="0"/>
              <a:t>Denk aan de foto van Albert Einstein waarop hij zijn tong uitsteekt.</a:t>
            </a:r>
          </a:p>
          <a:p>
            <a:r>
              <a:rPr lang="nl-NL" sz="1400" dirty="0"/>
              <a:t>Of de foto van 9/11 waarop we een vliegtuig een van de torens van het WTC in New York zien binnenvliegen.</a:t>
            </a:r>
          </a:p>
          <a:p>
            <a:r>
              <a:rPr lang="nl-NL" sz="1400" dirty="0"/>
              <a:t>En wat te denken van de foto van Neil Armstrong op de </a:t>
            </a:r>
            <a:r>
              <a:rPr lang="nl-NL" sz="1400" dirty="0">
                <a:solidFill>
                  <a:schemeClr val="tx1"/>
                </a:solidFill>
              </a:rPr>
              <a:t>maan?</a:t>
            </a:r>
          </a:p>
          <a:p>
            <a:r>
              <a:rPr lang="nl-NL" sz="1400" dirty="0">
                <a:solidFill>
                  <a:schemeClr val="tx1"/>
                </a:solidFill>
              </a:rPr>
              <a:t>Kijk eens op </a:t>
            </a:r>
            <a:r>
              <a:rPr lang="nl-NL" sz="1400" dirty="0">
                <a:solidFill>
                  <a:schemeClr val="accent1"/>
                </a:solidFill>
                <a:hlinkClick r:id="rId2">
                  <a:extLst>
                    <a:ext uri="{A12FA001-AC4F-418D-AE19-62706E023703}">
                      <ahyp:hlinkClr xmlns:ahyp="http://schemas.microsoft.com/office/drawing/2018/hyperlinkcolor" val="tx"/>
                    </a:ext>
                  </a:extLst>
                </a:hlinkClick>
              </a:rPr>
              <a:t>deze site </a:t>
            </a:r>
            <a:r>
              <a:rPr lang="nl-NL" sz="1400" dirty="0">
                <a:solidFill>
                  <a:schemeClr val="tx1"/>
                </a:solidFill>
              </a:rPr>
              <a:t>voor meer beroemde foto’s en hun verhaal.</a:t>
            </a:r>
          </a:p>
          <a:p>
            <a:r>
              <a:rPr lang="nl-NL" sz="1400" dirty="0"/>
              <a:t>Welke beroemde foto’s ken jij nog meer?</a:t>
            </a:r>
          </a:p>
        </p:txBody>
      </p:sp>
      <p:pic>
        <p:nvPicPr>
          <p:cNvPr id="5" name="Afbeelding 4">
            <a:extLst>
              <a:ext uri="{FF2B5EF4-FFF2-40B4-BE49-F238E27FC236}">
                <a16:creationId xmlns:a16="http://schemas.microsoft.com/office/drawing/2014/main" id="{30F23174-CC48-E98B-62F1-F247200DBF2F}"/>
              </a:ext>
            </a:extLst>
          </p:cNvPr>
          <p:cNvPicPr>
            <a:picLocks noChangeAspect="1"/>
          </p:cNvPicPr>
          <p:nvPr/>
        </p:nvPicPr>
        <p:blipFill>
          <a:blip r:embed="rId3"/>
          <a:stretch>
            <a:fillRect/>
          </a:stretch>
        </p:blipFill>
        <p:spPr>
          <a:xfrm>
            <a:off x="6821447" y="2245199"/>
            <a:ext cx="2858958" cy="1612746"/>
          </a:xfrm>
          <a:prstGeom prst="rect">
            <a:avLst/>
          </a:prstGeom>
        </p:spPr>
      </p:pic>
      <p:pic>
        <p:nvPicPr>
          <p:cNvPr id="6" name="Afbeelding 5">
            <a:extLst>
              <a:ext uri="{FF2B5EF4-FFF2-40B4-BE49-F238E27FC236}">
                <a16:creationId xmlns:a16="http://schemas.microsoft.com/office/drawing/2014/main" id="{201A64B1-4E83-4007-1EF5-0E0214E4FC54}"/>
              </a:ext>
            </a:extLst>
          </p:cNvPr>
          <p:cNvPicPr>
            <a:picLocks noChangeAspect="1"/>
          </p:cNvPicPr>
          <p:nvPr/>
        </p:nvPicPr>
        <p:blipFill rotWithShape="1">
          <a:blip r:embed="rId4"/>
          <a:srcRect l="28011" r="28697"/>
          <a:stretch/>
        </p:blipFill>
        <p:spPr>
          <a:xfrm>
            <a:off x="9561600" y="2793332"/>
            <a:ext cx="2047912" cy="2668491"/>
          </a:xfrm>
          <a:prstGeom prst="rect">
            <a:avLst/>
          </a:prstGeom>
        </p:spPr>
      </p:pic>
      <p:pic>
        <p:nvPicPr>
          <p:cNvPr id="7" name="Afbeelding 6">
            <a:extLst>
              <a:ext uri="{FF2B5EF4-FFF2-40B4-BE49-F238E27FC236}">
                <a16:creationId xmlns:a16="http://schemas.microsoft.com/office/drawing/2014/main" id="{93DBCA28-A2DA-79C9-DB76-1F359B27BE86}"/>
              </a:ext>
            </a:extLst>
          </p:cNvPr>
          <p:cNvPicPr>
            <a:picLocks noChangeAspect="1"/>
          </p:cNvPicPr>
          <p:nvPr/>
        </p:nvPicPr>
        <p:blipFill>
          <a:blip r:embed="rId5"/>
          <a:stretch>
            <a:fillRect/>
          </a:stretch>
        </p:blipFill>
        <p:spPr>
          <a:xfrm>
            <a:off x="7793640" y="3734365"/>
            <a:ext cx="1886765" cy="2116714"/>
          </a:xfrm>
          <a:prstGeom prst="rect">
            <a:avLst/>
          </a:prstGeom>
        </p:spPr>
      </p:pic>
      <p:sp>
        <p:nvSpPr>
          <p:cNvPr id="8" name="Tekstvak 7">
            <a:extLst>
              <a:ext uri="{FF2B5EF4-FFF2-40B4-BE49-F238E27FC236}">
                <a16:creationId xmlns:a16="http://schemas.microsoft.com/office/drawing/2014/main" id="{42FC6A0A-4000-E5BD-0AF3-9F00B95B6887}"/>
              </a:ext>
            </a:extLst>
          </p:cNvPr>
          <p:cNvSpPr txBox="1"/>
          <p:nvPr/>
        </p:nvSpPr>
        <p:spPr>
          <a:xfrm>
            <a:off x="6353567" y="4048271"/>
            <a:ext cx="1452347" cy="1723549"/>
          </a:xfrm>
          <a:prstGeom prst="rect">
            <a:avLst/>
          </a:prstGeom>
          <a:noFill/>
        </p:spPr>
        <p:txBody>
          <a:bodyPr wrap="square" rtlCol="0">
            <a:spAutoFit/>
          </a:bodyPr>
          <a:lstStyle/>
          <a:p>
            <a:pPr algn="r"/>
            <a:r>
              <a:rPr lang="nl-NL" sz="600" b="1" i="0" dirty="0">
                <a:solidFill>
                  <a:schemeClr val="bg1"/>
                </a:solidFill>
                <a:effectLst/>
              </a:rPr>
              <a:t>Dit beeld van 9/11, van het tweede vliegtuig dat de </a:t>
            </a:r>
            <a:r>
              <a:rPr lang="nl-NL" sz="600" b="1" i="0" dirty="0" err="1">
                <a:solidFill>
                  <a:schemeClr val="bg1"/>
                </a:solidFill>
                <a:effectLst/>
              </a:rPr>
              <a:t>Twin</a:t>
            </a:r>
            <a:r>
              <a:rPr lang="nl-NL" sz="600" b="1" i="0" dirty="0">
                <a:solidFill>
                  <a:schemeClr val="bg1"/>
                </a:solidFill>
                <a:effectLst/>
              </a:rPr>
              <a:t> Towers in New York binnenvliegt, is mogelijk ’s werelds bekendste historische foto. De maker is geen fotograaf, maar een verpleegkundige uit </a:t>
            </a:r>
            <a:r>
              <a:rPr lang="nl-NL" sz="600" b="1" i="0" dirty="0" err="1">
                <a:solidFill>
                  <a:schemeClr val="bg1"/>
                </a:solidFill>
                <a:effectLst/>
              </a:rPr>
              <a:t>Arkansas</a:t>
            </a:r>
            <a:r>
              <a:rPr lang="nl-NL" sz="600" b="1" i="0" dirty="0">
                <a:solidFill>
                  <a:schemeClr val="bg1"/>
                </a:solidFill>
                <a:effectLst/>
              </a:rPr>
              <a:t>, Carmen Taylor, die op bezoek was in de stad. Die ochtend stond ze net op een veerpont naar het Vrijheidsbeeld. Ze stuurde haar foto op advies van een omstander naar een lokale nieuwszender die hem verder verspreidde. </a:t>
            </a:r>
            <a:r>
              <a:rPr lang="nl-NL" sz="600" b="0" dirty="0">
                <a:solidFill>
                  <a:schemeClr val="bg1"/>
                </a:solidFill>
                <a:effectLst/>
              </a:rPr>
              <a:t>Beeld AP</a:t>
            </a:r>
            <a:endParaRPr lang="nl-NL" sz="600" dirty="0">
              <a:solidFill>
                <a:schemeClr val="bg1"/>
              </a:solidFill>
              <a:effectLst/>
            </a:endParaRPr>
          </a:p>
          <a:p>
            <a:br>
              <a:rPr lang="nl-NL" sz="500" b="0" i="0" dirty="0">
                <a:solidFill>
                  <a:srgbClr val="000000"/>
                </a:solidFill>
                <a:effectLst/>
              </a:rPr>
            </a:br>
            <a:endParaRPr lang="nl-NL" sz="500" dirty="0"/>
          </a:p>
        </p:txBody>
      </p:sp>
      <p:sp>
        <p:nvSpPr>
          <p:cNvPr id="10" name="Tekstvak 9">
            <a:extLst>
              <a:ext uri="{FF2B5EF4-FFF2-40B4-BE49-F238E27FC236}">
                <a16:creationId xmlns:a16="http://schemas.microsoft.com/office/drawing/2014/main" id="{E3C550BF-F4E4-DED9-CCF9-9F69D95D4771}"/>
              </a:ext>
            </a:extLst>
          </p:cNvPr>
          <p:cNvSpPr txBox="1"/>
          <p:nvPr/>
        </p:nvSpPr>
        <p:spPr>
          <a:xfrm>
            <a:off x="6750426" y="2060533"/>
            <a:ext cx="644673" cy="184666"/>
          </a:xfrm>
          <a:prstGeom prst="rect">
            <a:avLst/>
          </a:prstGeom>
          <a:noFill/>
        </p:spPr>
        <p:txBody>
          <a:bodyPr wrap="square">
            <a:spAutoFit/>
          </a:bodyPr>
          <a:lstStyle/>
          <a:p>
            <a:r>
              <a:rPr lang="nl-NL" sz="600" dirty="0">
                <a:solidFill>
                  <a:schemeClr val="bg1"/>
                </a:solidFill>
              </a:rPr>
              <a:t>Foto: NASA</a:t>
            </a:r>
          </a:p>
        </p:txBody>
      </p:sp>
      <p:sp>
        <p:nvSpPr>
          <p:cNvPr id="14" name="Tekstvak 13">
            <a:extLst>
              <a:ext uri="{FF2B5EF4-FFF2-40B4-BE49-F238E27FC236}">
                <a16:creationId xmlns:a16="http://schemas.microsoft.com/office/drawing/2014/main" id="{40114A5B-8139-DF1E-C7C9-4ADAFB58BD19}"/>
              </a:ext>
            </a:extLst>
          </p:cNvPr>
          <p:cNvSpPr txBox="1"/>
          <p:nvPr/>
        </p:nvSpPr>
        <p:spPr>
          <a:xfrm>
            <a:off x="10742678" y="2628641"/>
            <a:ext cx="1677880" cy="184666"/>
          </a:xfrm>
          <a:prstGeom prst="rect">
            <a:avLst/>
          </a:prstGeom>
          <a:noFill/>
        </p:spPr>
        <p:txBody>
          <a:bodyPr wrap="square">
            <a:spAutoFit/>
          </a:bodyPr>
          <a:lstStyle/>
          <a:p>
            <a:r>
              <a:rPr lang="nl-NL" sz="600" dirty="0">
                <a:solidFill>
                  <a:schemeClr val="bg1"/>
                </a:solidFill>
              </a:rPr>
              <a:t>Foto: The </a:t>
            </a:r>
            <a:r>
              <a:rPr lang="nl-NL" sz="600" dirty="0" err="1">
                <a:solidFill>
                  <a:schemeClr val="bg1"/>
                </a:solidFill>
              </a:rPr>
              <a:t>Guardian</a:t>
            </a:r>
            <a:endParaRPr lang="nl-NL" sz="600" dirty="0">
              <a:solidFill>
                <a:schemeClr val="bg1"/>
              </a:solidFill>
            </a:endParaRPr>
          </a:p>
        </p:txBody>
      </p:sp>
    </p:spTree>
    <p:extLst>
      <p:ext uri="{BB962C8B-B14F-4D97-AF65-F5344CB8AC3E}">
        <p14:creationId xmlns:p14="http://schemas.microsoft.com/office/powerpoint/2010/main" val="413188552"/>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4053</TotalTime>
  <Words>1605</Words>
  <Application>Microsoft Office PowerPoint</Application>
  <PresentationFormat>Breedbeeld</PresentationFormat>
  <Paragraphs>140</Paragraphs>
  <Slides>18</Slides>
  <Notes>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Signika Negative Bold</vt:lpstr>
      <vt:lpstr>Arial</vt:lpstr>
      <vt:lpstr>Poppins</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106</cp:revision>
  <dcterms:created xsi:type="dcterms:W3CDTF">2022-01-30T11:55:21Z</dcterms:created>
  <dcterms:modified xsi:type="dcterms:W3CDTF">2023-06-02T11:56:58Z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