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4"/>
  </p:notesMasterIdLst>
  <p:sldIdLst>
    <p:sldId id="268" r:id="rId5"/>
    <p:sldId id="269" r:id="rId6"/>
    <p:sldId id="319" r:id="rId7"/>
    <p:sldId id="336" r:id="rId8"/>
    <p:sldId id="322" r:id="rId9"/>
    <p:sldId id="331" r:id="rId10"/>
    <p:sldId id="280" r:id="rId11"/>
    <p:sldId id="281" r:id="rId12"/>
    <p:sldId id="337"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Poppins" panose="00000500000000000000" pitchFamily="2" charset="0"/>
      <p:regular r:id="rId19"/>
      <p:bold r:id="rId20"/>
      <p:italic r:id="rId21"/>
      <p:boldItalic r:id="rId22"/>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tal Lioe-A-Joe" userId="1c289144-7339-45f2-bdd8-8042ba6fab28" providerId="ADAL" clId="{9C59E015-72BA-4349-B21C-FAB62DCFC1AF}"/>
    <pc:docChg chg="undo custSel modSld">
      <pc:chgData name="Chantal Lioe-A-Joe" userId="1c289144-7339-45f2-bdd8-8042ba6fab28" providerId="ADAL" clId="{9C59E015-72BA-4349-B21C-FAB62DCFC1AF}" dt="2023-05-26T13:27:31.824" v="29" actId="313"/>
      <pc:docMkLst>
        <pc:docMk/>
      </pc:docMkLst>
      <pc:sldChg chg="modSp mod">
        <pc:chgData name="Chantal Lioe-A-Joe" userId="1c289144-7339-45f2-bdd8-8042ba6fab28" providerId="ADAL" clId="{9C59E015-72BA-4349-B21C-FAB62DCFC1AF}" dt="2023-05-26T13:19:59.089" v="0"/>
        <pc:sldMkLst>
          <pc:docMk/>
          <pc:sldMk cId="1584226411" sldId="269"/>
        </pc:sldMkLst>
        <pc:spChg chg="mod">
          <ac:chgData name="Chantal Lioe-A-Joe" userId="1c289144-7339-45f2-bdd8-8042ba6fab28" providerId="ADAL" clId="{9C59E015-72BA-4349-B21C-FAB62DCFC1AF}" dt="2023-05-26T13:19:59.089" v="0"/>
          <ac:spMkLst>
            <pc:docMk/>
            <pc:sldMk cId="1584226411" sldId="269"/>
            <ac:spMk id="4" creationId="{2D0C17D3-A990-1C48-3AB0-583F5D45526F}"/>
          </ac:spMkLst>
        </pc:spChg>
      </pc:sldChg>
      <pc:sldChg chg="modSp mod">
        <pc:chgData name="Chantal Lioe-A-Joe" userId="1c289144-7339-45f2-bdd8-8042ba6fab28" providerId="ADAL" clId="{9C59E015-72BA-4349-B21C-FAB62DCFC1AF}" dt="2023-05-26T13:27:31.824" v="29" actId="313"/>
        <pc:sldMkLst>
          <pc:docMk/>
          <pc:sldMk cId="567400369" sldId="281"/>
        </pc:sldMkLst>
        <pc:spChg chg="mod">
          <ac:chgData name="Chantal Lioe-A-Joe" userId="1c289144-7339-45f2-bdd8-8042ba6fab28" providerId="ADAL" clId="{9C59E015-72BA-4349-B21C-FAB62DCFC1AF}" dt="2023-05-26T13:27:31.824" v="29" actId="313"/>
          <ac:spMkLst>
            <pc:docMk/>
            <pc:sldMk cId="567400369" sldId="281"/>
            <ac:spMk id="5" creationId="{28536A62-ABB0-AD3F-0BED-EF3EAACAD480}"/>
          </ac:spMkLst>
        </pc:spChg>
      </pc:sldChg>
      <pc:sldChg chg="modSp mod">
        <pc:chgData name="Chantal Lioe-A-Joe" userId="1c289144-7339-45f2-bdd8-8042ba6fab28" providerId="ADAL" clId="{9C59E015-72BA-4349-B21C-FAB62DCFC1AF}" dt="2023-05-26T13:26:33.336" v="24" actId="20577"/>
        <pc:sldMkLst>
          <pc:docMk/>
          <pc:sldMk cId="1907513533" sldId="322"/>
        </pc:sldMkLst>
        <pc:spChg chg="mod">
          <ac:chgData name="Chantal Lioe-A-Joe" userId="1c289144-7339-45f2-bdd8-8042ba6fab28" providerId="ADAL" clId="{9C59E015-72BA-4349-B21C-FAB62DCFC1AF}" dt="2023-05-26T13:26:33.336" v="24" actId="20577"/>
          <ac:spMkLst>
            <pc:docMk/>
            <pc:sldMk cId="1907513533" sldId="322"/>
            <ac:spMk id="3" creationId="{67C7BCF7-551E-46C8-A7B3-0B520635909A}"/>
          </ac:spMkLst>
        </pc:spChg>
        <pc:spChg chg="mod">
          <ac:chgData name="Chantal Lioe-A-Joe" userId="1c289144-7339-45f2-bdd8-8042ba6fab28" providerId="ADAL" clId="{9C59E015-72BA-4349-B21C-FAB62DCFC1AF}" dt="2023-05-26T13:26:28.716" v="22" actId="20577"/>
          <ac:spMkLst>
            <pc:docMk/>
            <pc:sldMk cId="1907513533" sldId="322"/>
            <ac:spMk id="5" creationId="{80E59E8F-6DFF-44EE-830A-FA906E2CAA7F}"/>
          </ac:spMkLst>
        </pc:spChg>
      </pc:sldChg>
      <pc:sldChg chg="modSp mod">
        <pc:chgData name="Chantal Lioe-A-Joe" userId="1c289144-7339-45f2-bdd8-8042ba6fab28" providerId="ADAL" clId="{9C59E015-72BA-4349-B21C-FAB62DCFC1AF}" dt="2023-05-26T13:26:44.153" v="25" actId="20577"/>
        <pc:sldMkLst>
          <pc:docMk/>
          <pc:sldMk cId="3926902012" sldId="331"/>
        </pc:sldMkLst>
        <pc:spChg chg="mod">
          <ac:chgData name="Chantal Lioe-A-Joe" userId="1c289144-7339-45f2-bdd8-8042ba6fab28" providerId="ADAL" clId="{9C59E015-72BA-4349-B21C-FAB62DCFC1AF}" dt="2023-05-26T13:26:44.153" v="25" actId="20577"/>
          <ac:spMkLst>
            <pc:docMk/>
            <pc:sldMk cId="3926902012" sldId="331"/>
            <ac:spMk id="2" creationId="{DD4172FD-1300-1FA6-D8C8-6DD24EDCC35D}"/>
          </ac:spMkLst>
        </pc:spChg>
      </pc:sldChg>
      <pc:sldChg chg="modSp mod">
        <pc:chgData name="Chantal Lioe-A-Joe" userId="1c289144-7339-45f2-bdd8-8042ba6fab28" providerId="ADAL" clId="{9C59E015-72BA-4349-B21C-FAB62DCFC1AF}" dt="2023-05-26T13:22:40.237" v="2"/>
        <pc:sldMkLst>
          <pc:docMk/>
          <pc:sldMk cId="1193884160" sldId="336"/>
        </pc:sldMkLst>
        <pc:spChg chg="mod">
          <ac:chgData name="Chantal Lioe-A-Joe" userId="1c289144-7339-45f2-bdd8-8042ba6fab28" providerId="ADAL" clId="{9C59E015-72BA-4349-B21C-FAB62DCFC1AF}" dt="2023-05-26T13:22:40.237" v="2"/>
          <ac:spMkLst>
            <pc:docMk/>
            <pc:sldMk cId="1193884160" sldId="336"/>
            <ac:spMk id="6" creationId="{B5F46A62-712A-18A0-AAEE-8159DD65FD1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5/29/2023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29/05/2023</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29/05/2023</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mediawijsheid.nl/kunstmatigeintelligentie/" TargetMode="External"/><Relationship Id="rId2" Type="http://schemas.openxmlformats.org/officeDocument/2006/relationships/slideLayout" Target="../slideLayouts/slideLayout13.xml"/><Relationship Id="rId1" Type="http://schemas.openxmlformats.org/officeDocument/2006/relationships/video" Target="https://www.youtube.com/embed/QJE_ycgR8E8?feature=oembed" TargetMode="Externa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hyperlink" Target="https://nos.nl/artikel/2476098-nepfoto-van-explosie-bij-pentagon-veroorzaakt-korte-beursdip" TargetMode="Externa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hyperlink" Target="https://www.nrc.nl/nieuws/2023/05/22/olvg-en-maasstad-gaan-kunstmatige-intelligentie-gebruiken-op-de-ic-a4165287" TargetMode="External"/><Relationship Id="rId5" Type="http://schemas.openxmlformats.org/officeDocument/2006/relationships/hyperlink" Target="https://www.evajinek.nl/video/fragmenten/video/5385246/kunstmatige-intelligentie-gaat-ons-leven-ingrijpend-veranderen" TargetMode="External"/><Relationship Id="rId4" Type="http://schemas.openxmlformats.org/officeDocument/2006/relationships/hyperlink" Target="https://www.rtlnieuws.nl/nieuws/nederland/artikel/5385957/oplichting-stem-klonen-familie-kunstmatige-intelligentie?fbclid=PAAaYUbq9GR3P338J4lb9GzVZ3LCcQ1k4vW0trClDy4dvAoR_CTwtDStQUmh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create.kahoot.it/details/4463e9cd-9705-44bb-991b-09d7eae419a3"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moralmachine.net/" TargetMode="Externa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8.xml"/><Relationship Id="rId1" Type="http://schemas.openxmlformats.org/officeDocument/2006/relationships/video" Target="https://www.youtube.com/embed/5KpehHl1U-A?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437195"/>
            <a:ext cx="6294268" cy="1060607"/>
          </a:xfrm>
        </p:spPr>
        <p:txBody>
          <a:bodyPr anchor="ctr">
            <a:noAutofit/>
          </a:bodyPr>
          <a:lstStyle/>
          <a:p>
            <a:r>
              <a:rPr lang="nl-NL" sz="8800" dirty="0"/>
              <a:t>Ai, ai, ai?!</a:t>
            </a:r>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3634186" cy="370376"/>
          </a:xfrm>
        </p:spPr>
        <p:txBody>
          <a:bodyPr anchor="t">
            <a:normAutofit/>
          </a:bodyPr>
          <a:lstStyle/>
          <a:p>
            <a:r>
              <a:rPr lang="nl-NL" sz="1200" dirty="0"/>
              <a:t>Mediabegrip week 22 2023</a:t>
            </a:r>
          </a:p>
        </p:txBody>
      </p:sp>
      <p:pic>
        <p:nvPicPr>
          <p:cNvPr id="7" name="Tijdelijke aanduiding voor afbeelding 6" descr="Geel 3D-brein">
            <a:extLst>
              <a:ext uri="{FF2B5EF4-FFF2-40B4-BE49-F238E27FC236}">
                <a16:creationId xmlns:a16="http://schemas.microsoft.com/office/drawing/2014/main" id="{165C84A4-D76E-9F8D-1C16-F1E5F3FBB80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240" r="17240"/>
          <a:stretch/>
        </p:blipFill>
        <p:spPr/>
      </p:pic>
      <p:sp>
        <p:nvSpPr>
          <p:cNvPr id="2" name="Tekstvak 1">
            <a:extLst>
              <a:ext uri="{FF2B5EF4-FFF2-40B4-BE49-F238E27FC236}">
                <a16:creationId xmlns:a16="http://schemas.microsoft.com/office/drawing/2014/main" id="{7A328271-8DFC-03AC-1D49-88A0610142D8}"/>
              </a:ext>
            </a:extLst>
          </p:cNvPr>
          <p:cNvSpPr txBox="1"/>
          <p:nvPr/>
        </p:nvSpPr>
        <p:spPr>
          <a:xfrm>
            <a:off x="195308" y="3497802"/>
            <a:ext cx="5397623" cy="369332"/>
          </a:xfrm>
          <a:prstGeom prst="rect">
            <a:avLst/>
          </a:prstGeom>
          <a:noFill/>
        </p:spPr>
        <p:txBody>
          <a:bodyPr wrap="square" rtlCol="0">
            <a:spAutoFit/>
          </a:bodyPr>
          <a:lstStyle/>
          <a:p>
            <a:r>
              <a:rPr lang="nl-NL" dirty="0"/>
              <a:t>De opmars van Kunstmatige Intelligentie </a:t>
            </a:r>
          </a:p>
        </p:txBody>
      </p:sp>
    </p:spTree>
    <p:extLst>
      <p:ext uri="{BB962C8B-B14F-4D97-AF65-F5344CB8AC3E}">
        <p14:creationId xmlns:p14="http://schemas.microsoft.com/office/powerpoint/2010/main" val="262384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dirty="0" err="1"/>
              <a:t>Melles</a:t>
            </a:r>
            <a:r>
              <a:rPr lang="nl-NL" dirty="0"/>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444599" y="312736"/>
            <a:ext cx="8699401" cy="5262979"/>
          </a:xfrm>
          <a:prstGeom prst="rect">
            <a:avLst/>
          </a:prstGeom>
          <a:noFill/>
        </p:spPr>
        <p:txBody>
          <a:bodyPr wrap="square" rtlCol="0">
            <a:spAutoFit/>
          </a:bodyPr>
          <a:lstStyle/>
          <a:p>
            <a:pPr algn="l"/>
            <a:r>
              <a:rPr lang="nl-NL" sz="1200" b="0" i="0" dirty="0">
                <a:effectLst/>
              </a:rPr>
              <a:t>Hoi Allemaal,</a:t>
            </a:r>
          </a:p>
          <a:p>
            <a:pPr algn="l"/>
            <a:endParaRPr lang="nl-NL" sz="1200" dirty="0"/>
          </a:p>
          <a:p>
            <a:pPr algn="l"/>
            <a:endParaRPr lang="nl-NL" sz="1200" dirty="0"/>
          </a:p>
          <a:p>
            <a:pPr algn="l"/>
            <a:r>
              <a:rPr lang="nl-NL" sz="1200" dirty="0"/>
              <a:t>Valt het jullie ook op dat er de laatste tijd overal gepraat wordt over kunstmatige intelligentie? </a:t>
            </a:r>
          </a:p>
          <a:p>
            <a:pPr algn="l"/>
            <a:endParaRPr lang="nl-NL" sz="1200" dirty="0"/>
          </a:p>
          <a:p>
            <a:pPr algn="l"/>
            <a:r>
              <a:rPr lang="nl-NL" sz="1200" dirty="0"/>
              <a:t>Ineens komt het overal voorbij. Op TV, op mijn </a:t>
            </a:r>
            <a:r>
              <a:rPr lang="nl-NL" sz="1200" dirty="0" err="1"/>
              <a:t>socials</a:t>
            </a:r>
            <a:r>
              <a:rPr lang="nl-NL" sz="1200" dirty="0"/>
              <a:t> en zelfs mijn ouders hebben het er over. Mijn vader moest laatst voor zijn werk een tekst schrijven en dat heeft toen gewoon door </a:t>
            </a:r>
            <a:r>
              <a:rPr lang="nl-NL" sz="1200" dirty="0" err="1"/>
              <a:t>ChatGPT</a:t>
            </a:r>
            <a:r>
              <a:rPr lang="nl-NL" sz="1200" dirty="0"/>
              <a:t> laten doen! Daar hebben jullie toch ook weleens iets over gehoord? </a:t>
            </a:r>
          </a:p>
          <a:p>
            <a:pPr algn="l"/>
            <a:endParaRPr lang="nl-NL" sz="1200" dirty="0"/>
          </a:p>
          <a:p>
            <a:pPr algn="l"/>
            <a:r>
              <a:rPr lang="nl-NL" sz="1200" dirty="0"/>
              <a:t>Nou ja, in ieder geval…het valt me gewoon op. Ik heb ook ineens een AI-vriend in mijn </a:t>
            </a:r>
            <a:r>
              <a:rPr lang="nl-NL" sz="1200" dirty="0" err="1"/>
              <a:t>SnapChat</a:t>
            </a:r>
            <a:r>
              <a:rPr lang="nl-NL" sz="1200" dirty="0"/>
              <a:t> … Die stond er ineens tussen. Heb jij dat ook? Wat doe jij er mee? Ik niets eigenlijk. Soms stel ik weleens een vraag aan hem en dan krijg ik antwoord. Net zoiets als Google, eigenlijk…</a:t>
            </a:r>
          </a:p>
          <a:p>
            <a:pPr algn="l"/>
            <a:endParaRPr lang="nl-NL" sz="1200" dirty="0"/>
          </a:p>
          <a:p>
            <a:pPr algn="l"/>
            <a:r>
              <a:rPr lang="nl-NL" sz="1200" dirty="0"/>
              <a:t>Kunstmatige intelligentie of AI…wat is dat nou eigenlijk precies? Ik weet het niet zo goed. Ik weet wel dat ik het ook wel een beetje eng vind klinken. Alsof de robots de wereld gaan overnemen. Zou dat kunnen?</a:t>
            </a:r>
          </a:p>
          <a:p>
            <a:pPr algn="l"/>
            <a:endParaRPr lang="nl-NL" sz="1200" dirty="0"/>
          </a:p>
          <a:p>
            <a:pPr algn="l"/>
            <a:r>
              <a:rPr lang="nl-NL" sz="1200" dirty="0"/>
              <a:t>Het zal allemaal wel handig zijn </a:t>
            </a:r>
            <a:r>
              <a:rPr lang="nl-NL" sz="1200" dirty="0" err="1"/>
              <a:t>enzo</a:t>
            </a:r>
            <a:r>
              <a:rPr lang="nl-NL" sz="1200" dirty="0"/>
              <a:t>, maar ik heb toch ook wel mijn twijfels. Ik kan toch ook zelf nadenken?</a:t>
            </a:r>
          </a:p>
          <a:p>
            <a:pPr algn="l"/>
            <a:endParaRPr lang="nl-NL" sz="1200" dirty="0"/>
          </a:p>
          <a:p>
            <a:pPr algn="l"/>
            <a:r>
              <a:rPr lang="nl-NL" sz="1200" dirty="0"/>
              <a:t>Ik heb het trouwens wel even uitgeprobeerd, hoor. Ik heb aan die “Mijn AI” gevraagd om een boekverslag te maken over “Eén van ons liegt”, maar dat stond vol met rare zinnen en woorden die ik nooit zelf zou gebruiken. Toen heb ik het toch maar gewoon zelf gemaakt. Sowieso lastig om een AI-</a:t>
            </a:r>
            <a:r>
              <a:rPr lang="nl-NL" sz="1200" dirty="0" err="1"/>
              <a:t>chatbot</a:t>
            </a:r>
            <a:r>
              <a:rPr lang="nl-NL" sz="1200" dirty="0"/>
              <a:t> mijn eigen mening te laten verwoorden.</a:t>
            </a:r>
          </a:p>
          <a:p>
            <a:pPr algn="l"/>
            <a:endParaRPr lang="nl-NL" sz="1200" dirty="0"/>
          </a:p>
          <a:p>
            <a:pPr algn="l"/>
            <a:r>
              <a:rPr lang="nl-NL" sz="1200" dirty="0"/>
              <a:t>Ik zou er toch weleens wat meer over willen weten. Wat weet jij al over kunstmatige intelligentie?</a:t>
            </a:r>
          </a:p>
          <a:p>
            <a:pPr algn="l"/>
            <a:endParaRPr lang="nl-NL" sz="1200" dirty="0"/>
          </a:p>
          <a:p>
            <a:pPr algn="l"/>
            <a:r>
              <a:rPr lang="nl-NL" sz="1200" dirty="0"/>
              <a:t>Groetjes,</a:t>
            </a:r>
          </a:p>
          <a:p>
            <a:pPr algn="l"/>
            <a:r>
              <a:rPr lang="nl-NL" sz="1200" dirty="0"/>
              <a:t>Melle!</a:t>
            </a:r>
          </a:p>
          <a:p>
            <a:pPr algn="l"/>
            <a:endParaRPr lang="nl-NL" sz="1200" dirty="0">
              <a:solidFill>
                <a:srgbClr val="374151"/>
              </a:solidFill>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59173"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422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713903A-7512-C8EA-87B3-333F15A4A337}"/>
              </a:ext>
            </a:extLst>
          </p:cNvPr>
          <p:cNvSpPr>
            <a:spLocks noGrp="1"/>
          </p:cNvSpPr>
          <p:nvPr>
            <p:ph type="body" sz="quarter" idx="11"/>
          </p:nvPr>
        </p:nvSpPr>
        <p:spPr>
          <a:xfrm>
            <a:off x="591059" y="495393"/>
            <a:ext cx="7549763" cy="1452562"/>
          </a:xfrm>
        </p:spPr>
        <p:txBody>
          <a:bodyPr/>
          <a:lstStyle/>
          <a:p>
            <a:r>
              <a:rPr lang="nl-NL" sz="2800" dirty="0"/>
              <a:t>Nu in de media</a:t>
            </a:r>
            <a:r>
              <a:rPr lang="nl-NL" sz="2800"/>
              <a:t>: AI, AI, AI.</a:t>
            </a:r>
            <a:endParaRPr lang="nl-NL" sz="2800" dirty="0"/>
          </a:p>
          <a:p>
            <a:endParaRPr lang="nl-NL" dirty="0"/>
          </a:p>
        </p:txBody>
      </p:sp>
      <p:sp>
        <p:nvSpPr>
          <p:cNvPr id="3" name="Tijdelijke aanduiding voor tekst 2">
            <a:extLst>
              <a:ext uri="{FF2B5EF4-FFF2-40B4-BE49-F238E27FC236}">
                <a16:creationId xmlns:a16="http://schemas.microsoft.com/office/drawing/2014/main" id="{81780A86-E900-8276-079E-17FC893DA353}"/>
              </a:ext>
            </a:extLst>
          </p:cNvPr>
          <p:cNvSpPr>
            <a:spLocks noGrp="1"/>
          </p:cNvSpPr>
          <p:nvPr>
            <p:ph type="body" sz="quarter" idx="12"/>
          </p:nvPr>
        </p:nvSpPr>
        <p:spPr>
          <a:xfrm>
            <a:off x="591059" y="1457133"/>
            <a:ext cx="5649943" cy="4801624"/>
          </a:xfrm>
        </p:spPr>
        <p:txBody>
          <a:bodyPr>
            <a:noAutofit/>
          </a:bodyPr>
          <a:lstStyle/>
          <a:p>
            <a:r>
              <a:rPr lang="nl-NL" sz="1400" dirty="0"/>
              <a:t>In de les van week 5 besteedden we al aandacht aan de opkomst van AI, met name de </a:t>
            </a:r>
            <a:r>
              <a:rPr lang="nl-NL" sz="1400" dirty="0" err="1"/>
              <a:t>chatbot</a:t>
            </a:r>
            <a:r>
              <a:rPr lang="nl-NL" sz="1400" dirty="0"/>
              <a:t> </a:t>
            </a:r>
            <a:r>
              <a:rPr lang="nl-NL" sz="1400" dirty="0" err="1"/>
              <a:t>ChatGPT</a:t>
            </a:r>
            <a:r>
              <a:rPr lang="nl-NL" sz="1400" dirty="0"/>
              <a:t>. Sindsdien is er al weer veel gebeurd op het gebied van kunstmatige intelligentie. Op de volgende dia kun je een aantal links vinden over dit onderwerp.</a:t>
            </a:r>
          </a:p>
          <a:p>
            <a:r>
              <a:rPr lang="nl-NL" sz="1400" dirty="0"/>
              <a:t>Maar wat is kunstmatige intelligentie (of in het Engels </a:t>
            </a:r>
            <a:r>
              <a:rPr lang="nl-NL" sz="1400" dirty="0" err="1"/>
              <a:t>Artificial</a:t>
            </a:r>
            <a:r>
              <a:rPr lang="nl-NL" sz="1400" dirty="0"/>
              <a:t> Intelligence, A.I.) eigenlijk?</a:t>
            </a:r>
          </a:p>
          <a:p>
            <a:r>
              <a:rPr lang="nl-NL" sz="1400" dirty="0"/>
              <a:t>Volgens </a:t>
            </a:r>
            <a:r>
              <a:rPr lang="nl-NL" sz="1400" dirty="0">
                <a:hlinkClick r:id="rId3"/>
              </a:rPr>
              <a:t>mediawijsheid.nl</a:t>
            </a:r>
            <a:r>
              <a:rPr lang="nl-NL" sz="1400" dirty="0"/>
              <a:t>:</a:t>
            </a:r>
          </a:p>
          <a:p>
            <a:r>
              <a:rPr lang="nl-NL" sz="1400" dirty="0"/>
              <a:t>“Machines, software, robots of andere apparaten met AI reageren op data of impulsen uit hun omgeving. Daarmee nemen ze zelfstandig beslissingen. Het gaat bij AI dus niet om de rekenkracht, maar om de mogelijkheid (zelfstandig) te leren en beslissingen te nemen.”</a:t>
            </a:r>
          </a:p>
        </p:txBody>
      </p:sp>
      <p:pic>
        <p:nvPicPr>
          <p:cNvPr id="4" name="Onlinemedia 3" title="Kunstmatige intelligentie voor dummies in 2 minuten">
            <a:hlinkClick r:id="" action="ppaction://media"/>
            <a:extLst>
              <a:ext uri="{FF2B5EF4-FFF2-40B4-BE49-F238E27FC236}">
                <a16:creationId xmlns:a16="http://schemas.microsoft.com/office/drawing/2014/main" id="{EB4F3082-69FA-A8B8-D509-DB09EF017AB0}"/>
              </a:ext>
            </a:extLst>
          </p:cNvPr>
          <p:cNvPicPr>
            <a:picLocks noRot="1" noChangeAspect="1"/>
          </p:cNvPicPr>
          <p:nvPr>
            <a:videoFile r:link="rId1"/>
          </p:nvPr>
        </p:nvPicPr>
        <p:blipFill>
          <a:blip r:embed="rId4"/>
          <a:stretch>
            <a:fillRect/>
          </a:stretch>
        </p:blipFill>
        <p:spPr>
          <a:xfrm>
            <a:off x="6637045" y="2556010"/>
            <a:ext cx="5249382" cy="2965901"/>
          </a:xfrm>
          <a:prstGeom prst="rect">
            <a:avLst/>
          </a:prstGeom>
        </p:spPr>
      </p:pic>
    </p:spTree>
    <p:extLst>
      <p:ext uri="{BB962C8B-B14F-4D97-AF65-F5344CB8AC3E}">
        <p14:creationId xmlns:p14="http://schemas.microsoft.com/office/powerpoint/2010/main" val="41318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Tijdelijke aanduiding voor afbeelding 21" descr="Afbeelding met automaton, speelgoed, tekenfilm, computer&#10;&#10;Automatisch gegenereerde beschrijving">
            <a:extLst>
              <a:ext uri="{FF2B5EF4-FFF2-40B4-BE49-F238E27FC236}">
                <a16:creationId xmlns:a16="http://schemas.microsoft.com/office/drawing/2014/main" id="{200B75FC-FC3D-1025-C0FA-24E7EAC9061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547" r="26547"/>
          <a:stretch>
            <a:fillRect/>
          </a:stretch>
        </p:blipFill>
        <p:spPr>
          <a:xfrm>
            <a:off x="0" y="411547"/>
            <a:ext cx="4445238" cy="6319176"/>
          </a:xfrm>
        </p:spPr>
      </p:pic>
      <p:sp>
        <p:nvSpPr>
          <p:cNvPr id="3" name="Tijdelijke aanduiding voor tekst 2">
            <a:extLst>
              <a:ext uri="{FF2B5EF4-FFF2-40B4-BE49-F238E27FC236}">
                <a16:creationId xmlns:a16="http://schemas.microsoft.com/office/drawing/2014/main" id="{7D4366C3-1AF8-FBCB-5C6E-C11E3F85EAE4}"/>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58EB1EA0-A8DC-0052-EF1B-CA8D95453AAE}"/>
              </a:ext>
            </a:extLst>
          </p:cNvPr>
          <p:cNvSpPr>
            <a:spLocks noGrp="1"/>
          </p:cNvSpPr>
          <p:nvPr>
            <p:ph type="body" sz="quarter" idx="14"/>
          </p:nvPr>
        </p:nvSpPr>
        <p:spPr>
          <a:xfrm>
            <a:off x="5669278" y="2100607"/>
            <a:ext cx="3962993" cy="621698"/>
          </a:xfrm>
        </p:spPr>
        <p:txBody>
          <a:bodyPr>
            <a:normAutofit/>
          </a:bodyPr>
          <a:lstStyle/>
          <a:p>
            <a:r>
              <a:rPr lang="nl-NL" dirty="0" err="1">
                <a:hlinkClick r:id="rId3"/>
              </a:rPr>
              <a:t>Nepfoto</a:t>
            </a:r>
            <a:r>
              <a:rPr lang="nl-NL" dirty="0">
                <a:hlinkClick r:id="rId3"/>
              </a:rPr>
              <a:t> veroorzaakt beursdip</a:t>
            </a:r>
            <a:endParaRPr lang="nl-NL" dirty="0"/>
          </a:p>
        </p:txBody>
      </p:sp>
      <p:sp>
        <p:nvSpPr>
          <p:cNvPr id="5" name="Tijdelijke aanduiding voor tekst 4">
            <a:extLst>
              <a:ext uri="{FF2B5EF4-FFF2-40B4-BE49-F238E27FC236}">
                <a16:creationId xmlns:a16="http://schemas.microsoft.com/office/drawing/2014/main" id="{E053048E-9F97-FEA5-9BDF-7F56EAF698FB}"/>
              </a:ext>
            </a:extLst>
          </p:cNvPr>
          <p:cNvSpPr>
            <a:spLocks noGrp="1"/>
          </p:cNvSpPr>
          <p:nvPr>
            <p:ph type="body" sz="quarter" idx="15"/>
          </p:nvPr>
        </p:nvSpPr>
        <p:spPr/>
        <p:txBody>
          <a:bodyPr/>
          <a:lstStyle/>
          <a:p>
            <a:endParaRPr lang="nl-NL"/>
          </a:p>
        </p:txBody>
      </p:sp>
      <p:sp>
        <p:nvSpPr>
          <p:cNvPr id="6" name="Tijdelijke aanduiding voor tekst 5">
            <a:extLst>
              <a:ext uri="{FF2B5EF4-FFF2-40B4-BE49-F238E27FC236}">
                <a16:creationId xmlns:a16="http://schemas.microsoft.com/office/drawing/2014/main" id="{B5F46A62-712A-18A0-AAEE-8159DD65FD1F}"/>
              </a:ext>
            </a:extLst>
          </p:cNvPr>
          <p:cNvSpPr>
            <a:spLocks noGrp="1"/>
          </p:cNvSpPr>
          <p:nvPr>
            <p:ph type="body" sz="quarter" idx="16"/>
          </p:nvPr>
        </p:nvSpPr>
        <p:spPr>
          <a:xfrm>
            <a:off x="5669279" y="2945057"/>
            <a:ext cx="5774038" cy="792659"/>
          </a:xfrm>
        </p:spPr>
        <p:txBody>
          <a:bodyPr>
            <a:normAutofit/>
          </a:bodyPr>
          <a:lstStyle/>
          <a:p>
            <a:r>
              <a:rPr lang="nl-NL" dirty="0">
                <a:hlinkClick r:id="rId4"/>
              </a:rPr>
              <a:t>Moeder opgelicht met stem van zoon</a:t>
            </a:r>
            <a:r>
              <a:rPr lang="nl-NL" dirty="0"/>
              <a:t> </a:t>
            </a:r>
            <a:br>
              <a:rPr lang="nl-NL" dirty="0"/>
            </a:br>
            <a:r>
              <a:rPr lang="nl-NL" dirty="0"/>
              <a:t>(Let op! Oplichters kunnen dus jouw stem vanuit bv. </a:t>
            </a:r>
            <a:r>
              <a:rPr lang="nl-NL" dirty="0" err="1"/>
              <a:t>TikTok</a:t>
            </a:r>
            <a:r>
              <a:rPr lang="nl-NL" dirty="0"/>
              <a:t> video’s misbruiken!)</a:t>
            </a:r>
          </a:p>
        </p:txBody>
      </p:sp>
      <p:sp>
        <p:nvSpPr>
          <p:cNvPr id="7" name="Tijdelijke aanduiding voor tekst 6">
            <a:extLst>
              <a:ext uri="{FF2B5EF4-FFF2-40B4-BE49-F238E27FC236}">
                <a16:creationId xmlns:a16="http://schemas.microsoft.com/office/drawing/2014/main" id="{8FD967A0-01CA-7AC2-B289-534BFB654640}"/>
              </a:ext>
            </a:extLst>
          </p:cNvPr>
          <p:cNvSpPr>
            <a:spLocks noGrp="1"/>
          </p:cNvSpPr>
          <p:nvPr>
            <p:ph type="body" sz="quarter" idx="17"/>
          </p:nvPr>
        </p:nvSpPr>
        <p:spPr/>
        <p:txBody>
          <a:bodyPr/>
          <a:lstStyle/>
          <a:p>
            <a:endParaRPr lang="nl-NL"/>
          </a:p>
        </p:txBody>
      </p:sp>
      <p:sp>
        <p:nvSpPr>
          <p:cNvPr id="8" name="Tijdelijke aanduiding voor tekst 7">
            <a:extLst>
              <a:ext uri="{FF2B5EF4-FFF2-40B4-BE49-F238E27FC236}">
                <a16:creationId xmlns:a16="http://schemas.microsoft.com/office/drawing/2014/main" id="{9875E226-0AEE-5D30-08D3-CA9CE20095AB}"/>
              </a:ext>
            </a:extLst>
          </p:cNvPr>
          <p:cNvSpPr>
            <a:spLocks noGrp="1"/>
          </p:cNvSpPr>
          <p:nvPr>
            <p:ph type="body" sz="quarter" idx="18"/>
          </p:nvPr>
        </p:nvSpPr>
        <p:spPr>
          <a:xfrm>
            <a:off x="5669279" y="3767113"/>
            <a:ext cx="5148307" cy="792659"/>
          </a:xfrm>
        </p:spPr>
        <p:txBody>
          <a:bodyPr>
            <a:normAutofit/>
          </a:bodyPr>
          <a:lstStyle/>
          <a:p>
            <a:r>
              <a:rPr lang="nl-NL" dirty="0">
                <a:hlinkClick r:id="rId5"/>
              </a:rPr>
              <a:t>AI gaat ons leven ingrijpend veranderen – </a:t>
            </a:r>
            <a:r>
              <a:rPr lang="nl-NL" dirty="0" err="1">
                <a:hlinkClick r:id="rId5"/>
              </a:rPr>
              <a:t>Jinek</a:t>
            </a:r>
            <a:r>
              <a:rPr lang="nl-NL" dirty="0"/>
              <a:t> Alexander Klopping over AI (TIP!!!)</a:t>
            </a:r>
          </a:p>
        </p:txBody>
      </p:sp>
      <p:sp>
        <p:nvSpPr>
          <p:cNvPr id="9" name="Tijdelijke aanduiding voor tekst 8">
            <a:extLst>
              <a:ext uri="{FF2B5EF4-FFF2-40B4-BE49-F238E27FC236}">
                <a16:creationId xmlns:a16="http://schemas.microsoft.com/office/drawing/2014/main" id="{55FB9AA1-4E53-032B-D092-E2C04ABCBD5F}"/>
              </a:ext>
            </a:extLst>
          </p:cNvPr>
          <p:cNvSpPr>
            <a:spLocks noGrp="1"/>
          </p:cNvSpPr>
          <p:nvPr>
            <p:ph type="body" sz="quarter" idx="19"/>
          </p:nvPr>
        </p:nvSpPr>
        <p:spPr/>
        <p:txBody>
          <a:bodyPr/>
          <a:lstStyle/>
          <a:p>
            <a:endParaRPr lang="nl-NL" dirty="0"/>
          </a:p>
        </p:txBody>
      </p:sp>
      <p:sp>
        <p:nvSpPr>
          <p:cNvPr id="10" name="Tijdelijke aanduiding voor tekst 9">
            <a:extLst>
              <a:ext uri="{FF2B5EF4-FFF2-40B4-BE49-F238E27FC236}">
                <a16:creationId xmlns:a16="http://schemas.microsoft.com/office/drawing/2014/main" id="{445FDB23-A7BC-6933-8553-85794FD1EEB2}"/>
              </a:ext>
            </a:extLst>
          </p:cNvPr>
          <p:cNvSpPr>
            <a:spLocks noGrp="1"/>
          </p:cNvSpPr>
          <p:nvPr>
            <p:ph type="body" sz="quarter" idx="20"/>
          </p:nvPr>
        </p:nvSpPr>
        <p:spPr>
          <a:xfrm>
            <a:off x="5696572" y="4715685"/>
            <a:ext cx="5968686" cy="573405"/>
          </a:xfrm>
        </p:spPr>
        <p:txBody>
          <a:bodyPr>
            <a:normAutofit/>
          </a:bodyPr>
          <a:lstStyle/>
          <a:p>
            <a:r>
              <a:rPr lang="nl-NL" dirty="0">
                <a:hlinkClick r:id="rId6"/>
              </a:rPr>
              <a:t>Kunstmatige intelligentie op de Intensive Care </a:t>
            </a:r>
            <a:r>
              <a:rPr lang="nl-NL" dirty="0"/>
              <a:t>- NRC</a:t>
            </a:r>
          </a:p>
        </p:txBody>
      </p:sp>
      <p:sp>
        <p:nvSpPr>
          <p:cNvPr id="11" name="Tijdelijke aanduiding voor tekst 10">
            <a:extLst>
              <a:ext uri="{FF2B5EF4-FFF2-40B4-BE49-F238E27FC236}">
                <a16:creationId xmlns:a16="http://schemas.microsoft.com/office/drawing/2014/main" id="{E9B770A2-F2E9-98FE-EE44-EA54B1627D26}"/>
              </a:ext>
            </a:extLst>
          </p:cNvPr>
          <p:cNvSpPr>
            <a:spLocks noGrp="1"/>
          </p:cNvSpPr>
          <p:nvPr>
            <p:ph type="body" sz="quarter" idx="21"/>
          </p:nvPr>
        </p:nvSpPr>
        <p:spPr/>
        <p:txBody>
          <a:bodyPr/>
          <a:lstStyle/>
          <a:p>
            <a:r>
              <a:rPr lang="nl-NL" dirty="0"/>
              <a:t>AI in het nieuws</a:t>
            </a:r>
          </a:p>
        </p:txBody>
      </p:sp>
      <p:sp>
        <p:nvSpPr>
          <p:cNvPr id="2" name="Tekstvak 1">
            <a:extLst>
              <a:ext uri="{FF2B5EF4-FFF2-40B4-BE49-F238E27FC236}">
                <a16:creationId xmlns:a16="http://schemas.microsoft.com/office/drawing/2014/main" id="{6E1B1F16-032A-D520-EA87-52896CFF6D44}"/>
              </a:ext>
            </a:extLst>
          </p:cNvPr>
          <p:cNvSpPr txBox="1"/>
          <p:nvPr/>
        </p:nvSpPr>
        <p:spPr>
          <a:xfrm>
            <a:off x="5584377" y="1209866"/>
            <a:ext cx="4264835" cy="646331"/>
          </a:xfrm>
          <a:prstGeom prst="rect">
            <a:avLst/>
          </a:prstGeom>
          <a:noFill/>
        </p:spPr>
        <p:txBody>
          <a:bodyPr wrap="square" rtlCol="0">
            <a:spAutoFit/>
          </a:bodyPr>
          <a:lstStyle/>
          <a:p>
            <a:r>
              <a:rPr lang="nl-NL" dirty="0"/>
              <a:t>Bespreek samen de verschillende berichten.</a:t>
            </a:r>
          </a:p>
        </p:txBody>
      </p:sp>
    </p:spTree>
    <p:extLst>
      <p:ext uri="{BB962C8B-B14F-4D97-AF65-F5344CB8AC3E}">
        <p14:creationId xmlns:p14="http://schemas.microsoft.com/office/powerpoint/2010/main" val="1193884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3D0DFD8-EC75-6F6A-20AA-5E2A3784BD47}"/>
              </a:ext>
            </a:extLst>
          </p:cNvPr>
          <p:cNvSpPr>
            <a:spLocks noGrp="1"/>
          </p:cNvSpPr>
          <p:nvPr>
            <p:ph type="body" sz="quarter" idx="11"/>
          </p:nvPr>
        </p:nvSpPr>
        <p:spPr>
          <a:xfrm>
            <a:off x="591059" y="495393"/>
            <a:ext cx="5951889" cy="1452562"/>
          </a:xfrm>
        </p:spPr>
        <p:txBody>
          <a:bodyPr/>
          <a:lstStyle/>
          <a:p>
            <a:r>
              <a:rPr lang="nl-NL" dirty="0"/>
              <a:t>Ga in gesprek met elkaar</a:t>
            </a:r>
          </a:p>
          <a:p>
            <a:endParaRPr lang="nl-NL" dirty="0"/>
          </a:p>
        </p:txBody>
      </p:sp>
      <p:sp>
        <p:nvSpPr>
          <p:cNvPr id="3" name="Tijdelijke aanduiding voor tekst 2">
            <a:extLst>
              <a:ext uri="{FF2B5EF4-FFF2-40B4-BE49-F238E27FC236}">
                <a16:creationId xmlns:a16="http://schemas.microsoft.com/office/drawing/2014/main" id="{67C7BCF7-551E-46C8-A7B3-0B520635909A}"/>
              </a:ext>
            </a:extLst>
          </p:cNvPr>
          <p:cNvSpPr>
            <a:spLocks noGrp="1"/>
          </p:cNvSpPr>
          <p:nvPr>
            <p:ph type="body" sz="quarter" idx="12"/>
          </p:nvPr>
        </p:nvSpPr>
        <p:spPr>
          <a:xfrm>
            <a:off x="591059" y="1264351"/>
            <a:ext cx="5765354" cy="4941139"/>
          </a:xfrm>
        </p:spPr>
        <p:txBody>
          <a:bodyPr>
            <a:normAutofit/>
          </a:bodyPr>
          <a:lstStyle/>
          <a:p>
            <a:r>
              <a:rPr lang="nl-NL" sz="1400" dirty="0">
                <a:solidFill>
                  <a:schemeClr val="tx1"/>
                </a:solidFill>
              </a:rPr>
              <a:t>Kunstmatige intelligentie heeft voor- en nadelen. Veel mensen maken zich er ook zorgen over: worden machines slimmer dan mensen? En worden zij dan straks de baas?</a:t>
            </a:r>
          </a:p>
          <a:p>
            <a:r>
              <a:rPr lang="nl-NL" sz="1400" dirty="0">
                <a:solidFill>
                  <a:schemeClr val="tx1"/>
                </a:solidFill>
              </a:rPr>
              <a:t>Hoe denk jij daarover?</a:t>
            </a:r>
          </a:p>
        </p:txBody>
      </p:sp>
      <p:sp>
        <p:nvSpPr>
          <p:cNvPr id="5" name="Tekstvak 4">
            <a:extLst>
              <a:ext uri="{FF2B5EF4-FFF2-40B4-BE49-F238E27FC236}">
                <a16:creationId xmlns:a16="http://schemas.microsoft.com/office/drawing/2014/main" id="{80E59E8F-6DFF-44EE-830A-FA906E2CAA7F}"/>
              </a:ext>
            </a:extLst>
          </p:cNvPr>
          <p:cNvSpPr txBox="1"/>
          <p:nvPr/>
        </p:nvSpPr>
        <p:spPr>
          <a:xfrm>
            <a:off x="6426646" y="2255844"/>
            <a:ext cx="5765354" cy="3831818"/>
          </a:xfrm>
          <a:prstGeom prst="rect">
            <a:avLst/>
          </a:prstGeom>
          <a:noFill/>
        </p:spPr>
        <p:txBody>
          <a:bodyPr wrap="square" rtlCol="0">
            <a:spAutoFit/>
          </a:bodyPr>
          <a:lstStyle/>
          <a:p>
            <a:r>
              <a:rPr lang="nl-NL" sz="900" dirty="0">
                <a:solidFill>
                  <a:schemeClr val="bg1"/>
                </a:solidFill>
              </a:rPr>
              <a:t>“Kunstmatige intelligentie kan </a:t>
            </a:r>
            <a:r>
              <a:rPr lang="nl-NL" sz="900" b="1" i="1" u="sng" dirty="0">
                <a:solidFill>
                  <a:schemeClr val="bg1"/>
                </a:solidFill>
              </a:rPr>
              <a:t>grote voordelen </a:t>
            </a:r>
            <a:r>
              <a:rPr lang="nl-NL" sz="900" dirty="0">
                <a:solidFill>
                  <a:schemeClr val="bg1"/>
                </a:solidFill>
              </a:rPr>
              <a:t>hebben voor de mensheid. De herkenning van spraak, beeld en patronen, de zelfsturende systemen, vertaalmachines, lopende robots en vraag-antwoordsystemen kunnen ons helpen op het gebied van gemak, gebruikerservaring en efficiëntie.</a:t>
            </a:r>
          </a:p>
          <a:p>
            <a:endParaRPr lang="nl-NL" sz="900" dirty="0">
              <a:solidFill>
                <a:schemeClr val="bg1"/>
              </a:solidFill>
            </a:endParaRPr>
          </a:p>
          <a:p>
            <a:r>
              <a:rPr lang="nl-NL" sz="900" dirty="0">
                <a:solidFill>
                  <a:schemeClr val="bg1"/>
                </a:solidFill>
              </a:rPr>
              <a:t>Ook de gezondheidszorg verwacht grootse dingen van AI. Een intelligente computer zou kleine veranderingen en afwijkingen veel nauwkeuriger kunnen waarnemen en herkennen dan een arts van vlees en bloed. Ook kan AI onvermoeibaar zeer complexe operaties uitvoeren.</a:t>
            </a:r>
          </a:p>
          <a:p>
            <a:endParaRPr lang="nl-NL" sz="900" dirty="0">
              <a:solidFill>
                <a:schemeClr val="bg1"/>
              </a:solidFill>
            </a:endParaRPr>
          </a:p>
          <a:p>
            <a:r>
              <a:rPr lang="nl-NL" sz="900" b="1" i="1" u="sng" dirty="0">
                <a:solidFill>
                  <a:schemeClr val="bg1"/>
                </a:solidFill>
              </a:rPr>
              <a:t>Wat zijn de risico’s van kunstmatige intelligentie? </a:t>
            </a:r>
            <a:r>
              <a:rPr lang="nl-NL" sz="900" dirty="0">
                <a:solidFill>
                  <a:schemeClr val="bg1"/>
                </a:solidFill>
              </a:rPr>
              <a:t>Als samenleving moeten we kritisch zijn over het denkvermogen dat we machines geven. Volgens wetenschapper Nick </a:t>
            </a:r>
            <a:r>
              <a:rPr lang="nl-NL" sz="900" dirty="0" err="1">
                <a:solidFill>
                  <a:schemeClr val="bg1"/>
                </a:solidFill>
              </a:rPr>
              <a:t>Bostrom</a:t>
            </a:r>
            <a:r>
              <a:rPr lang="nl-NL" sz="900" dirty="0">
                <a:solidFill>
                  <a:schemeClr val="bg1"/>
                </a:solidFill>
              </a:rPr>
              <a:t> zou een succesvolle AI de beste, maar wellicht ook laatste uitvinding van de mens kunnen zijn.</a:t>
            </a:r>
          </a:p>
          <a:p>
            <a:endParaRPr lang="nl-NL" sz="900" dirty="0">
              <a:solidFill>
                <a:schemeClr val="bg1"/>
              </a:solidFill>
            </a:endParaRPr>
          </a:p>
          <a:p>
            <a:r>
              <a:rPr lang="nl-NL" sz="900" dirty="0">
                <a:solidFill>
                  <a:schemeClr val="bg1"/>
                </a:solidFill>
              </a:rPr>
              <a:t>Samen met honderden andere wetenschappers, waaronder Stephen </a:t>
            </a:r>
            <a:r>
              <a:rPr lang="nl-NL" sz="900" dirty="0" err="1">
                <a:solidFill>
                  <a:schemeClr val="bg1"/>
                </a:solidFill>
              </a:rPr>
              <a:t>Hawking</a:t>
            </a:r>
            <a:r>
              <a:rPr lang="nl-NL" sz="900" dirty="0">
                <a:solidFill>
                  <a:schemeClr val="bg1"/>
                </a:solidFill>
              </a:rPr>
              <a:t>, presenteerde hij een open brief. In deze brief waarschuwen zij met name voor wapens die autonoom beslissingen kunnen nemen, en zo gevaarlijker zullen zijn dan nucleaire wapens.</a:t>
            </a:r>
          </a:p>
          <a:p>
            <a:endParaRPr lang="nl-NL" sz="900" dirty="0">
              <a:solidFill>
                <a:schemeClr val="bg1"/>
              </a:solidFill>
            </a:endParaRPr>
          </a:p>
          <a:p>
            <a:r>
              <a:rPr lang="nl-NL" sz="900" dirty="0">
                <a:solidFill>
                  <a:schemeClr val="bg1"/>
                </a:solidFill>
              </a:rPr>
              <a:t>Ze pleiten voor meer onderzoek naar het ‘zelflerende aspect’ van kunstmatige intelligentie. Alleen op die manier zullen de systemen blijven doen wat wij – als mensheid – willen.</a:t>
            </a:r>
          </a:p>
          <a:p>
            <a:endParaRPr lang="nl-NL" sz="900" dirty="0">
              <a:solidFill>
                <a:schemeClr val="bg1"/>
              </a:solidFill>
            </a:endParaRPr>
          </a:p>
          <a:p>
            <a:r>
              <a:rPr lang="nl-NL" sz="900" dirty="0">
                <a:solidFill>
                  <a:schemeClr val="bg1"/>
                </a:solidFill>
              </a:rPr>
              <a:t>Met AI kan geloofwaardig beeld en audio gemaakt worden, dat nauwelijks van nep te onderscheiden is. AI staat dan ook aan de basis van </a:t>
            </a:r>
            <a:r>
              <a:rPr lang="nl-NL" sz="900" dirty="0" err="1">
                <a:solidFill>
                  <a:schemeClr val="bg1"/>
                </a:solidFill>
              </a:rPr>
              <a:t>deepfakes</a:t>
            </a:r>
            <a:r>
              <a:rPr lang="nl-NL" sz="900" dirty="0">
                <a:solidFill>
                  <a:schemeClr val="bg1"/>
                </a:solidFill>
              </a:rPr>
              <a:t>, een vorm van beeldmanipulatie.</a:t>
            </a:r>
          </a:p>
          <a:p>
            <a:endParaRPr lang="nl-NL" sz="900" dirty="0">
              <a:solidFill>
                <a:schemeClr val="bg1"/>
              </a:solidFill>
            </a:endParaRPr>
          </a:p>
          <a:p>
            <a:r>
              <a:rPr lang="nl-NL" sz="900" dirty="0">
                <a:solidFill>
                  <a:schemeClr val="bg1"/>
                </a:solidFill>
              </a:rPr>
              <a:t>Ook over gezichtsherkenning, of biometrie, wordt veel gediscussieerd. Dit wordt bijvoorbeeld gebruikt om mensen te identificeren. Je privacy kan dan in het gedrang komen.”</a:t>
            </a:r>
          </a:p>
          <a:p>
            <a:endParaRPr lang="nl-NL" sz="900" dirty="0">
              <a:solidFill>
                <a:schemeClr val="bg1"/>
              </a:solidFill>
            </a:endParaRPr>
          </a:p>
          <a:p>
            <a:r>
              <a:rPr lang="nl-NL" sz="900" dirty="0">
                <a:solidFill>
                  <a:schemeClr val="bg1"/>
                </a:solidFill>
              </a:rPr>
              <a:t>			(Bron: mediawijsheid.nl)</a:t>
            </a:r>
          </a:p>
        </p:txBody>
      </p:sp>
      <p:pic>
        <p:nvPicPr>
          <p:cNvPr id="7" name="Afbeelding 6">
            <a:extLst>
              <a:ext uri="{FF2B5EF4-FFF2-40B4-BE49-F238E27FC236}">
                <a16:creationId xmlns:a16="http://schemas.microsoft.com/office/drawing/2014/main" id="{12A18251-6540-B4E8-13D1-24F4B33B03B2}"/>
              </a:ext>
            </a:extLst>
          </p:cNvPr>
          <p:cNvPicPr>
            <a:picLocks noChangeAspect="1"/>
          </p:cNvPicPr>
          <p:nvPr/>
        </p:nvPicPr>
        <p:blipFill>
          <a:blip r:embed="rId2"/>
          <a:stretch>
            <a:fillRect/>
          </a:stretch>
        </p:blipFill>
        <p:spPr>
          <a:xfrm>
            <a:off x="591059" y="2781485"/>
            <a:ext cx="4733648" cy="3424005"/>
          </a:xfrm>
          <a:prstGeom prst="rect">
            <a:avLst/>
          </a:prstGeom>
        </p:spPr>
      </p:pic>
    </p:spTree>
    <p:extLst>
      <p:ext uri="{BB962C8B-B14F-4D97-AF65-F5344CB8AC3E}">
        <p14:creationId xmlns:p14="http://schemas.microsoft.com/office/powerpoint/2010/main" val="1907513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247421" y="1626816"/>
            <a:ext cx="4679686" cy="3604368"/>
          </a:xfrm>
        </p:spPr>
        <p:txBody>
          <a:bodyPr>
            <a:normAutofit/>
          </a:bodyPr>
          <a:lstStyle/>
          <a:p>
            <a:r>
              <a:rPr lang="nl-NL" sz="2000" b="0" dirty="0">
                <a:solidFill>
                  <a:schemeClr val="tx1"/>
                </a:solidFill>
                <a:latin typeface="+mn-lt"/>
              </a:rPr>
              <a:t>Wat doe jij al met AI? Bespreek dit met elkaar.</a:t>
            </a:r>
          </a:p>
          <a:p>
            <a:endParaRPr lang="nl-NL" sz="2000" b="0" dirty="0">
              <a:solidFill>
                <a:schemeClr val="tx1"/>
              </a:solidFill>
              <a:latin typeface="+mn-lt"/>
            </a:endParaRPr>
          </a:p>
          <a:p>
            <a:r>
              <a:rPr lang="nl-NL" sz="2000" b="0" dirty="0">
                <a:solidFill>
                  <a:schemeClr val="tx1"/>
                </a:solidFill>
                <a:latin typeface="+mn-lt"/>
              </a:rPr>
              <a:t>Speel daarna met de klas het spel. </a:t>
            </a:r>
          </a:p>
          <a:p>
            <a:endParaRPr lang="nl-NL" sz="2000" b="0" dirty="0">
              <a:solidFill>
                <a:schemeClr val="tx1"/>
              </a:solidFill>
              <a:latin typeface="+mn-lt"/>
            </a:endParaRPr>
          </a:p>
          <a:p>
            <a:r>
              <a:rPr lang="nl-NL" sz="2000" b="0" dirty="0">
                <a:latin typeface="+mn-lt"/>
                <a:hlinkClick r:id="rId2">
                  <a:extLst>
                    <a:ext uri="{A12FA001-AC4F-418D-AE19-62706E023703}">
                      <ahyp:hlinkClr xmlns:ahyp="http://schemas.microsoft.com/office/drawing/2018/hyperlinkcolor" val="tx"/>
                    </a:ext>
                  </a:extLst>
                </a:hlinkClick>
              </a:rPr>
              <a:t>“AI of </a:t>
            </a:r>
            <a:r>
              <a:rPr lang="nl-NL" sz="2000" b="0" dirty="0" err="1">
                <a:latin typeface="+mn-lt"/>
                <a:hlinkClick r:id="rId2">
                  <a:extLst>
                    <a:ext uri="{A12FA001-AC4F-418D-AE19-62706E023703}">
                      <ahyp:hlinkClr xmlns:ahyp="http://schemas.microsoft.com/office/drawing/2018/hyperlinkcolor" val="tx"/>
                    </a:ext>
                  </a:extLst>
                </a:hlinkClick>
              </a:rPr>
              <a:t>nie</a:t>
            </a:r>
            <a:r>
              <a:rPr lang="nl-NL" sz="2000" b="0" dirty="0">
                <a:latin typeface="+mn-lt"/>
                <a:hlinkClick r:id="rId2">
                  <a:extLst>
                    <a:ext uri="{A12FA001-AC4F-418D-AE19-62706E023703}">
                      <ahyp:hlinkClr xmlns:ahyp="http://schemas.microsoft.com/office/drawing/2018/hyperlinkcolor" val="tx"/>
                    </a:ext>
                  </a:extLst>
                </a:hlinkClick>
              </a:rPr>
              <a:t>… “</a:t>
            </a:r>
            <a:endParaRPr lang="nl-NL" sz="2000" b="0" dirty="0">
              <a:latin typeface="+mn-lt"/>
            </a:endParaRPr>
          </a:p>
          <a:p>
            <a:endParaRPr lang="nl-NL" sz="2000" b="0" dirty="0">
              <a:solidFill>
                <a:schemeClr val="tx1"/>
              </a:solidFill>
              <a:latin typeface="+mn-lt"/>
            </a:endParaRPr>
          </a:p>
          <a:p>
            <a:r>
              <a:rPr lang="nl-NL" sz="2000" b="0" dirty="0">
                <a:solidFill>
                  <a:schemeClr val="tx1"/>
                </a:solidFill>
                <a:latin typeface="+mn-lt"/>
              </a:rPr>
              <a:t>Bespreek dan opnieuw de vraag wat doe jij al met AI?</a:t>
            </a:r>
            <a:endParaRPr lang="nl-NL" sz="2000" dirty="0">
              <a:solidFill>
                <a:schemeClr val="tx1"/>
              </a:solidFill>
            </a:endParaRPr>
          </a:p>
        </p:txBody>
      </p:sp>
      <p:pic>
        <p:nvPicPr>
          <p:cNvPr id="5" name="Tijdelijke aanduiding voor afbeelding 4">
            <a:extLst>
              <a:ext uri="{FF2B5EF4-FFF2-40B4-BE49-F238E27FC236}">
                <a16:creationId xmlns:a16="http://schemas.microsoft.com/office/drawing/2014/main" id="{96515931-9D39-2DEA-06F0-3CBF265F07C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395" r="1395"/>
          <a:stretch/>
        </p:blipFill>
        <p:spPr>
          <a:xfrm>
            <a:off x="5692552" y="946485"/>
            <a:ext cx="6499448" cy="4457327"/>
          </a:xfrm>
        </p:spPr>
      </p:pic>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47421" y="486515"/>
            <a:ext cx="4430102"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Opdracht: </a:t>
            </a:r>
            <a:endParaRPr lang="nl-NL" dirty="0"/>
          </a:p>
        </p:txBody>
      </p:sp>
    </p:spTree>
    <p:extLst>
      <p:ext uri="{BB962C8B-B14F-4D97-AF65-F5344CB8AC3E}">
        <p14:creationId xmlns:p14="http://schemas.microsoft.com/office/powerpoint/2010/main" val="3926902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2529107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609599" y="282144"/>
            <a:ext cx="11026902" cy="701041"/>
          </a:xfrm>
        </p:spPr>
        <p:txBody>
          <a:bodyPr/>
          <a:lstStyle/>
          <a:p>
            <a:r>
              <a:rPr lang="nl-NL" dirty="0"/>
              <a:t>Burgerschap</a:t>
            </a:r>
          </a:p>
        </p:txBody>
      </p:sp>
      <p:sp>
        <p:nvSpPr>
          <p:cNvPr id="3" name="Tijdelijke aanduiding voor tekst 2">
            <a:extLst>
              <a:ext uri="{FF2B5EF4-FFF2-40B4-BE49-F238E27FC236}">
                <a16:creationId xmlns:a16="http://schemas.microsoft.com/office/drawing/2014/main" id="{81AF2561-708E-53EE-D7F9-2A954670230C}"/>
              </a:ext>
            </a:extLst>
          </p:cNvPr>
          <p:cNvSpPr>
            <a:spLocks noGrp="1"/>
          </p:cNvSpPr>
          <p:nvPr>
            <p:ph type="body" sz="quarter" idx="12"/>
          </p:nvPr>
        </p:nvSpPr>
        <p:spPr>
          <a:xfrm>
            <a:off x="609599" y="1309202"/>
            <a:ext cx="5486401" cy="3286777"/>
          </a:xfrm>
        </p:spPr>
        <p:txBody>
          <a:bodyPr>
            <a:normAutofit/>
          </a:bodyPr>
          <a:lstStyle/>
          <a:p>
            <a:endParaRPr lang="nl-NL" dirty="0">
              <a:solidFill>
                <a:schemeClr val="tx1"/>
              </a:solidFill>
            </a:endParaRPr>
          </a:p>
          <a:p>
            <a:endParaRPr lang="nl-NL" dirty="0">
              <a:solidFill>
                <a:schemeClr val="bg1"/>
              </a:solidFill>
            </a:endParaRPr>
          </a:p>
        </p:txBody>
      </p:sp>
      <p:sp>
        <p:nvSpPr>
          <p:cNvPr id="5" name="Tekstvak 4">
            <a:extLst>
              <a:ext uri="{FF2B5EF4-FFF2-40B4-BE49-F238E27FC236}">
                <a16:creationId xmlns:a16="http://schemas.microsoft.com/office/drawing/2014/main" id="{28536A62-ABB0-AD3F-0BED-EF3EAACAD480}"/>
              </a:ext>
            </a:extLst>
          </p:cNvPr>
          <p:cNvSpPr txBox="1"/>
          <p:nvPr/>
        </p:nvSpPr>
        <p:spPr>
          <a:xfrm>
            <a:off x="609599" y="939871"/>
            <a:ext cx="8405005" cy="3970318"/>
          </a:xfrm>
          <a:prstGeom prst="rect">
            <a:avLst/>
          </a:prstGeom>
          <a:noFill/>
        </p:spPr>
        <p:txBody>
          <a:bodyPr wrap="square" rtlCol="0">
            <a:spAutoFit/>
          </a:bodyPr>
          <a:lstStyle/>
          <a:p>
            <a:r>
              <a:rPr lang="nl-NL" dirty="0">
                <a:solidFill>
                  <a:schemeClr val="bg1"/>
                </a:solidFill>
              </a:rPr>
              <a:t>De zelfrijdende auto… al een hele tijd wordt erover gesproken. Inmiddels zijn er auto’s die steeds meer dingen “zelfstandig” kunnen, zoals inparkeren.</a:t>
            </a:r>
          </a:p>
          <a:p>
            <a:endParaRPr lang="nl-NL" dirty="0">
              <a:solidFill>
                <a:schemeClr val="bg1"/>
              </a:solidFill>
            </a:endParaRPr>
          </a:p>
          <a:p>
            <a:r>
              <a:rPr lang="nl-NL" dirty="0">
                <a:solidFill>
                  <a:schemeClr val="bg1"/>
                </a:solidFill>
              </a:rPr>
              <a:t>Maar er komt veel kijken bij het maken van zelfrijdende auto’s. Zo moeten ze zelfstandig morele beslissingen kunnen nemen.</a:t>
            </a:r>
          </a:p>
          <a:p>
            <a:endParaRPr lang="nl-NL" dirty="0">
              <a:solidFill>
                <a:schemeClr val="bg1"/>
              </a:solidFill>
            </a:endParaRPr>
          </a:p>
          <a:p>
            <a:r>
              <a:rPr lang="nl-NL" dirty="0">
                <a:solidFill>
                  <a:schemeClr val="bg1"/>
                </a:solidFill>
              </a:rPr>
              <a:t>Hoe dat werkt? Dat gaan we even uitproberen met de tool “</a:t>
            </a:r>
            <a:r>
              <a:rPr lang="nl-NL" dirty="0" err="1">
                <a:hlinkClick r:id="rId2">
                  <a:extLst>
                    <a:ext uri="{A12FA001-AC4F-418D-AE19-62706E023703}">
                      <ahyp:hlinkClr xmlns:ahyp="http://schemas.microsoft.com/office/drawing/2018/hyperlinkcolor" val="tx"/>
                    </a:ext>
                  </a:extLst>
                </a:hlinkClick>
              </a:rPr>
              <a:t>Moral</a:t>
            </a:r>
            <a:r>
              <a:rPr lang="nl-NL" dirty="0">
                <a:hlinkClick r:id="rId2">
                  <a:extLst>
                    <a:ext uri="{A12FA001-AC4F-418D-AE19-62706E023703}">
                      <ahyp:hlinkClr xmlns:ahyp="http://schemas.microsoft.com/office/drawing/2018/hyperlinkcolor" val="tx"/>
                    </a:ext>
                  </a:extLst>
                </a:hlinkClick>
              </a:rPr>
              <a:t> Machine</a:t>
            </a:r>
            <a:r>
              <a:rPr lang="nl-NL" dirty="0">
                <a:solidFill>
                  <a:schemeClr val="bg1"/>
                </a:solidFill>
              </a:rPr>
              <a:t>”.</a:t>
            </a:r>
          </a:p>
          <a:p>
            <a:endParaRPr lang="nl-NL" dirty="0">
              <a:solidFill>
                <a:schemeClr val="bg1"/>
              </a:solidFill>
            </a:endParaRPr>
          </a:p>
          <a:p>
            <a:r>
              <a:rPr lang="nl-NL" dirty="0">
                <a:solidFill>
                  <a:schemeClr val="bg1"/>
                </a:solidFill>
              </a:rPr>
              <a:t>Je krijgt steeds een keuze voorgelegd: welke beslissing moet de zelfrijdende auto maken? Wat zegt de keuze die je maakt over jou? </a:t>
            </a:r>
          </a:p>
          <a:p>
            <a:endParaRPr lang="nl-NL" dirty="0">
              <a:solidFill>
                <a:schemeClr val="bg1"/>
              </a:solidFill>
            </a:endParaRPr>
          </a:p>
          <a:p>
            <a:endParaRPr lang="nl-NL" dirty="0">
              <a:solidFill>
                <a:schemeClr val="bg1"/>
              </a:solidFill>
            </a:endParaRPr>
          </a:p>
        </p:txBody>
      </p:sp>
      <p:pic>
        <p:nvPicPr>
          <p:cNvPr id="12" name="Graphic 11" descr="Chatten silhouet">
            <a:extLst>
              <a:ext uri="{FF2B5EF4-FFF2-40B4-BE49-F238E27FC236}">
                <a16:creationId xmlns:a16="http://schemas.microsoft.com/office/drawing/2014/main" id="{19564B07-3BE9-BAA5-5487-09D9E32DB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67793" y="2591988"/>
            <a:ext cx="2964889" cy="2964889"/>
          </a:xfrm>
          <a:prstGeom prst="rect">
            <a:avLst/>
          </a:prstGeom>
        </p:spPr>
      </p:pic>
      <p:pic>
        <p:nvPicPr>
          <p:cNvPr id="6" name="Afbeelding 5">
            <a:extLst>
              <a:ext uri="{FF2B5EF4-FFF2-40B4-BE49-F238E27FC236}">
                <a16:creationId xmlns:a16="http://schemas.microsoft.com/office/drawing/2014/main" id="{DCFB11C4-1A2C-78C8-9DC4-A3739F12642C}"/>
              </a:ext>
            </a:extLst>
          </p:cNvPr>
          <p:cNvPicPr>
            <a:picLocks noChangeAspect="1"/>
          </p:cNvPicPr>
          <p:nvPr/>
        </p:nvPicPr>
        <p:blipFill rotWithShape="1">
          <a:blip r:embed="rId5"/>
          <a:srcRect l="10259" t="9371" r="60731" b="25220"/>
          <a:stretch/>
        </p:blipFill>
        <p:spPr>
          <a:xfrm>
            <a:off x="8967793" y="1018592"/>
            <a:ext cx="3006306" cy="1906438"/>
          </a:xfrm>
          <a:prstGeom prst="rect">
            <a:avLst/>
          </a:prstGeom>
        </p:spPr>
      </p:pic>
    </p:spTree>
    <p:extLst>
      <p:ext uri="{BB962C8B-B14F-4D97-AF65-F5344CB8AC3E}">
        <p14:creationId xmlns:p14="http://schemas.microsoft.com/office/powerpoint/2010/main" val="567400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23DD2C4-D9FF-833B-841E-3DD070E6142F}"/>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447795D2-20A9-C3D6-65F5-E6BC09C1C0FC}"/>
              </a:ext>
            </a:extLst>
          </p:cNvPr>
          <p:cNvSpPr>
            <a:spLocks noGrp="1"/>
          </p:cNvSpPr>
          <p:nvPr>
            <p:ph type="body" sz="quarter" idx="12"/>
          </p:nvPr>
        </p:nvSpPr>
        <p:spPr>
          <a:xfrm>
            <a:off x="555499" y="391141"/>
            <a:ext cx="11026902" cy="3569650"/>
          </a:xfrm>
        </p:spPr>
        <p:txBody>
          <a:bodyPr>
            <a:normAutofit/>
          </a:bodyPr>
          <a:lstStyle/>
          <a:p>
            <a:r>
              <a:rPr lang="nl-NL" dirty="0">
                <a:solidFill>
                  <a:schemeClr val="bg1"/>
                </a:solidFill>
              </a:rPr>
              <a:t>Omdat dit de manier is waarop AI wordt getraind (machine learning), zijn veel mensen bang dat AI vooroordelen zal hebben…</a:t>
            </a:r>
          </a:p>
          <a:p>
            <a:endParaRPr lang="nl-NL" dirty="0">
              <a:solidFill>
                <a:schemeClr val="bg1"/>
              </a:solidFill>
            </a:endParaRPr>
          </a:p>
          <a:p>
            <a:r>
              <a:rPr lang="nl-NL" dirty="0">
                <a:solidFill>
                  <a:schemeClr val="bg1"/>
                </a:solidFill>
              </a:rPr>
              <a:t>Welke mogelijke gevaren en gevolgen zie jij?</a:t>
            </a:r>
          </a:p>
          <a:p>
            <a:r>
              <a:rPr lang="nl-NL" dirty="0">
                <a:solidFill>
                  <a:schemeClr val="bg1"/>
                </a:solidFill>
              </a:rPr>
              <a:t>Wat kunnen we doen om dit te voorkomen?</a:t>
            </a:r>
          </a:p>
          <a:p>
            <a:endParaRPr lang="nl-NL" dirty="0"/>
          </a:p>
          <a:p>
            <a:endParaRPr lang="nl-NL" dirty="0"/>
          </a:p>
          <a:p>
            <a:endParaRPr lang="nl-NL" dirty="0"/>
          </a:p>
        </p:txBody>
      </p:sp>
      <p:pic>
        <p:nvPicPr>
          <p:cNvPr id="4" name="Onlinemedia 3" title="AI: Hoe algoritmes racistisch en seksistisch kunnen zijn">
            <a:hlinkClick r:id="" action="ppaction://media"/>
            <a:extLst>
              <a:ext uri="{FF2B5EF4-FFF2-40B4-BE49-F238E27FC236}">
                <a16:creationId xmlns:a16="http://schemas.microsoft.com/office/drawing/2014/main" id="{4A5E85CA-1093-9C63-1281-480CB63B4B37}"/>
              </a:ext>
            </a:extLst>
          </p:cNvPr>
          <p:cNvPicPr>
            <a:picLocks noRot="1" noChangeAspect="1"/>
          </p:cNvPicPr>
          <p:nvPr>
            <a:videoFile r:link="rId1"/>
          </p:nvPr>
        </p:nvPicPr>
        <p:blipFill>
          <a:blip r:embed="rId3"/>
          <a:stretch>
            <a:fillRect/>
          </a:stretch>
        </p:blipFill>
        <p:spPr>
          <a:xfrm>
            <a:off x="6580270" y="2175966"/>
            <a:ext cx="5002131" cy="2826204"/>
          </a:xfrm>
          <a:prstGeom prst="rect">
            <a:avLst/>
          </a:prstGeom>
        </p:spPr>
      </p:pic>
    </p:spTree>
    <p:extLst>
      <p:ext uri="{BB962C8B-B14F-4D97-AF65-F5344CB8AC3E}">
        <p14:creationId xmlns:p14="http://schemas.microsoft.com/office/powerpoint/2010/main" val="85571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customXml/itemProps2.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C4FBA7-E9CE-4DC3-B73D-7A747CE1CA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Kantoorthema</Template>
  <TotalTime>3846</TotalTime>
  <Words>1015</Words>
  <Application>Microsoft Office PowerPoint</Application>
  <PresentationFormat>Breedbeeld</PresentationFormat>
  <Paragraphs>75</Paragraphs>
  <Slides>9</Slides>
  <Notes>0</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9</vt:i4>
      </vt:variant>
    </vt:vector>
  </HeadingPairs>
  <TitlesOfParts>
    <vt:vector size="13" baseType="lpstr">
      <vt:lpstr>Poppins</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Barry Kuijpers</cp:lastModifiedBy>
  <cp:revision>101</cp:revision>
  <dcterms:created xsi:type="dcterms:W3CDTF">2022-01-30T11:55:21Z</dcterms:created>
  <dcterms:modified xsi:type="dcterms:W3CDTF">2023-05-29T08:17:39Z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