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sldIdLst>
    <p:sldId id="268" r:id="rId5"/>
    <p:sldId id="269" r:id="rId6"/>
    <p:sldId id="319" r:id="rId7"/>
    <p:sldId id="336" r:id="rId8"/>
    <p:sldId id="331" r:id="rId9"/>
    <p:sldId id="280" r:id="rId10"/>
    <p:sldId id="281"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Poppins" panose="00000500000000000000" pitchFamily="2" charset="0"/>
      <p:regular r:id="rId17"/>
      <p:bold r:id="rId18"/>
      <p:italic r:id="rId19"/>
      <p:boldItalic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7" d="100"/>
          <a:sy n="107" d="100"/>
        </p:scale>
        <p:origin x="23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Lioe-A-Joe" userId="1c289144-7339-45f2-bdd8-8042ba6fab28" providerId="ADAL" clId="{D694563D-35F8-43F1-A23A-FB52F1E1DF2A}"/>
    <pc:docChg chg="custSel modSld">
      <pc:chgData name="Chantal Lioe-A-Joe" userId="1c289144-7339-45f2-bdd8-8042ba6fab28" providerId="ADAL" clId="{D694563D-35F8-43F1-A23A-FB52F1E1DF2A}" dt="2023-05-26T13:18:48.087" v="80" actId="20577"/>
      <pc:docMkLst>
        <pc:docMk/>
      </pc:docMkLst>
      <pc:sldChg chg="modSp mod">
        <pc:chgData name="Chantal Lioe-A-Joe" userId="1c289144-7339-45f2-bdd8-8042ba6fab28" providerId="ADAL" clId="{D694563D-35F8-43F1-A23A-FB52F1E1DF2A}" dt="2023-05-26T12:57:55.645" v="58" actId="20577"/>
        <pc:sldMkLst>
          <pc:docMk/>
          <pc:sldMk cId="2623847091" sldId="268"/>
        </pc:sldMkLst>
        <pc:spChg chg="mod">
          <ac:chgData name="Chantal Lioe-A-Joe" userId="1c289144-7339-45f2-bdd8-8042ba6fab28" providerId="ADAL" clId="{D694563D-35F8-43F1-A23A-FB52F1E1DF2A}" dt="2023-05-26T12:57:55.645" v="58" actId="20577"/>
          <ac:spMkLst>
            <pc:docMk/>
            <pc:sldMk cId="2623847091" sldId="268"/>
            <ac:spMk id="2" creationId="{7A328271-8DFC-03AC-1D49-88A0610142D8}"/>
          </ac:spMkLst>
        </pc:spChg>
      </pc:sldChg>
      <pc:sldChg chg="modSp mod">
        <pc:chgData name="Chantal Lioe-A-Joe" userId="1c289144-7339-45f2-bdd8-8042ba6fab28" providerId="ADAL" clId="{D694563D-35F8-43F1-A23A-FB52F1E1DF2A}" dt="2023-05-26T13:12:58.568" v="62" actId="20577"/>
        <pc:sldMkLst>
          <pc:docMk/>
          <pc:sldMk cId="1584226411" sldId="269"/>
        </pc:sldMkLst>
        <pc:spChg chg="mod">
          <ac:chgData name="Chantal Lioe-A-Joe" userId="1c289144-7339-45f2-bdd8-8042ba6fab28" providerId="ADAL" clId="{D694563D-35F8-43F1-A23A-FB52F1E1DF2A}" dt="2023-05-26T13:12:58.568" v="62" actId="20577"/>
          <ac:spMkLst>
            <pc:docMk/>
            <pc:sldMk cId="1584226411" sldId="269"/>
            <ac:spMk id="4" creationId="{2D0C17D3-A990-1C48-3AB0-583F5D45526F}"/>
          </ac:spMkLst>
        </pc:spChg>
      </pc:sldChg>
      <pc:sldChg chg="modSp mod">
        <pc:chgData name="Chantal Lioe-A-Joe" userId="1c289144-7339-45f2-bdd8-8042ba6fab28" providerId="ADAL" clId="{D694563D-35F8-43F1-A23A-FB52F1E1DF2A}" dt="2023-05-26T13:18:48.087" v="80" actId="20577"/>
        <pc:sldMkLst>
          <pc:docMk/>
          <pc:sldMk cId="567400369" sldId="281"/>
        </pc:sldMkLst>
        <pc:spChg chg="mod">
          <ac:chgData name="Chantal Lioe-A-Joe" userId="1c289144-7339-45f2-bdd8-8042ba6fab28" providerId="ADAL" clId="{D694563D-35F8-43F1-A23A-FB52F1E1DF2A}" dt="2023-05-26T13:18:48.087" v="80" actId="20577"/>
          <ac:spMkLst>
            <pc:docMk/>
            <pc:sldMk cId="567400369" sldId="281"/>
            <ac:spMk id="5" creationId="{28536A62-ABB0-AD3F-0BED-EF3EAACAD480}"/>
          </ac:spMkLst>
        </pc:spChg>
      </pc:sldChg>
      <pc:sldChg chg="modSp mod">
        <pc:chgData name="Chantal Lioe-A-Joe" userId="1c289144-7339-45f2-bdd8-8042ba6fab28" providerId="ADAL" clId="{D694563D-35F8-43F1-A23A-FB52F1E1DF2A}" dt="2023-05-26T13:14:36.665" v="70" actId="20577"/>
        <pc:sldMkLst>
          <pc:docMk/>
          <pc:sldMk cId="413188552" sldId="319"/>
        </pc:sldMkLst>
        <pc:spChg chg="mod">
          <ac:chgData name="Chantal Lioe-A-Joe" userId="1c289144-7339-45f2-bdd8-8042ba6fab28" providerId="ADAL" clId="{D694563D-35F8-43F1-A23A-FB52F1E1DF2A}" dt="2023-05-26T13:14:36.665" v="70" actId="20577"/>
          <ac:spMkLst>
            <pc:docMk/>
            <pc:sldMk cId="413188552" sldId="319"/>
            <ac:spMk id="2" creationId="{C713903A-7512-C8EA-87B3-333F15A4A337}"/>
          </ac:spMkLst>
        </pc:spChg>
        <pc:spChg chg="mod">
          <ac:chgData name="Chantal Lioe-A-Joe" userId="1c289144-7339-45f2-bdd8-8042ba6fab28" providerId="ADAL" clId="{D694563D-35F8-43F1-A23A-FB52F1E1DF2A}" dt="2023-05-26T13:13:22.751" v="63" actId="20577"/>
          <ac:spMkLst>
            <pc:docMk/>
            <pc:sldMk cId="413188552" sldId="319"/>
            <ac:spMk id="3" creationId="{81780A86-E900-8276-079E-17FC893DA353}"/>
          </ac:spMkLst>
        </pc:spChg>
      </pc:sldChg>
      <pc:sldChg chg="modSp mod">
        <pc:chgData name="Chantal Lioe-A-Joe" userId="1c289144-7339-45f2-bdd8-8042ba6fab28" providerId="ADAL" clId="{D694563D-35F8-43F1-A23A-FB52F1E1DF2A}" dt="2023-05-26T13:18:07.872" v="76" actId="20577"/>
        <pc:sldMkLst>
          <pc:docMk/>
          <pc:sldMk cId="3926902012" sldId="331"/>
        </pc:sldMkLst>
        <pc:spChg chg="mod">
          <ac:chgData name="Chantal Lioe-A-Joe" userId="1c289144-7339-45f2-bdd8-8042ba6fab28" providerId="ADAL" clId="{D694563D-35F8-43F1-A23A-FB52F1E1DF2A}" dt="2023-05-26T13:18:07.872" v="76" actId="20577"/>
          <ac:spMkLst>
            <pc:docMk/>
            <pc:sldMk cId="3926902012" sldId="331"/>
            <ac:spMk id="2" creationId="{DD4172FD-1300-1FA6-D8C8-6DD24EDCC3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26/05/2023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26/05/2023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hoezomediawijs.nl/kunstmatige-intelligentie/" TargetMode="External"/><Relationship Id="rId2" Type="http://schemas.openxmlformats.org/officeDocument/2006/relationships/slideLayout" Target="../slideLayouts/slideLayout13.xml"/><Relationship Id="rId1" Type="http://schemas.openxmlformats.org/officeDocument/2006/relationships/video" Target="https://www.youtube.com/embed/QJE_ycgR8E8?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www.hoezomediawijs.nl/kunstmatige-intelligentie/"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create.kahoot.it/details/4463e9cd-9705-44bb-991b-09d7eae419a3"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437195"/>
            <a:ext cx="6294268" cy="1060607"/>
          </a:xfrm>
        </p:spPr>
        <p:txBody>
          <a:bodyPr anchor="ctr">
            <a:noAutofit/>
          </a:bodyPr>
          <a:lstStyle/>
          <a:p>
            <a:r>
              <a:rPr lang="nl-NL" sz="8800" dirty="0"/>
              <a:t>Ai, ai, ai?!</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3634186" cy="370376"/>
          </a:xfrm>
        </p:spPr>
        <p:txBody>
          <a:bodyPr anchor="t">
            <a:normAutofit/>
          </a:bodyPr>
          <a:lstStyle/>
          <a:p>
            <a:r>
              <a:rPr lang="nl-NL" sz="1200" dirty="0"/>
              <a:t>Mediabegrip week 22 2023</a:t>
            </a:r>
          </a:p>
        </p:txBody>
      </p:sp>
      <p:pic>
        <p:nvPicPr>
          <p:cNvPr id="7" name="Tijdelijke aanduiding voor afbeelding 6" descr="Geel 3D-brein">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240" r="17240"/>
          <a:stretch/>
        </p:blipFill>
        <p:spPr/>
      </p:pic>
      <p:sp>
        <p:nvSpPr>
          <p:cNvPr id="2" name="Tekstvak 1">
            <a:extLst>
              <a:ext uri="{FF2B5EF4-FFF2-40B4-BE49-F238E27FC236}">
                <a16:creationId xmlns:a16="http://schemas.microsoft.com/office/drawing/2014/main" id="{7A328271-8DFC-03AC-1D49-88A0610142D8}"/>
              </a:ext>
            </a:extLst>
          </p:cNvPr>
          <p:cNvSpPr txBox="1"/>
          <p:nvPr/>
        </p:nvSpPr>
        <p:spPr>
          <a:xfrm>
            <a:off x="195308" y="3497802"/>
            <a:ext cx="5397623" cy="369332"/>
          </a:xfrm>
          <a:prstGeom prst="rect">
            <a:avLst/>
          </a:prstGeom>
          <a:noFill/>
        </p:spPr>
        <p:txBody>
          <a:bodyPr wrap="square" rtlCol="0">
            <a:spAutoFit/>
          </a:bodyPr>
          <a:lstStyle/>
          <a:p>
            <a:r>
              <a:rPr lang="nl-NL" dirty="0"/>
              <a:t>De opmars van kunstmatige intelligentie </a:t>
            </a:r>
          </a:p>
        </p:txBody>
      </p:sp>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599" y="312736"/>
            <a:ext cx="8699401" cy="5447645"/>
          </a:xfrm>
          <a:prstGeom prst="rect">
            <a:avLst/>
          </a:prstGeom>
          <a:noFill/>
        </p:spPr>
        <p:txBody>
          <a:bodyPr wrap="square" rtlCol="0">
            <a:spAutoFit/>
          </a:bodyPr>
          <a:lstStyle/>
          <a:p>
            <a:pPr algn="l"/>
            <a:r>
              <a:rPr lang="nl-NL" sz="1200" b="0" i="0" dirty="0">
                <a:effectLst/>
              </a:rPr>
              <a:t>Hoi Allemaal,</a:t>
            </a:r>
          </a:p>
          <a:p>
            <a:pPr algn="l"/>
            <a:endParaRPr lang="nl-NL" sz="1200" dirty="0"/>
          </a:p>
          <a:p>
            <a:pPr algn="l"/>
            <a:endParaRPr lang="nl-NL" sz="1200" dirty="0"/>
          </a:p>
          <a:p>
            <a:pPr algn="l"/>
            <a:r>
              <a:rPr lang="nl-NL" sz="1200" dirty="0"/>
              <a:t>Valt het jullie ook op dat er de laatste tijd overal gepraat wordt over kunstmatige intelligentie? </a:t>
            </a:r>
          </a:p>
          <a:p>
            <a:pPr algn="l"/>
            <a:endParaRPr lang="nl-NL" sz="1200" dirty="0"/>
          </a:p>
          <a:p>
            <a:pPr algn="l"/>
            <a:r>
              <a:rPr lang="nl-NL" sz="1200" dirty="0"/>
              <a:t>Ineens komt het overal voorbij. Op TV, op mijn </a:t>
            </a:r>
            <a:r>
              <a:rPr lang="nl-NL" sz="1200" dirty="0" err="1"/>
              <a:t>socials</a:t>
            </a:r>
            <a:r>
              <a:rPr lang="nl-NL" sz="1200" dirty="0"/>
              <a:t> en zelfs mijn ouders hebben het er over. Mijn vader moest laatst voor zijn werk een tekst schrijven en dat heeft toen gewoon door </a:t>
            </a:r>
            <a:r>
              <a:rPr lang="nl-NL" sz="1200" dirty="0" err="1"/>
              <a:t>ChatGPT</a:t>
            </a:r>
            <a:r>
              <a:rPr lang="nl-NL" sz="1200" dirty="0"/>
              <a:t> laten doen! Daar hebben jullie toch ook weleens iets over gehoord? </a:t>
            </a:r>
          </a:p>
          <a:p>
            <a:pPr algn="l"/>
            <a:endParaRPr lang="nl-NL" sz="1200" dirty="0"/>
          </a:p>
          <a:p>
            <a:pPr algn="l"/>
            <a:r>
              <a:rPr lang="nl-NL" sz="1200" dirty="0"/>
              <a:t>Nou ja, in ieder geval…het valt me gewoon op. Ik heb ook ineens een AI-vriend in mijn </a:t>
            </a:r>
            <a:r>
              <a:rPr lang="nl-NL" sz="1200" dirty="0" err="1"/>
              <a:t>SnapChat</a:t>
            </a:r>
            <a:r>
              <a:rPr lang="nl-NL" sz="1200" dirty="0"/>
              <a:t> … Die stond er ineens tussen. Heb jij dat ook? Wat doe jij er mee? Ik niets eigenlijk. Soms stel ik weleens een vraag aan hem en dan krijg ik antwoord. Net zoiets als Google, eigenlijk…</a:t>
            </a:r>
          </a:p>
          <a:p>
            <a:pPr algn="l"/>
            <a:endParaRPr lang="nl-NL" sz="1200" dirty="0"/>
          </a:p>
          <a:p>
            <a:pPr algn="l"/>
            <a:r>
              <a:rPr lang="nl-NL" sz="1200" dirty="0"/>
              <a:t>Kunstmatige intelligentie of AI…wat is dat nou eigenlijk precies? Ik weet het niet zo goed. Ik weet wel dat ik het ook wel een beetje eng vind klinken. Alsof de robots de wereld gaan overnemen. Zou dat kunnen?</a:t>
            </a:r>
          </a:p>
          <a:p>
            <a:pPr algn="l"/>
            <a:endParaRPr lang="nl-NL" sz="1200" dirty="0"/>
          </a:p>
          <a:p>
            <a:pPr algn="l"/>
            <a:r>
              <a:rPr lang="nl-NL" sz="1200" dirty="0"/>
              <a:t>Het zal allemaal wel handig zijn </a:t>
            </a:r>
            <a:r>
              <a:rPr lang="nl-NL" sz="1200" dirty="0" err="1"/>
              <a:t>enzo</a:t>
            </a:r>
            <a:r>
              <a:rPr lang="nl-NL" sz="1200" dirty="0"/>
              <a:t>, maar ik heb toch ook wel mijn twijfels. Ik kan toch ook zelf nadenken?</a:t>
            </a:r>
          </a:p>
          <a:p>
            <a:pPr algn="l"/>
            <a:endParaRPr lang="nl-NL" sz="1200" dirty="0"/>
          </a:p>
          <a:p>
            <a:pPr algn="l"/>
            <a:r>
              <a:rPr lang="nl-NL" sz="1200" dirty="0"/>
              <a:t>Ik heb het trouwens wel even uitgeprobeerd, hoor. Ik heb aan die “Mijn AI” gevraagd om een boekverslag te maken over “Eén van ons liegt”, maar dat stond vol met rare zinnen en woorden die ik nooit zelf zou gebruiken. Toen heb ik het toch maar gewoon zelf gemaakt. Sowieso lastig om een AI-</a:t>
            </a:r>
            <a:r>
              <a:rPr lang="nl-NL" sz="1200" dirty="0" err="1"/>
              <a:t>chatbot</a:t>
            </a:r>
            <a:r>
              <a:rPr lang="nl-NL" sz="1200" dirty="0"/>
              <a:t> mijn eigen mening te laten verwoorden.</a:t>
            </a:r>
          </a:p>
          <a:p>
            <a:pPr algn="l"/>
            <a:endParaRPr lang="nl-NL" sz="1200" dirty="0"/>
          </a:p>
          <a:p>
            <a:pPr algn="l"/>
            <a:r>
              <a:rPr lang="nl-NL" sz="1200" dirty="0"/>
              <a:t>Ik zou er toch weleens wat meer over willen weten. Wat weet jij al over kunstmatige intelligentie?</a:t>
            </a:r>
          </a:p>
          <a:p>
            <a:pPr algn="l"/>
            <a:endParaRPr lang="nl-NL" sz="1200" dirty="0"/>
          </a:p>
          <a:p>
            <a:pPr algn="l"/>
            <a:r>
              <a:rPr lang="nl-NL" sz="1200" dirty="0"/>
              <a:t>Groetjes,</a:t>
            </a:r>
          </a:p>
          <a:p>
            <a:pPr algn="l"/>
            <a:r>
              <a:rPr lang="nl-NL" sz="1200" dirty="0"/>
              <a:t>Melle!</a:t>
            </a:r>
          </a:p>
          <a:p>
            <a:pPr algn="l"/>
            <a:endParaRPr lang="nl-NL" sz="1200" dirty="0">
              <a:solidFill>
                <a:srgbClr val="374151"/>
              </a:solidFill>
            </a:endParaRPr>
          </a:p>
          <a:p>
            <a:pPr algn="l"/>
            <a:endParaRPr lang="nl-NL" sz="1200" dirty="0">
              <a:solidFill>
                <a:srgbClr val="374151"/>
              </a:solidFill>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59173"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59" y="495393"/>
            <a:ext cx="7549763" cy="1452562"/>
          </a:xfrm>
        </p:spPr>
        <p:txBody>
          <a:bodyPr/>
          <a:lstStyle/>
          <a:p>
            <a:r>
              <a:rPr lang="nl-NL" sz="2800" dirty="0"/>
              <a:t>Nu in de media: AI, AI, AI.</a:t>
            </a:r>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59" y="1457133"/>
            <a:ext cx="5649943" cy="4801624"/>
          </a:xfrm>
        </p:spPr>
        <p:txBody>
          <a:bodyPr>
            <a:noAutofit/>
          </a:bodyPr>
          <a:lstStyle/>
          <a:p>
            <a:r>
              <a:rPr lang="nl-NL" sz="1400" dirty="0"/>
              <a:t>In de les van week 5 besteedden we al aandacht aan de opkomst van AI, met name de </a:t>
            </a:r>
            <a:r>
              <a:rPr lang="nl-NL" sz="1400" dirty="0" err="1"/>
              <a:t>chatbot</a:t>
            </a:r>
            <a:r>
              <a:rPr lang="nl-NL" sz="1400" dirty="0"/>
              <a:t> </a:t>
            </a:r>
            <a:r>
              <a:rPr lang="nl-NL" sz="1400" dirty="0" err="1"/>
              <a:t>ChatGPT</a:t>
            </a:r>
            <a:r>
              <a:rPr lang="nl-NL" sz="1400" dirty="0"/>
              <a:t>. Sindsdien is er alweer veel gebeurd op het gebied van kunstmatige intelligentie. Maar wat is kunstmatige intelligentie (of in het Engels </a:t>
            </a:r>
            <a:r>
              <a:rPr lang="nl-NL" sz="1400" dirty="0" err="1"/>
              <a:t>Artificial</a:t>
            </a:r>
            <a:r>
              <a:rPr lang="nl-NL" sz="1400" dirty="0"/>
              <a:t> Intelligence, A.I.) eigenlijk?</a:t>
            </a:r>
          </a:p>
          <a:p>
            <a:r>
              <a:rPr lang="nl-NL" sz="1400" dirty="0"/>
              <a:t>Volgens </a:t>
            </a:r>
            <a:r>
              <a:rPr lang="nl-NL" sz="1400" dirty="0">
                <a:hlinkClick r:id="rId3"/>
              </a:rPr>
              <a:t>hoezomediawijs.nl</a:t>
            </a:r>
            <a:r>
              <a:rPr lang="nl-NL" sz="1400" dirty="0"/>
              <a:t>:</a:t>
            </a:r>
          </a:p>
          <a:p>
            <a:r>
              <a:rPr lang="nl-NL" sz="1400" dirty="0"/>
              <a:t>“Kunstmatige intelligentie betekent dat computers steeds slimmer worden en zelf problemen kunnen oplossen. De afkorting die je vaak ziet is AI. Dat komt uit het Engels: </a:t>
            </a:r>
            <a:r>
              <a:rPr lang="nl-NL" sz="1400" dirty="0" err="1"/>
              <a:t>artificial</a:t>
            </a:r>
            <a:r>
              <a:rPr lang="nl-NL" sz="1400" dirty="0"/>
              <a:t> intelligence.”</a:t>
            </a:r>
          </a:p>
        </p:txBody>
      </p:sp>
      <p:pic>
        <p:nvPicPr>
          <p:cNvPr id="4" name="Onlinemedia 3" title="Kunstmatige intelligentie voor dummies in 2 minuten">
            <a:hlinkClick r:id="" action="ppaction://media"/>
            <a:extLst>
              <a:ext uri="{FF2B5EF4-FFF2-40B4-BE49-F238E27FC236}">
                <a16:creationId xmlns:a16="http://schemas.microsoft.com/office/drawing/2014/main" id="{EB4F3082-69FA-A8B8-D509-DB09EF017AB0}"/>
              </a:ext>
            </a:extLst>
          </p:cNvPr>
          <p:cNvPicPr>
            <a:picLocks noRot="1" noChangeAspect="1"/>
          </p:cNvPicPr>
          <p:nvPr>
            <a:videoFile r:link="rId1"/>
          </p:nvPr>
        </p:nvPicPr>
        <p:blipFill>
          <a:blip r:embed="rId4"/>
          <a:stretch>
            <a:fillRect/>
          </a:stretch>
        </p:blipFill>
        <p:spPr>
          <a:xfrm>
            <a:off x="6637045" y="2556010"/>
            <a:ext cx="5249382" cy="2965901"/>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afbeelding 21" descr="Afbeelding met automaton, speelgoed, tekenfilm, computer&#10;&#10;Automatisch gegenereerde beschrijving">
            <a:extLst>
              <a:ext uri="{FF2B5EF4-FFF2-40B4-BE49-F238E27FC236}">
                <a16:creationId xmlns:a16="http://schemas.microsoft.com/office/drawing/2014/main" id="{200B75FC-FC3D-1025-C0FA-24E7EAC9061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547" r="26547"/>
          <a:stretch>
            <a:fillRect/>
          </a:stretch>
        </p:blipFill>
        <p:spPr>
          <a:xfrm>
            <a:off x="0" y="411547"/>
            <a:ext cx="4445238" cy="6319176"/>
          </a:xfrm>
        </p:spPr>
      </p:pic>
      <p:sp>
        <p:nvSpPr>
          <p:cNvPr id="11" name="Tijdelijke aanduiding voor tekst 10">
            <a:extLst>
              <a:ext uri="{FF2B5EF4-FFF2-40B4-BE49-F238E27FC236}">
                <a16:creationId xmlns:a16="http://schemas.microsoft.com/office/drawing/2014/main" id="{E9B770A2-F2E9-98FE-EE44-EA54B1627D26}"/>
              </a:ext>
            </a:extLst>
          </p:cNvPr>
          <p:cNvSpPr>
            <a:spLocks noGrp="1"/>
          </p:cNvSpPr>
          <p:nvPr>
            <p:ph type="body" sz="quarter" idx="21"/>
          </p:nvPr>
        </p:nvSpPr>
        <p:spPr>
          <a:xfrm>
            <a:off x="5584376" y="596828"/>
            <a:ext cx="5725775" cy="607217"/>
          </a:xfrm>
        </p:spPr>
        <p:txBody>
          <a:bodyPr>
            <a:normAutofit fontScale="92500"/>
          </a:bodyPr>
          <a:lstStyle/>
          <a:p>
            <a:r>
              <a:rPr lang="nl-NL" dirty="0"/>
              <a:t>Ga in gesprek met elkaar</a:t>
            </a:r>
          </a:p>
        </p:txBody>
      </p:sp>
      <p:sp>
        <p:nvSpPr>
          <p:cNvPr id="31" name="Tekstvak 30">
            <a:extLst>
              <a:ext uri="{FF2B5EF4-FFF2-40B4-BE49-F238E27FC236}">
                <a16:creationId xmlns:a16="http://schemas.microsoft.com/office/drawing/2014/main" id="{E6DDF026-5AB8-16CD-AED5-7D9FF1EB4BE4}"/>
              </a:ext>
            </a:extLst>
          </p:cNvPr>
          <p:cNvSpPr txBox="1"/>
          <p:nvPr/>
        </p:nvSpPr>
        <p:spPr>
          <a:xfrm>
            <a:off x="5584377" y="1411550"/>
            <a:ext cx="6448148" cy="3970318"/>
          </a:xfrm>
          <a:prstGeom prst="rect">
            <a:avLst/>
          </a:prstGeom>
          <a:noFill/>
        </p:spPr>
        <p:txBody>
          <a:bodyPr wrap="square" rtlCol="0">
            <a:spAutoFit/>
          </a:bodyPr>
          <a:lstStyle/>
          <a:p>
            <a:r>
              <a:rPr lang="nl-NL" dirty="0"/>
              <a:t>Lees eerst met een maatje de webpagina:</a:t>
            </a:r>
          </a:p>
          <a:p>
            <a:endParaRPr lang="nl-NL" dirty="0"/>
          </a:p>
          <a:p>
            <a:r>
              <a:rPr lang="nl-NL" dirty="0">
                <a:hlinkClick r:id="rId3"/>
              </a:rPr>
              <a:t>www.hoezomediawijs.nl/kunstmatige-intelligentie/</a:t>
            </a:r>
            <a:endParaRPr lang="nl-NL" dirty="0"/>
          </a:p>
          <a:p>
            <a:endParaRPr lang="nl-NL" dirty="0"/>
          </a:p>
          <a:p>
            <a:endParaRPr lang="nl-NL" dirty="0"/>
          </a:p>
          <a:p>
            <a:r>
              <a:rPr lang="nl-NL" dirty="0"/>
              <a:t>Bespreek daarna samen de volgende vragen:</a:t>
            </a:r>
          </a:p>
          <a:p>
            <a:pPr marL="285750" indent="-285750">
              <a:buFontTx/>
              <a:buChar char="-"/>
            </a:pPr>
            <a:r>
              <a:rPr lang="nl-NL" dirty="0"/>
              <a:t>Wat vind jij handig aan AI?</a:t>
            </a:r>
          </a:p>
          <a:p>
            <a:pPr marL="285750" indent="-285750">
              <a:buFontTx/>
              <a:buChar char="-"/>
            </a:pPr>
            <a:r>
              <a:rPr lang="nl-NL" dirty="0"/>
              <a:t>Wat vind jij gevaarlijk of nadelig aan AI?</a:t>
            </a:r>
          </a:p>
          <a:p>
            <a:pPr marL="285750" indent="-285750">
              <a:buFontTx/>
              <a:buChar char="-"/>
            </a:pPr>
            <a:r>
              <a:rPr lang="nl-NL" dirty="0"/>
              <a:t>Voor welk probleem zou jij graag AI inzetten om het op te lossen?</a:t>
            </a:r>
          </a:p>
          <a:p>
            <a:pPr marL="285750" indent="-285750">
              <a:buFontTx/>
              <a:buChar char="-"/>
            </a:pPr>
            <a:endParaRPr lang="nl-NL" dirty="0"/>
          </a:p>
          <a:p>
            <a:pPr marL="285750" indent="-285750">
              <a:buFontTx/>
              <a:buChar char="-"/>
            </a:pPr>
            <a:endParaRPr lang="nl-NL" dirty="0"/>
          </a:p>
          <a:p>
            <a:r>
              <a:rPr lang="nl-NL" dirty="0"/>
              <a:t>Schrijf jullie antwoorden op en bespreek daarna samen de antwoorden in de klas.</a:t>
            </a:r>
          </a:p>
        </p:txBody>
      </p:sp>
    </p:spTree>
    <p:extLst>
      <p:ext uri="{BB962C8B-B14F-4D97-AF65-F5344CB8AC3E}">
        <p14:creationId xmlns:p14="http://schemas.microsoft.com/office/powerpoint/2010/main" val="119388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247421" y="1626816"/>
            <a:ext cx="4679686" cy="3604368"/>
          </a:xfrm>
        </p:spPr>
        <p:txBody>
          <a:bodyPr>
            <a:normAutofit fontScale="92500" lnSpcReduction="10000"/>
          </a:bodyPr>
          <a:lstStyle/>
          <a:p>
            <a:r>
              <a:rPr lang="nl-NL" sz="2000" b="0" dirty="0">
                <a:solidFill>
                  <a:schemeClr val="tx1"/>
                </a:solidFill>
                <a:latin typeface="+mn-lt"/>
              </a:rPr>
              <a:t>Kunnen jullie nu voorbeelden noemen van AI? Waar kom je dat nu al tegen? En wat doe jij al met AI?</a:t>
            </a:r>
          </a:p>
          <a:p>
            <a:r>
              <a:rPr lang="nl-NL" sz="2000" b="0" dirty="0">
                <a:solidFill>
                  <a:schemeClr val="tx1"/>
                </a:solidFill>
                <a:latin typeface="+mn-lt"/>
              </a:rPr>
              <a:t> Bespreek dit met elkaar.</a:t>
            </a:r>
          </a:p>
          <a:p>
            <a:endParaRPr lang="nl-NL" sz="2000" b="0" dirty="0">
              <a:solidFill>
                <a:schemeClr val="tx1"/>
              </a:solidFill>
              <a:latin typeface="+mn-lt"/>
            </a:endParaRPr>
          </a:p>
          <a:p>
            <a:r>
              <a:rPr lang="nl-NL" sz="2000" b="0" dirty="0">
                <a:solidFill>
                  <a:schemeClr val="tx1"/>
                </a:solidFill>
                <a:latin typeface="+mn-lt"/>
              </a:rPr>
              <a:t>Speel daarna met de klas het spel </a:t>
            </a:r>
          </a:p>
          <a:p>
            <a:endParaRPr lang="nl-NL" sz="2000" b="0" dirty="0">
              <a:solidFill>
                <a:schemeClr val="tx1"/>
              </a:solidFill>
              <a:latin typeface="+mn-lt"/>
            </a:endParaRPr>
          </a:p>
          <a:p>
            <a:r>
              <a:rPr lang="nl-NL" sz="2000" b="0" dirty="0">
                <a:latin typeface="+mn-lt"/>
                <a:hlinkClick r:id="rId2">
                  <a:extLst>
                    <a:ext uri="{A12FA001-AC4F-418D-AE19-62706E023703}">
                      <ahyp:hlinkClr xmlns:ahyp="http://schemas.microsoft.com/office/drawing/2018/hyperlinkcolor" val="tx"/>
                    </a:ext>
                  </a:extLst>
                </a:hlinkClick>
              </a:rPr>
              <a:t>“AI of </a:t>
            </a:r>
            <a:r>
              <a:rPr lang="nl-NL" sz="2000" b="0" dirty="0" err="1">
                <a:latin typeface="+mn-lt"/>
                <a:hlinkClick r:id="rId2">
                  <a:extLst>
                    <a:ext uri="{A12FA001-AC4F-418D-AE19-62706E023703}">
                      <ahyp:hlinkClr xmlns:ahyp="http://schemas.microsoft.com/office/drawing/2018/hyperlinkcolor" val="tx"/>
                    </a:ext>
                  </a:extLst>
                </a:hlinkClick>
              </a:rPr>
              <a:t>nie</a:t>
            </a:r>
            <a:r>
              <a:rPr lang="nl-NL" sz="2000" b="0" dirty="0">
                <a:latin typeface="+mn-lt"/>
                <a:hlinkClick r:id="rId2">
                  <a:extLst>
                    <a:ext uri="{A12FA001-AC4F-418D-AE19-62706E023703}">
                      <ahyp:hlinkClr xmlns:ahyp="http://schemas.microsoft.com/office/drawing/2018/hyperlinkcolor" val="tx"/>
                    </a:ext>
                  </a:extLst>
                </a:hlinkClick>
              </a:rPr>
              <a:t>… “</a:t>
            </a:r>
            <a:endParaRPr lang="nl-NL" sz="2000" b="0" dirty="0">
              <a:latin typeface="+mn-lt"/>
            </a:endParaRPr>
          </a:p>
          <a:p>
            <a:endParaRPr lang="nl-NL" sz="2000" b="0" dirty="0">
              <a:solidFill>
                <a:schemeClr val="tx1"/>
              </a:solidFill>
              <a:latin typeface="+mn-lt"/>
            </a:endParaRPr>
          </a:p>
          <a:p>
            <a:r>
              <a:rPr lang="nl-NL" sz="2000" b="0" dirty="0">
                <a:solidFill>
                  <a:schemeClr val="tx1"/>
                </a:solidFill>
                <a:latin typeface="+mn-lt"/>
              </a:rPr>
              <a:t>Bespreek dan opnieuw de vraag “Wat doe jij al met AI?”</a:t>
            </a: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395" r="1395"/>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247421" y="486515"/>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a:t>
            </a:r>
            <a:endParaRPr lang="nl-NL" dirty="0"/>
          </a:p>
        </p:txBody>
      </p:sp>
    </p:spTree>
    <p:extLst>
      <p:ext uri="{BB962C8B-B14F-4D97-AF65-F5344CB8AC3E}">
        <p14:creationId xmlns:p14="http://schemas.microsoft.com/office/powerpoint/2010/main" val="392690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609599" y="282144"/>
            <a:ext cx="11026902" cy="701041"/>
          </a:xfrm>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09599" y="1309202"/>
            <a:ext cx="5486401" cy="3286777"/>
          </a:xfrm>
        </p:spPr>
        <p:txBody>
          <a:bodyPr>
            <a:normAutofit/>
          </a:bodyPr>
          <a:lstStyle/>
          <a:p>
            <a:endParaRPr lang="nl-NL" dirty="0">
              <a:solidFill>
                <a:schemeClr val="tx1"/>
              </a:solidFill>
            </a:endParaRPr>
          </a:p>
          <a:p>
            <a:endParaRPr lang="nl-NL" dirty="0">
              <a:solidFill>
                <a:schemeClr val="bg1"/>
              </a:solidFill>
            </a:endParaRPr>
          </a:p>
        </p:txBody>
      </p:sp>
      <p:sp>
        <p:nvSpPr>
          <p:cNvPr id="5" name="Tekstvak 4">
            <a:extLst>
              <a:ext uri="{FF2B5EF4-FFF2-40B4-BE49-F238E27FC236}">
                <a16:creationId xmlns:a16="http://schemas.microsoft.com/office/drawing/2014/main" id="{28536A62-ABB0-AD3F-0BED-EF3EAACAD480}"/>
              </a:ext>
            </a:extLst>
          </p:cNvPr>
          <p:cNvSpPr txBox="1"/>
          <p:nvPr/>
        </p:nvSpPr>
        <p:spPr>
          <a:xfrm>
            <a:off x="416943" y="2132478"/>
            <a:ext cx="11165458" cy="3416320"/>
          </a:xfrm>
          <a:prstGeom prst="rect">
            <a:avLst/>
          </a:prstGeom>
          <a:noFill/>
        </p:spPr>
        <p:txBody>
          <a:bodyPr wrap="square" rtlCol="0">
            <a:spAutoFit/>
          </a:bodyPr>
          <a:lstStyle/>
          <a:p>
            <a:r>
              <a:rPr lang="nl-NL" dirty="0">
                <a:solidFill>
                  <a:schemeClr val="bg1"/>
                </a:solidFill>
              </a:rPr>
              <a:t>De zelfrijdende auto… al een hele tijd wordt erover gesproken. Inmiddels zijn er auto’s die steeds meer dingen “zelfstandig” kunnen, zoals inparkeren.</a:t>
            </a:r>
          </a:p>
          <a:p>
            <a:endParaRPr lang="nl-NL" dirty="0">
              <a:solidFill>
                <a:schemeClr val="bg1"/>
              </a:solidFill>
            </a:endParaRPr>
          </a:p>
          <a:p>
            <a:r>
              <a:rPr lang="nl-NL" dirty="0">
                <a:solidFill>
                  <a:schemeClr val="bg1"/>
                </a:solidFill>
              </a:rPr>
              <a:t>Maar er komt veel kijken bij het maken van zelfrijdende auto’s. Zo moeten ze zelfstandig moeilijke beslissingen kunnen nemen.</a:t>
            </a:r>
          </a:p>
          <a:p>
            <a:endParaRPr lang="nl-NL" dirty="0">
              <a:solidFill>
                <a:schemeClr val="bg1"/>
              </a:solidFill>
            </a:endParaRPr>
          </a:p>
          <a:p>
            <a:r>
              <a:rPr lang="nl-NL" dirty="0">
                <a:solidFill>
                  <a:schemeClr val="bg1"/>
                </a:solidFill>
              </a:rPr>
              <a:t>Wat moet een zelfrijdende auto allemaal kunnen? Welke beslissingen en keuzes moet deze kunnen maken? </a:t>
            </a:r>
          </a:p>
          <a:p>
            <a:endParaRPr lang="nl-NL" dirty="0">
              <a:solidFill>
                <a:schemeClr val="bg1"/>
              </a:solidFill>
            </a:endParaRPr>
          </a:p>
          <a:p>
            <a:r>
              <a:rPr lang="nl-NL" dirty="0">
                <a:solidFill>
                  <a:schemeClr val="bg1"/>
                </a:solidFill>
              </a:rPr>
              <a:t>Ontwerp </a:t>
            </a:r>
            <a:r>
              <a:rPr lang="nl-NL">
                <a:solidFill>
                  <a:schemeClr val="bg1"/>
                </a:solidFill>
              </a:rPr>
              <a:t>zelf jouw </a:t>
            </a:r>
            <a:r>
              <a:rPr lang="nl-NL" dirty="0">
                <a:solidFill>
                  <a:schemeClr val="bg1"/>
                </a:solidFill>
              </a:rPr>
              <a:t>eigen rijdende auto en beschrijf duidelijk welke sensoren (om de omgeving te zien en voelen) en algoritmes (om keuzes te maken) deze moet hebben.</a:t>
            </a:r>
          </a:p>
          <a:p>
            <a:endParaRPr lang="nl-NL" dirty="0">
              <a:solidFill>
                <a:schemeClr val="bg1"/>
              </a:solidFill>
            </a:endParaRPr>
          </a:p>
        </p:txBody>
      </p:sp>
      <p:pic>
        <p:nvPicPr>
          <p:cNvPr id="7" name="Afbeelding 6" descr="Straatweergave van autobanden">
            <a:extLst>
              <a:ext uri="{FF2B5EF4-FFF2-40B4-BE49-F238E27FC236}">
                <a16:creationId xmlns:a16="http://schemas.microsoft.com/office/drawing/2014/main" id="{7E40ECA8-85EC-1F48-F268-3DED3102B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6123050" y="299121"/>
            <a:ext cx="4965938" cy="1694145"/>
          </a:xfrm>
          <a:prstGeom prst="rect">
            <a:avLst/>
          </a:prstGeom>
        </p:spPr>
      </p:pic>
    </p:spTree>
    <p:extLst>
      <p:ext uri="{BB962C8B-B14F-4D97-AF65-F5344CB8AC3E}">
        <p14:creationId xmlns:p14="http://schemas.microsoft.com/office/powerpoint/2010/main" val="56740036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3856</TotalTime>
  <Words>671</Words>
  <Application>Microsoft Office PowerPoint</Application>
  <PresentationFormat>Breedbeeld</PresentationFormat>
  <Paragraphs>59</Paragraphs>
  <Slides>7</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Poppins</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Chantal Lioe-A-Joe</cp:lastModifiedBy>
  <cp:revision>102</cp:revision>
  <dcterms:created xsi:type="dcterms:W3CDTF">2022-01-30T11:55:21Z</dcterms:created>
  <dcterms:modified xsi:type="dcterms:W3CDTF">2023-05-26T13:18:58Z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