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4"/>
  </p:notesMasterIdLst>
  <p:sldIdLst>
    <p:sldId id="268" r:id="rId5"/>
    <p:sldId id="269" r:id="rId6"/>
    <p:sldId id="319" r:id="rId7"/>
    <p:sldId id="322" r:id="rId8"/>
    <p:sldId id="331" r:id="rId9"/>
    <p:sldId id="335" r:id="rId10"/>
    <p:sldId id="280" r:id="rId11"/>
    <p:sldId id="281" r:id="rId12"/>
    <p:sldId id="333" r:id="rId13"/>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Poppins" panose="00000500000000000000" pitchFamily="2" charset="0"/>
      <p:regular r:id="rId19"/>
      <p:bold r:id="rId20"/>
      <p:italic r:id="rId21"/>
      <p:boldItalic r:id="rId22"/>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07" d="100"/>
          <a:sy n="107" d="100"/>
        </p:scale>
        <p:origin x="75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ntal Lioe-A-Joe" userId="1c289144-7339-45f2-bdd8-8042ba6fab28" providerId="ADAL" clId="{F170921B-C0AB-4427-896F-E0A6FC24A224}"/>
    <pc:docChg chg="modSld">
      <pc:chgData name="Chantal Lioe-A-Joe" userId="1c289144-7339-45f2-bdd8-8042ba6fab28" providerId="ADAL" clId="{F170921B-C0AB-4427-896F-E0A6FC24A224}" dt="2023-05-12T13:35:15.895" v="9" actId="20577"/>
      <pc:docMkLst>
        <pc:docMk/>
      </pc:docMkLst>
      <pc:sldChg chg="modSp mod">
        <pc:chgData name="Chantal Lioe-A-Joe" userId="1c289144-7339-45f2-bdd8-8042ba6fab28" providerId="ADAL" clId="{F170921B-C0AB-4427-896F-E0A6FC24A224}" dt="2023-05-12T13:01:43.931" v="1"/>
        <pc:sldMkLst>
          <pc:docMk/>
          <pc:sldMk cId="1584226411" sldId="269"/>
        </pc:sldMkLst>
        <pc:spChg chg="mod">
          <ac:chgData name="Chantal Lioe-A-Joe" userId="1c289144-7339-45f2-bdd8-8042ba6fab28" providerId="ADAL" clId="{F170921B-C0AB-4427-896F-E0A6FC24A224}" dt="2023-05-12T13:01:43.931" v="1"/>
          <ac:spMkLst>
            <pc:docMk/>
            <pc:sldMk cId="1584226411" sldId="269"/>
            <ac:spMk id="4" creationId="{2D0C17D3-A990-1C48-3AB0-583F5D45526F}"/>
          </ac:spMkLst>
        </pc:spChg>
      </pc:sldChg>
      <pc:sldChg chg="modSp mod">
        <pc:chgData name="Chantal Lioe-A-Joe" userId="1c289144-7339-45f2-bdd8-8042ba6fab28" providerId="ADAL" clId="{F170921B-C0AB-4427-896F-E0A6FC24A224}" dt="2023-05-12T13:35:15.895" v="9" actId="20577"/>
        <pc:sldMkLst>
          <pc:docMk/>
          <pc:sldMk cId="567400369" sldId="281"/>
        </pc:sldMkLst>
        <pc:spChg chg="mod">
          <ac:chgData name="Chantal Lioe-A-Joe" userId="1c289144-7339-45f2-bdd8-8042ba6fab28" providerId="ADAL" clId="{F170921B-C0AB-4427-896F-E0A6FC24A224}" dt="2023-05-12T13:35:15.895" v="9" actId="20577"/>
          <ac:spMkLst>
            <pc:docMk/>
            <pc:sldMk cId="567400369" sldId="281"/>
            <ac:spMk id="5" creationId="{28536A62-ABB0-AD3F-0BED-EF3EAACAD480}"/>
          </ac:spMkLst>
        </pc:spChg>
      </pc:sldChg>
      <pc:sldChg chg="modSp mod">
        <pc:chgData name="Chantal Lioe-A-Joe" userId="1c289144-7339-45f2-bdd8-8042ba6fab28" providerId="ADAL" clId="{F170921B-C0AB-4427-896F-E0A6FC24A224}" dt="2023-05-12T13:24:35.129" v="3"/>
        <pc:sldMkLst>
          <pc:docMk/>
          <pc:sldMk cId="413188552" sldId="319"/>
        </pc:sldMkLst>
        <pc:spChg chg="mod">
          <ac:chgData name="Chantal Lioe-A-Joe" userId="1c289144-7339-45f2-bdd8-8042ba6fab28" providerId="ADAL" clId="{F170921B-C0AB-4427-896F-E0A6FC24A224}" dt="2023-05-12T13:24:35.129" v="3"/>
          <ac:spMkLst>
            <pc:docMk/>
            <pc:sldMk cId="413188552" sldId="319"/>
            <ac:spMk id="3" creationId="{81780A86-E900-8276-079E-17FC893DA353}"/>
          </ac:spMkLst>
        </pc:spChg>
      </pc:sldChg>
      <pc:sldChg chg="modSp mod">
        <pc:chgData name="Chantal Lioe-A-Joe" userId="1c289144-7339-45f2-bdd8-8042ba6fab28" providerId="ADAL" clId="{F170921B-C0AB-4427-896F-E0A6FC24A224}" dt="2023-05-12T13:26:42.163" v="5"/>
        <pc:sldMkLst>
          <pc:docMk/>
          <pc:sldMk cId="1907513533" sldId="322"/>
        </pc:sldMkLst>
        <pc:spChg chg="mod">
          <ac:chgData name="Chantal Lioe-A-Joe" userId="1c289144-7339-45f2-bdd8-8042ba6fab28" providerId="ADAL" clId="{F170921B-C0AB-4427-896F-E0A6FC24A224}" dt="2023-05-12T13:26:42.163" v="5"/>
          <ac:spMkLst>
            <pc:docMk/>
            <pc:sldMk cId="1907513533" sldId="322"/>
            <ac:spMk id="3" creationId="{67C7BCF7-551E-46C8-A7B3-0B520635909A}"/>
          </ac:spMkLst>
        </pc:spChg>
      </pc:sldChg>
      <pc:sldChg chg="modSp mod">
        <pc:chgData name="Chantal Lioe-A-Joe" userId="1c289144-7339-45f2-bdd8-8042ba6fab28" providerId="ADAL" clId="{F170921B-C0AB-4427-896F-E0A6FC24A224}" dt="2023-05-12T13:29:46.114" v="8" actId="20577"/>
        <pc:sldMkLst>
          <pc:docMk/>
          <pc:sldMk cId="3926902012" sldId="331"/>
        </pc:sldMkLst>
        <pc:spChg chg="mod">
          <ac:chgData name="Chantal Lioe-A-Joe" userId="1c289144-7339-45f2-bdd8-8042ba6fab28" providerId="ADAL" clId="{F170921B-C0AB-4427-896F-E0A6FC24A224}" dt="2023-05-12T13:29:46.114" v="8" actId="20577"/>
          <ac:spMkLst>
            <pc:docMk/>
            <pc:sldMk cId="3926902012" sldId="331"/>
            <ac:spMk id="2" creationId="{DD4172FD-1300-1FA6-D8C8-6DD24EDCC35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5/12/2023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dirty="0"/>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12/05/2023</a:t>
            </a:fld>
            <a:endParaRPr lang="en-US" dirty="0"/>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dirty="0"/>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dirty="0"/>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dirty="0"/>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dirty="0"/>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dirty="0"/>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Quiz Vraag</a:t>
              </a:r>
              <a:endParaRPr lang="en-US" sz="2000" b="1" dirty="0">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dirty="0">
                  <a:solidFill>
                    <a:schemeClr val="accent2"/>
                  </a:solidFill>
                </a:rPr>
              </a:br>
              <a:r>
                <a:rPr lang="nl-NL" sz="1600" noProof="0" dirty="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dirty="0"/>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dirty="0"/>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12/05/2023</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www.thuiswinkel.org/webshops/nieuws/voor-het-eerst-meer-webwinkels-dan-fysieke-winkels/" TargetMode="External"/><Relationship Id="rId2" Type="http://schemas.openxmlformats.org/officeDocument/2006/relationships/hyperlink" Target="https://jeugdjournaal.nl/artikel/2474558-nu-meer-webshops-dan-gewone-winkels-in-nederland" TargetMode="External"/><Relationship Id="rId1" Type="http://schemas.openxmlformats.org/officeDocument/2006/relationships/slideLayout" Target="../slideLayouts/slideLayout13.xml"/><Relationship Id="rId5" Type="http://schemas.openxmlformats.org/officeDocument/2006/relationships/hyperlink" Target="https://blitskater.wixsite.com/blitskater/post/door-mijn-jonge-ogen" TargetMode="Externa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twinklemagazine.nl/2022/10/albert-heijn-passeert-coolblue-op-lijst-grootste-webwinkels/index.xml"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s://www.thuiswinkel.org/veilig-online-shoppen/betrouwbare-webshop-of-nepshop/" TargetMode="External"/><Relationship Id="rId2" Type="http://schemas.openxmlformats.org/officeDocument/2006/relationships/hyperlink" Target="https://www.vraaghetdepolitie.nl/misdaad-en-geweld/oplichting/wat-te-doen-als-ik-online-opgelicht-word.html" TargetMode="External"/><Relationship Id="rId1" Type="http://schemas.openxmlformats.org/officeDocument/2006/relationships/slideLayout" Target="../slideLayouts/slideLayout12.xml"/><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9.xml"/><Relationship Id="rId1" Type="http://schemas.openxmlformats.org/officeDocument/2006/relationships/video" Target="https://www.youtube.com/embed/rQFQ24TOhLI?feature=oembed"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nu.nl/advertorial/advertorial-postnl/6259956/bezorgbedrijf-blinkt-uit-als-voorloper-op-het-gebied-van-digitalisering.html" TargetMode="External"/><Relationship Id="rId1" Type="http://schemas.openxmlformats.org/officeDocument/2006/relationships/slideLayout" Target="../slideLayouts/slideLayout8.xml"/><Relationship Id="rId5" Type="http://schemas.openxmlformats.org/officeDocument/2006/relationships/image" Target="../media/image19.jpeg"/><Relationship Id="rId4" Type="http://schemas.openxmlformats.org/officeDocument/2006/relationships/image" Target="../media/image18.svg"/></Relationships>
</file>

<file path=ppt/slides/_rels/slide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2C18D12-7B7E-9C40-82EA-CC45B9B84EC0}"/>
              </a:ext>
            </a:extLst>
          </p:cNvPr>
          <p:cNvSpPr>
            <a:spLocks noGrp="1"/>
          </p:cNvSpPr>
          <p:nvPr>
            <p:ph type="body" sz="quarter" idx="11"/>
          </p:nvPr>
        </p:nvSpPr>
        <p:spPr>
          <a:xfrm>
            <a:off x="195309" y="2437195"/>
            <a:ext cx="6294268" cy="1060607"/>
          </a:xfrm>
        </p:spPr>
        <p:txBody>
          <a:bodyPr anchor="ctr">
            <a:noAutofit/>
          </a:bodyPr>
          <a:lstStyle/>
          <a:p>
            <a:r>
              <a:rPr lang="nl-NL" sz="8800" dirty="0"/>
              <a:t>Webshop of </a:t>
            </a:r>
            <a:r>
              <a:rPr lang="nl-NL" sz="8800" dirty="0" err="1"/>
              <a:t>Nepshop</a:t>
            </a:r>
            <a:r>
              <a:rPr lang="nl-NL" sz="8800" dirty="0"/>
              <a:t>?</a:t>
            </a:r>
          </a:p>
        </p:txBody>
      </p:sp>
      <p:sp>
        <p:nvSpPr>
          <p:cNvPr id="5" name="Tijdelijke aanduiding voor tekst 4">
            <a:extLst>
              <a:ext uri="{FF2B5EF4-FFF2-40B4-BE49-F238E27FC236}">
                <a16:creationId xmlns:a16="http://schemas.microsoft.com/office/drawing/2014/main" id="{88A7A7CC-9C70-FD4E-9869-A2D31100E010}"/>
              </a:ext>
            </a:extLst>
          </p:cNvPr>
          <p:cNvSpPr>
            <a:spLocks noGrp="1"/>
          </p:cNvSpPr>
          <p:nvPr>
            <p:ph type="body" sz="quarter" idx="14"/>
          </p:nvPr>
        </p:nvSpPr>
        <p:spPr>
          <a:xfrm>
            <a:off x="195309" y="404209"/>
            <a:ext cx="3634186" cy="370376"/>
          </a:xfrm>
        </p:spPr>
        <p:txBody>
          <a:bodyPr anchor="t">
            <a:normAutofit/>
          </a:bodyPr>
          <a:lstStyle/>
          <a:p>
            <a:r>
              <a:rPr lang="nl-NL" sz="1200" dirty="0"/>
              <a:t>Mediabegrip week 20 en 21 2023</a:t>
            </a:r>
          </a:p>
        </p:txBody>
      </p:sp>
      <p:pic>
        <p:nvPicPr>
          <p:cNvPr id="7" name="Tijdelijke aanduiding voor afbeelding 6" descr="Rijen winkelwagentjes">
            <a:extLst>
              <a:ext uri="{FF2B5EF4-FFF2-40B4-BE49-F238E27FC236}">
                <a16:creationId xmlns:a16="http://schemas.microsoft.com/office/drawing/2014/main" id="{165C84A4-D76E-9F8D-1C16-F1E5F3FBB805}"/>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9924" r="19924"/>
          <a:stretch/>
        </p:blipFill>
        <p:spPr/>
      </p:pic>
    </p:spTree>
    <p:extLst>
      <p:ext uri="{BB962C8B-B14F-4D97-AF65-F5344CB8AC3E}">
        <p14:creationId xmlns:p14="http://schemas.microsoft.com/office/powerpoint/2010/main" val="2623847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rot="5400000">
            <a:off x="5854674" y="5225195"/>
            <a:ext cx="11026902" cy="701041"/>
          </a:xfrm>
        </p:spPr>
        <p:txBody>
          <a:bodyPr/>
          <a:lstStyle/>
          <a:p>
            <a:r>
              <a:rPr lang="nl-NL" dirty="0" err="1"/>
              <a:t>Melles</a:t>
            </a:r>
            <a:r>
              <a:rPr lang="nl-NL" dirty="0"/>
              <a:t> media</a:t>
            </a:r>
          </a:p>
        </p:txBody>
      </p:sp>
      <p:sp>
        <p:nvSpPr>
          <p:cNvPr id="4" name="Tekstvak 3">
            <a:extLst>
              <a:ext uri="{FF2B5EF4-FFF2-40B4-BE49-F238E27FC236}">
                <a16:creationId xmlns:a16="http://schemas.microsoft.com/office/drawing/2014/main" id="{2D0C17D3-A990-1C48-3AB0-583F5D45526F}"/>
              </a:ext>
            </a:extLst>
          </p:cNvPr>
          <p:cNvSpPr txBox="1"/>
          <p:nvPr/>
        </p:nvSpPr>
        <p:spPr>
          <a:xfrm>
            <a:off x="444599" y="312736"/>
            <a:ext cx="8751159" cy="6555641"/>
          </a:xfrm>
          <a:prstGeom prst="rect">
            <a:avLst/>
          </a:prstGeom>
          <a:noFill/>
        </p:spPr>
        <p:txBody>
          <a:bodyPr wrap="square" rtlCol="0">
            <a:spAutoFit/>
          </a:bodyPr>
          <a:lstStyle/>
          <a:p>
            <a:pPr algn="l"/>
            <a:r>
              <a:rPr lang="nl-NL" sz="1200" b="0" i="0" dirty="0">
                <a:effectLst/>
              </a:rPr>
              <a:t>Hoi Allemaal,</a:t>
            </a:r>
          </a:p>
          <a:p>
            <a:pPr algn="l"/>
            <a:endParaRPr lang="nl-NL" sz="1200" dirty="0"/>
          </a:p>
          <a:p>
            <a:pPr algn="l"/>
            <a:r>
              <a:rPr lang="nl-NL" sz="1200" dirty="0"/>
              <a:t>Afgelopen zaterdag had ik met mijn vriendinnen afgesproken om lekker naar de stad te gaan. De hele middag gezellig samen shoppen! Dat was alweer eventjes geleden, dus we hadden er allemaal extra veel zin in.</a:t>
            </a:r>
          </a:p>
          <a:p>
            <a:pPr algn="l"/>
            <a:endParaRPr lang="nl-NL" sz="1200" dirty="0"/>
          </a:p>
          <a:p>
            <a:pPr algn="l"/>
            <a:r>
              <a:rPr lang="nl-NL" sz="1200" dirty="0"/>
              <a:t>We hadden afgesproken bij mij thuis te verzamelen en van daaruit gingen we met de fiets naar het centrum.</a:t>
            </a:r>
          </a:p>
          <a:p>
            <a:pPr algn="l"/>
            <a:endParaRPr lang="nl-NL" sz="1200" dirty="0"/>
          </a:p>
          <a:p>
            <a:pPr algn="l"/>
            <a:r>
              <a:rPr lang="nl-NL" sz="1200" dirty="0"/>
              <a:t>Ik wilde eigenlijk al meteen naar mijn favoriete winkeltje in onze stad gaan. Zo’n leuk klein winkeltje waar ze van alles verkopen. Leuke kleding, maar ook zelfgemaakte sieraden en tassen. Ik loop iedere keer dat ik in de stad ben even bij dit winkeltje binnen en ik koop er ook geregeld iets. Bijvoorbeeld die leuke armband die ik mama vorig jaar voor Moederdag heb gegeven en mijn lievelingsrok heb ik ook in dit winkeltje gekocht.</a:t>
            </a:r>
          </a:p>
          <a:p>
            <a:pPr algn="l"/>
            <a:endParaRPr lang="nl-NL" sz="1200" dirty="0"/>
          </a:p>
          <a:p>
            <a:pPr algn="l"/>
            <a:r>
              <a:rPr lang="nl-NL" sz="1200" dirty="0"/>
              <a:t>Nu vinden mijn vriendinnen dit winkeltje gelukkig ook helemaal fantastisch, dus ze gingen meteen mee toen ik  voorstelde om direct er naar toe te gaan. Toen we voor het winkeltje stonden schrokken we best wel. De winkel gaat sluiten. De posters op de ramen schreeuwen “OPHEFFINGSUITVERKOOP!” en op het krijtbord voor de ingang valt te lezen dat de winkel volgende week al gaat sluiten, alles 50% korting…</a:t>
            </a:r>
          </a:p>
          <a:p>
            <a:pPr algn="l"/>
            <a:endParaRPr lang="nl-NL" sz="1200" dirty="0"/>
          </a:p>
          <a:p>
            <a:pPr algn="l"/>
            <a:r>
              <a:rPr lang="nl-NL" sz="1200" dirty="0"/>
              <a:t>Binnen vroegen we aan de eigenaresse waarom ze gaat sluiten. Altijd als wij hier kwamen, was het best wel druk in het winkeltje. We hoorden van de eigenaresse dat het gewoon te weinig oplevert. De kosten zijn gestegen, de inkomsten gedaald. “Steeds meer mensen kwamen hier kijken en ideeën opdoen, en dan gingen ze daarna naar huis en bestelde ze het online bij een grote webshop. Daar kan ik niet tegenop concurreren.”</a:t>
            </a:r>
          </a:p>
          <a:p>
            <a:pPr algn="l"/>
            <a:endParaRPr lang="nl-NL" sz="1200" dirty="0"/>
          </a:p>
          <a:p>
            <a:pPr algn="l"/>
            <a:r>
              <a:rPr lang="nl-NL" sz="1200" dirty="0"/>
              <a:t>Jammer hoor… Steeds meer van dit soort winkels verdwijnen uit onze stad. Misschien kunnen we over een paar jaar niet eens meer gaan shoppen… dan zijn er alleen nog maar webshops… Dat zou ik echt jammer vinden. Bovendien, als ik in dit leuke winkeltje iets kocht, dan nam ik het meteen mee en kon ik het meteen aan. Bij een webshop heb ik al een paar keer meegemaakt, dat ik het bestelde item helemaal nooit ontvangen heb. Of dat ik er maanden op moest wachten. </a:t>
            </a:r>
          </a:p>
          <a:p>
            <a:pPr algn="l"/>
            <a:endParaRPr lang="nl-NL" sz="1200" dirty="0"/>
          </a:p>
          <a:p>
            <a:pPr algn="l"/>
            <a:r>
              <a:rPr lang="nl-NL" sz="1200" dirty="0"/>
              <a:t>Wat vind jij ervan? Bestel jij online of ga je liever naar de winkel?</a:t>
            </a:r>
          </a:p>
          <a:p>
            <a:pPr algn="l"/>
            <a:endParaRPr lang="nl-NL" sz="1200" dirty="0"/>
          </a:p>
          <a:p>
            <a:pPr algn="l"/>
            <a:r>
              <a:rPr lang="nl-NL" sz="1200" dirty="0"/>
              <a:t>Groetjes,</a:t>
            </a:r>
          </a:p>
          <a:p>
            <a:pPr algn="l"/>
            <a:r>
              <a:rPr lang="nl-NL" sz="1200" dirty="0"/>
              <a:t>Melle!</a:t>
            </a:r>
          </a:p>
          <a:p>
            <a:pPr algn="l"/>
            <a:endParaRPr lang="nl-NL" sz="1200" dirty="0">
              <a:solidFill>
                <a:srgbClr val="374151"/>
              </a:solidFill>
            </a:endParaRPr>
          </a:p>
          <a:p>
            <a:pPr algn="l"/>
            <a:endParaRPr lang="nl-NL" sz="1200" dirty="0">
              <a:solidFill>
                <a:srgbClr val="374151"/>
              </a:solidFill>
            </a:endParaRPr>
          </a:p>
        </p:txBody>
      </p:sp>
      <p:pic>
        <p:nvPicPr>
          <p:cNvPr id="5" name="Afbeelding 4">
            <a:extLst>
              <a:ext uri="{FF2B5EF4-FFF2-40B4-BE49-F238E27FC236}">
                <a16:creationId xmlns:a16="http://schemas.microsoft.com/office/drawing/2014/main" id="{A15FEABB-7060-C16E-0A0C-EF4C048EC96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59173" y="312736"/>
            <a:ext cx="2216989" cy="22169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84226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713903A-7512-C8EA-87B3-333F15A4A337}"/>
              </a:ext>
            </a:extLst>
          </p:cNvPr>
          <p:cNvSpPr>
            <a:spLocks noGrp="1"/>
          </p:cNvSpPr>
          <p:nvPr>
            <p:ph type="body" sz="quarter" idx="11"/>
          </p:nvPr>
        </p:nvSpPr>
        <p:spPr>
          <a:xfrm>
            <a:off x="591059" y="495393"/>
            <a:ext cx="7549763" cy="1452562"/>
          </a:xfrm>
        </p:spPr>
        <p:txBody>
          <a:bodyPr/>
          <a:lstStyle/>
          <a:p>
            <a:r>
              <a:rPr lang="nl-NL" sz="2800" dirty="0"/>
              <a:t>Nu in de media: Meer webshops dan winkels.</a:t>
            </a:r>
          </a:p>
          <a:p>
            <a:endParaRPr lang="nl-NL" dirty="0"/>
          </a:p>
        </p:txBody>
      </p:sp>
      <p:sp>
        <p:nvSpPr>
          <p:cNvPr id="3" name="Tijdelijke aanduiding voor tekst 2">
            <a:extLst>
              <a:ext uri="{FF2B5EF4-FFF2-40B4-BE49-F238E27FC236}">
                <a16:creationId xmlns:a16="http://schemas.microsoft.com/office/drawing/2014/main" id="{81780A86-E900-8276-079E-17FC893DA353}"/>
              </a:ext>
            </a:extLst>
          </p:cNvPr>
          <p:cNvSpPr>
            <a:spLocks noGrp="1"/>
          </p:cNvSpPr>
          <p:nvPr>
            <p:ph type="body" sz="quarter" idx="12"/>
          </p:nvPr>
        </p:nvSpPr>
        <p:spPr>
          <a:xfrm>
            <a:off x="591059" y="1457133"/>
            <a:ext cx="5504941" cy="4801624"/>
          </a:xfrm>
        </p:spPr>
        <p:txBody>
          <a:bodyPr>
            <a:noAutofit/>
          </a:bodyPr>
          <a:lstStyle/>
          <a:p>
            <a:r>
              <a:rPr lang="nl-NL" sz="1400" dirty="0"/>
              <a:t>Van </a:t>
            </a:r>
            <a:r>
              <a:rPr lang="nl-NL" sz="1400" dirty="0">
                <a:hlinkClick r:id="rId2"/>
              </a:rPr>
              <a:t>Jeugdjournaal.nl</a:t>
            </a:r>
            <a:r>
              <a:rPr lang="nl-NL" sz="1400" dirty="0"/>
              <a:t>:</a:t>
            </a:r>
          </a:p>
          <a:p>
            <a:pPr algn="l"/>
            <a:r>
              <a:rPr lang="nl-NL" sz="1200" dirty="0">
                <a:solidFill>
                  <a:schemeClr val="tx1"/>
                </a:solidFill>
                <a:effectLst/>
              </a:rPr>
              <a:t>“Er zijn voor het eerst meer online winkels dan gewone winkels in Nederland. Dat meldt het Centraal Bureau voor de Statistiek (CBS). Het CBS verzamelt cijfers over winkels in Nederland.</a:t>
            </a:r>
          </a:p>
          <a:p>
            <a:pPr algn="l"/>
            <a:r>
              <a:rPr lang="nl-NL" sz="1200" dirty="0">
                <a:solidFill>
                  <a:schemeClr val="tx1"/>
                </a:solidFill>
                <a:effectLst/>
              </a:rPr>
              <a:t>In totaal zijn er nu 84.000 webshops. Dat is 2.000 meer dan gewone winkels. Vooral webshops voor kleding en spullen voor in huis en de tuin zijn erbij gekomen</a:t>
            </a:r>
            <a:r>
              <a:rPr lang="nl-NL" sz="1200" dirty="0">
                <a:solidFill>
                  <a:srgbClr val="1E1E1E"/>
                </a:solidFill>
                <a:effectLst/>
              </a:rPr>
              <a:t>.”</a:t>
            </a:r>
          </a:p>
          <a:p>
            <a:r>
              <a:rPr lang="nl-NL" sz="1400" dirty="0"/>
              <a:t>Van </a:t>
            </a:r>
            <a:r>
              <a:rPr lang="nl-NL" sz="1400" dirty="0">
                <a:hlinkClick r:id="rId3"/>
              </a:rPr>
              <a:t>thuiswinkel.org</a:t>
            </a:r>
            <a:r>
              <a:rPr lang="nl-NL" sz="1400" dirty="0"/>
              <a:t>:</a:t>
            </a:r>
          </a:p>
          <a:p>
            <a:r>
              <a:rPr lang="nl-NL" sz="1200" dirty="0">
                <a:solidFill>
                  <a:schemeClr val="tx1"/>
                </a:solidFill>
              </a:rPr>
              <a:t>“Na een stijging van het aantal webwinkels (+4,1%) en een daling van het aantal fysieke winkels (-1,9%) zijn er volgens het CBS in Nederland nu voor het eerst meer webwinkels dan fysieke winkels. Nederland telt momenteel 84.100 webwinkels en 82.100 fysieke winkels. Sinds 2020 zijn er naar verwachting zo’n 24.000 webwinkels bijgekomen.”</a:t>
            </a:r>
          </a:p>
        </p:txBody>
      </p:sp>
      <p:pic>
        <p:nvPicPr>
          <p:cNvPr id="5" name="Afbeelding 4">
            <a:extLst>
              <a:ext uri="{FF2B5EF4-FFF2-40B4-BE49-F238E27FC236}">
                <a16:creationId xmlns:a16="http://schemas.microsoft.com/office/drawing/2014/main" id="{D9BC9BB7-E79A-1541-C79F-77F351181B74}"/>
              </a:ext>
            </a:extLst>
          </p:cNvPr>
          <p:cNvPicPr>
            <a:picLocks noChangeAspect="1"/>
          </p:cNvPicPr>
          <p:nvPr/>
        </p:nvPicPr>
        <p:blipFill>
          <a:blip r:embed="rId4"/>
          <a:stretch>
            <a:fillRect/>
          </a:stretch>
        </p:blipFill>
        <p:spPr>
          <a:xfrm>
            <a:off x="6713459" y="2219367"/>
            <a:ext cx="4108419" cy="3009351"/>
          </a:xfrm>
          <a:prstGeom prst="rect">
            <a:avLst/>
          </a:prstGeom>
        </p:spPr>
      </p:pic>
      <p:sp>
        <p:nvSpPr>
          <p:cNvPr id="6" name="Tekstvak 5">
            <a:extLst>
              <a:ext uri="{FF2B5EF4-FFF2-40B4-BE49-F238E27FC236}">
                <a16:creationId xmlns:a16="http://schemas.microsoft.com/office/drawing/2014/main" id="{D13CCEC7-98FF-DDBC-EAFA-72FC45E97D64}"/>
              </a:ext>
            </a:extLst>
          </p:cNvPr>
          <p:cNvSpPr txBox="1"/>
          <p:nvPr/>
        </p:nvSpPr>
        <p:spPr>
          <a:xfrm>
            <a:off x="6713459" y="5273872"/>
            <a:ext cx="4039339" cy="984885"/>
          </a:xfrm>
          <a:prstGeom prst="rect">
            <a:avLst/>
          </a:prstGeom>
          <a:noFill/>
        </p:spPr>
        <p:txBody>
          <a:bodyPr wrap="square" rtlCol="0">
            <a:spAutoFit/>
          </a:bodyPr>
          <a:lstStyle/>
          <a:p>
            <a:r>
              <a:rPr lang="nl-NL" sz="1100" dirty="0"/>
              <a:t>De voorloper van de webshop: het postordebedrijf. Het bedrijf stuurde deze catalogus per post naar iedereen en je kon dan per telefoon of per post iets bestellen</a:t>
            </a:r>
            <a:r>
              <a:rPr lang="nl-NL" dirty="0"/>
              <a:t>.</a:t>
            </a:r>
          </a:p>
          <a:p>
            <a:endParaRPr lang="nl-NL" sz="900" dirty="0"/>
          </a:p>
          <a:p>
            <a:r>
              <a:rPr lang="nl-NL" sz="900" dirty="0"/>
              <a:t>(bron afbeelding: </a:t>
            </a:r>
            <a:r>
              <a:rPr lang="nl-NL" sz="900" dirty="0">
                <a:solidFill>
                  <a:schemeClr val="bg1"/>
                </a:solidFill>
                <a:hlinkClick r:id="rId5">
                  <a:extLst>
                    <a:ext uri="{A12FA001-AC4F-418D-AE19-62706E023703}">
                      <ahyp:hlinkClr xmlns:ahyp="http://schemas.microsoft.com/office/drawing/2018/hyperlinkcolor" val="tx"/>
                    </a:ext>
                  </a:extLst>
                </a:hlinkClick>
              </a:rPr>
              <a:t>blitskater.wixsite.com</a:t>
            </a:r>
            <a:r>
              <a:rPr lang="nl-NL" sz="900" dirty="0"/>
              <a:t>)</a:t>
            </a:r>
          </a:p>
        </p:txBody>
      </p:sp>
    </p:spTree>
    <p:extLst>
      <p:ext uri="{BB962C8B-B14F-4D97-AF65-F5344CB8AC3E}">
        <p14:creationId xmlns:p14="http://schemas.microsoft.com/office/powerpoint/2010/main" val="413188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3D0DFD8-EC75-6F6A-20AA-5E2A3784BD47}"/>
              </a:ext>
            </a:extLst>
          </p:cNvPr>
          <p:cNvSpPr>
            <a:spLocks noGrp="1"/>
          </p:cNvSpPr>
          <p:nvPr>
            <p:ph type="body" sz="quarter" idx="11"/>
          </p:nvPr>
        </p:nvSpPr>
        <p:spPr>
          <a:xfrm>
            <a:off x="591059" y="495393"/>
            <a:ext cx="5951889" cy="1452562"/>
          </a:xfrm>
        </p:spPr>
        <p:txBody>
          <a:bodyPr/>
          <a:lstStyle/>
          <a:p>
            <a:r>
              <a:rPr lang="nl-NL" dirty="0"/>
              <a:t>Ga in gesprek met elkaar</a:t>
            </a:r>
          </a:p>
          <a:p>
            <a:endParaRPr lang="nl-NL" dirty="0"/>
          </a:p>
        </p:txBody>
      </p:sp>
      <p:sp>
        <p:nvSpPr>
          <p:cNvPr id="3" name="Tijdelijke aanduiding voor tekst 2">
            <a:extLst>
              <a:ext uri="{FF2B5EF4-FFF2-40B4-BE49-F238E27FC236}">
                <a16:creationId xmlns:a16="http://schemas.microsoft.com/office/drawing/2014/main" id="{67C7BCF7-551E-46C8-A7B3-0B520635909A}"/>
              </a:ext>
            </a:extLst>
          </p:cNvPr>
          <p:cNvSpPr>
            <a:spLocks noGrp="1"/>
          </p:cNvSpPr>
          <p:nvPr>
            <p:ph type="body" sz="quarter" idx="12"/>
          </p:nvPr>
        </p:nvSpPr>
        <p:spPr>
          <a:xfrm>
            <a:off x="591059" y="1264351"/>
            <a:ext cx="5765354" cy="4941139"/>
          </a:xfrm>
        </p:spPr>
        <p:txBody>
          <a:bodyPr>
            <a:normAutofit/>
          </a:bodyPr>
          <a:lstStyle/>
          <a:p>
            <a:r>
              <a:rPr lang="nl-NL" sz="1400" dirty="0">
                <a:solidFill>
                  <a:schemeClr val="tx1"/>
                </a:solidFill>
              </a:rPr>
              <a:t>Er zijn nu dus ruim 84.000 webwinkels in Nederland. </a:t>
            </a:r>
            <a:br>
              <a:rPr lang="nl-NL" sz="1400" dirty="0">
                <a:solidFill>
                  <a:schemeClr val="tx1"/>
                </a:solidFill>
              </a:rPr>
            </a:br>
            <a:r>
              <a:rPr lang="nl-NL" sz="1400" dirty="0">
                <a:solidFill>
                  <a:schemeClr val="tx1"/>
                </a:solidFill>
              </a:rPr>
              <a:t>Dit is de top 10 van grootste webshops in Nederland van 2022 (bron: </a:t>
            </a:r>
            <a:r>
              <a:rPr lang="nl-NL" sz="1400" dirty="0">
                <a:solidFill>
                  <a:schemeClr val="tx1"/>
                </a:solidFill>
                <a:hlinkClick r:id="rId2"/>
              </a:rPr>
              <a:t>twinklemagazine.nl</a:t>
            </a:r>
            <a:r>
              <a:rPr lang="nl-NL" sz="1400" dirty="0">
                <a:solidFill>
                  <a:schemeClr val="tx1"/>
                </a:solidFill>
              </a:rPr>
              <a:t>).</a:t>
            </a:r>
          </a:p>
          <a:p>
            <a:r>
              <a:rPr lang="nl-NL" sz="1400" dirty="0">
                <a:solidFill>
                  <a:schemeClr val="tx1"/>
                </a:solidFill>
              </a:rPr>
              <a:t>Wat valt jou op aan deze top 10? </a:t>
            </a:r>
          </a:p>
          <a:p>
            <a:r>
              <a:rPr lang="nl-NL" sz="1400" dirty="0">
                <a:solidFill>
                  <a:schemeClr val="tx1"/>
                </a:solidFill>
              </a:rPr>
              <a:t>Wat verkopen de verschillende bedrijven? Heb jij (of je ouders) weleens wat besteld bij deze webshops?</a:t>
            </a:r>
          </a:p>
          <a:p>
            <a:r>
              <a:rPr lang="nl-NL" sz="1400" dirty="0">
                <a:solidFill>
                  <a:schemeClr val="tx1"/>
                </a:solidFill>
              </a:rPr>
              <a:t>Waarom koop je online en niet in de winkel? Wat zijn de voordelen?</a:t>
            </a:r>
          </a:p>
          <a:p>
            <a:r>
              <a:rPr lang="nl-NL" sz="1400" dirty="0">
                <a:solidFill>
                  <a:schemeClr val="tx1"/>
                </a:solidFill>
              </a:rPr>
              <a:t>Wat zou jij nooit in een webshop kopen?</a:t>
            </a:r>
          </a:p>
        </p:txBody>
      </p:sp>
      <p:pic>
        <p:nvPicPr>
          <p:cNvPr id="6" name="Afbeelding 5">
            <a:extLst>
              <a:ext uri="{FF2B5EF4-FFF2-40B4-BE49-F238E27FC236}">
                <a16:creationId xmlns:a16="http://schemas.microsoft.com/office/drawing/2014/main" id="{110C88FF-353E-2727-1C74-3FAF6DF8ED43}"/>
              </a:ext>
            </a:extLst>
          </p:cNvPr>
          <p:cNvPicPr>
            <a:picLocks noChangeAspect="1"/>
          </p:cNvPicPr>
          <p:nvPr/>
        </p:nvPicPr>
        <p:blipFill rotWithShape="1">
          <a:blip r:embed="rId3"/>
          <a:srcRect l="8007" t="14723" r="5625" b="15970"/>
          <a:stretch/>
        </p:blipFill>
        <p:spPr>
          <a:xfrm>
            <a:off x="6356413" y="3112877"/>
            <a:ext cx="5765354" cy="1927690"/>
          </a:xfrm>
          <a:prstGeom prst="rect">
            <a:avLst/>
          </a:prstGeom>
        </p:spPr>
      </p:pic>
    </p:spTree>
    <p:extLst>
      <p:ext uri="{BB962C8B-B14F-4D97-AF65-F5344CB8AC3E}">
        <p14:creationId xmlns:p14="http://schemas.microsoft.com/office/powerpoint/2010/main" val="1907513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D4172FD-1300-1FA6-D8C8-6DD24EDCC35D}"/>
              </a:ext>
            </a:extLst>
          </p:cNvPr>
          <p:cNvSpPr>
            <a:spLocks noGrp="1"/>
          </p:cNvSpPr>
          <p:nvPr>
            <p:ph type="body" sz="quarter" idx="11"/>
          </p:nvPr>
        </p:nvSpPr>
        <p:spPr>
          <a:xfrm>
            <a:off x="247421" y="1626816"/>
            <a:ext cx="4679686" cy="3604368"/>
          </a:xfrm>
        </p:spPr>
        <p:txBody>
          <a:bodyPr>
            <a:normAutofit fontScale="92500" lnSpcReduction="20000"/>
          </a:bodyPr>
          <a:lstStyle/>
          <a:p>
            <a:r>
              <a:rPr lang="nl-NL" sz="2000" b="0" dirty="0">
                <a:solidFill>
                  <a:schemeClr val="tx1"/>
                </a:solidFill>
                <a:latin typeface="+mn-lt"/>
              </a:rPr>
              <a:t>Niet elke webshop is betrouwbaar: </a:t>
            </a:r>
            <a:br>
              <a:rPr lang="nl-NL" sz="2000" b="0" dirty="0">
                <a:solidFill>
                  <a:schemeClr val="tx1"/>
                </a:solidFill>
                <a:latin typeface="+mn-lt"/>
              </a:rPr>
            </a:br>
            <a:r>
              <a:rPr lang="nl-NL" sz="2000" b="0" dirty="0">
                <a:solidFill>
                  <a:schemeClr val="tx1"/>
                </a:solidFill>
                <a:latin typeface="+mn-lt"/>
              </a:rPr>
              <a:t>In 2022 maakten 58.000 mensen melding van online aan- of verkoopfraude. Ze (ver)kochten dus iets en kregen hun geld of spullen niet.</a:t>
            </a:r>
          </a:p>
          <a:p>
            <a:endParaRPr lang="nl-NL" sz="2000" b="0" dirty="0">
              <a:solidFill>
                <a:schemeClr val="tx1"/>
              </a:solidFill>
              <a:latin typeface="+mn-lt"/>
            </a:endParaRPr>
          </a:p>
          <a:p>
            <a:r>
              <a:rPr lang="nl-NL" sz="2000" b="0" dirty="0">
                <a:solidFill>
                  <a:schemeClr val="tx1"/>
                </a:solidFill>
                <a:latin typeface="+mn-lt"/>
              </a:rPr>
              <a:t>Hoe weet je nu of een webshop betrouwbaar is? Bekijk de tips van de </a:t>
            </a:r>
            <a:r>
              <a:rPr lang="nl-NL" sz="2000" b="0" dirty="0">
                <a:latin typeface="+mn-lt"/>
                <a:hlinkClick r:id="rId2">
                  <a:extLst>
                    <a:ext uri="{A12FA001-AC4F-418D-AE19-62706E023703}">
                      <ahyp:hlinkClr xmlns:ahyp="http://schemas.microsoft.com/office/drawing/2018/hyperlinkcolor" val="tx"/>
                    </a:ext>
                  </a:extLst>
                </a:hlinkClick>
              </a:rPr>
              <a:t>politie</a:t>
            </a:r>
            <a:r>
              <a:rPr lang="nl-NL" sz="2000" b="0" dirty="0">
                <a:solidFill>
                  <a:schemeClr val="tx1"/>
                </a:solidFill>
                <a:latin typeface="+mn-lt"/>
              </a:rPr>
              <a:t> en </a:t>
            </a:r>
            <a:r>
              <a:rPr lang="nl-NL" sz="2000" b="0" dirty="0">
                <a:latin typeface="+mn-lt"/>
                <a:hlinkClick r:id="rId3">
                  <a:extLst>
                    <a:ext uri="{A12FA001-AC4F-418D-AE19-62706E023703}">
                      <ahyp:hlinkClr xmlns:ahyp="http://schemas.microsoft.com/office/drawing/2018/hyperlinkcolor" val="tx"/>
                    </a:ext>
                  </a:extLst>
                </a:hlinkClick>
              </a:rPr>
              <a:t>Thuiswinkel Waarborg</a:t>
            </a:r>
            <a:r>
              <a:rPr lang="nl-NL" sz="2000" b="0" dirty="0">
                <a:solidFill>
                  <a:schemeClr val="tx1"/>
                </a:solidFill>
                <a:latin typeface="+mn-lt"/>
              </a:rPr>
              <a:t>. </a:t>
            </a:r>
          </a:p>
          <a:p>
            <a:endParaRPr lang="nl-NL" sz="2000" b="0" dirty="0">
              <a:solidFill>
                <a:schemeClr val="tx1"/>
              </a:solidFill>
              <a:latin typeface="+mn-lt"/>
            </a:endParaRPr>
          </a:p>
          <a:p>
            <a:r>
              <a:rPr lang="nl-NL" sz="2000" b="0" dirty="0">
                <a:solidFill>
                  <a:schemeClr val="tx1"/>
                </a:solidFill>
                <a:latin typeface="+mn-lt"/>
              </a:rPr>
              <a:t>Maak hiervan een folder die je met  je (groot)ouders deelt.</a:t>
            </a:r>
            <a:endParaRPr lang="nl-NL" sz="2000" dirty="0">
              <a:solidFill>
                <a:schemeClr val="tx1"/>
              </a:solidFill>
            </a:endParaRPr>
          </a:p>
        </p:txBody>
      </p:sp>
      <p:pic>
        <p:nvPicPr>
          <p:cNvPr id="5" name="Tijdelijke aanduiding voor afbeelding 4">
            <a:extLst>
              <a:ext uri="{FF2B5EF4-FFF2-40B4-BE49-F238E27FC236}">
                <a16:creationId xmlns:a16="http://schemas.microsoft.com/office/drawing/2014/main" id="{96515931-9D39-2DEA-06F0-3CBF265F07C7}"/>
              </a:ext>
            </a:extLst>
          </p:cNvPr>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l="1395" r="1395"/>
          <a:stretch/>
        </p:blipFill>
        <p:spPr>
          <a:xfrm>
            <a:off x="5692552" y="946485"/>
            <a:ext cx="6499448" cy="4457327"/>
          </a:xfrm>
        </p:spPr>
      </p:pic>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247421" y="486515"/>
            <a:ext cx="4430102"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t>Opdracht: </a:t>
            </a:r>
            <a:endParaRPr lang="nl-NL" dirty="0"/>
          </a:p>
        </p:txBody>
      </p:sp>
    </p:spTree>
    <p:extLst>
      <p:ext uri="{BB962C8B-B14F-4D97-AF65-F5344CB8AC3E}">
        <p14:creationId xmlns:p14="http://schemas.microsoft.com/office/powerpoint/2010/main" val="3926902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5A1B560D-6C5F-4BED-E868-00350EE44345}"/>
              </a:ext>
            </a:extLst>
          </p:cNvPr>
          <p:cNvSpPr>
            <a:spLocks noGrp="1"/>
          </p:cNvSpPr>
          <p:nvPr>
            <p:ph type="body" sz="quarter" idx="11"/>
          </p:nvPr>
        </p:nvSpPr>
        <p:spPr/>
        <p:txBody>
          <a:bodyPr/>
          <a:lstStyle/>
          <a:p>
            <a:endParaRPr lang="nl-NL"/>
          </a:p>
        </p:txBody>
      </p:sp>
      <p:sp>
        <p:nvSpPr>
          <p:cNvPr id="3" name="Tijdelijke aanduiding voor tekst 2">
            <a:extLst>
              <a:ext uri="{FF2B5EF4-FFF2-40B4-BE49-F238E27FC236}">
                <a16:creationId xmlns:a16="http://schemas.microsoft.com/office/drawing/2014/main" id="{E4E3AFC8-B613-51EE-B8EB-4B8D3DFDEEAB}"/>
              </a:ext>
            </a:extLst>
          </p:cNvPr>
          <p:cNvSpPr>
            <a:spLocks noGrp="1"/>
          </p:cNvSpPr>
          <p:nvPr>
            <p:ph type="body" sz="quarter" idx="12"/>
          </p:nvPr>
        </p:nvSpPr>
        <p:spPr/>
        <p:txBody>
          <a:bodyPr/>
          <a:lstStyle/>
          <a:p>
            <a:endParaRPr lang="nl-NL"/>
          </a:p>
        </p:txBody>
      </p:sp>
      <p:pic>
        <p:nvPicPr>
          <p:cNvPr id="4" name="Onlinemedia 3" title="Geflasht! | Zo herken je nepwebwinkels">
            <a:hlinkClick r:id="" action="ppaction://media"/>
            <a:extLst>
              <a:ext uri="{FF2B5EF4-FFF2-40B4-BE49-F238E27FC236}">
                <a16:creationId xmlns:a16="http://schemas.microsoft.com/office/drawing/2014/main" id="{9EE1E22D-3165-953C-074B-FD4F9061CADA}"/>
              </a:ext>
            </a:extLst>
          </p:cNvPr>
          <p:cNvPicPr>
            <a:picLocks noRot="1" noChangeAspect="1"/>
          </p:cNvPicPr>
          <p:nvPr>
            <a:videoFile r:link="rId1"/>
          </p:nvPr>
        </p:nvPicPr>
        <p:blipFill>
          <a:blip r:embed="rId3"/>
          <a:stretch>
            <a:fillRect/>
          </a:stretch>
        </p:blipFill>
        <p:spPr>
          <a:xfrm>
            <a:off x="1380629" y="442703"/>
            <a:ext cx="9430742" cy="5328369"/>
          </a:xfrm>
          <a:prstGeom prst="rect">
            <a:avLst/>
          </a:prstGeom>
        </p:spPr>
      </p:pic>
    </p:spTree>
    <p:extLst>
      <p:ext uri="{BB962C8B-B14F-4D97-AF65-F5344CB8AC3E}">
        <p14:creationId xmlns:p14="http://schemas.microsoft.com/office/powerpoint/2010/main" val="3668461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8CB9983-466C-D527-30FC-227DC4962A1C}"/>
              </a:ext>
            </a:extLst>
          </p:cNvPr>
          <p:cNvSpPr>
            <a:spLocks noGrp="1"/>
          </p:cNvSpPr>
          <p:nvPr>
            <p:ph type="body" sz="quarter" idx="15"/>
          </p:nvPr>
        </p:nvSpPr>
        <p:spPr/>
        <p:txBody>
          <a:bodyPr>
            <a:normAutofit/>
          </a:bodyPr>
          <a:lstStyle/>
          <a:p>
            <a:r>
              <a:rPr lang="nl-NL" sz="4800" dirty="0">
                <a:latin typeface="+mj-lt"/>
              </a:rPr>
              <a:t>Onderdeel Burgerschap</a:t>
            </a:r>
          </a:p>
        </p:txBody>
      </p:sp>
      <p:sp>
        <p:nvSpPr>
          <p:cNvPr id="3" name="Tijdelijke aanduiding voor tekst 2">
            <a:extLst>
              <a:ext uri="{FF2B5EF4-FFF2-40B4-BE49-F238E27FC236}">
                <a16:creationId xmlns:a16="http://schemas.microsoft.com/office/drawing/2014/main" id="{CFDE96C8-9CAB-BE82-0D68-7C583A35D30E}"/>
              </a:ext>
            </a:extLst>
          </p:cNvPr>
          <p:cNvSpPr>
            <a:spLocks noGrp="1"/>
          </p:cNvSpPr>
          <p:nvPr>
            <p:ph type="body" sz="quarter" idx="16"/>
          </p:nvPr>
        </p:nvSpPr>
        <p:spPr/>
        <p:txBody>
          <a:bodyPr>
            <a:normAutofit/>
          </a:bodyPr>
          <a:lstStyle/>
          <a:p>
            <a:r>
              <a:rPr lang="nl-NL" dirty="0"/>
              <a:t>Iedere week een opdracht om te werken aan de doelen van Burgerschap! De opdracht sluit aan bij de les van Mediabegrip.</a:t>
            </a:r>
          </a:p>
          <a:p>
            <a:endParaRPr lang="nl-NL" dirty="0"/>
          </a:p>
        </p:txBody>
      </p:sp>
    </p:spTree>
    <p:extLst>
      <p:ext uri="{BB962C8B-B14F-4D97-AF65-F5344CB8AC3E}">
        <p14:creationId xmlns:p14="http://schemas.microsoft.com/office/powerpoint/2010/main" val="2529107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8658329-0CE1-5433-B836-A201649584F1}"/>
              </a:ext>
            </a:extLst>
          </p:cNvPr>
          <p:cNvSpPr>
            <a:spLocks noGrp="1"/>
          </p:cNvSpPr>
          <p:nvPr>
            <p:ph type="body" sz="quarter" idx="11"/>
          </p:nvPr>
        </p:nvSpPr>
        <p:spPr>
          <a:xfrm>
            <a:off x="609599" y="282144"/>
            <a:ext cx="11026902" cy="701041"/>
          </a:xfrm>
        </p:spPr>
        <p:txBody>
          <a:bodyPr/>
          <a:lstStyle/>
          <a:p>
            <a:r>
              <a:rPr lang="nl-NL" dirty="0"/>
              <a:t>Burgerschap</a:t>
            </a:r>
          </a:p>
        </p:txBody>
      </p:sp>
      <p:sp>
        <p:nvSpPr>
          <p:cNvPr id="3" name="Tijdelijke aanduiding voor tekst 2">
            <a:extLst>
              <a:ext uri="{FF2B5EF4-FFF2-40B4-BE49-F238E27FC236}">
                <a16:creationId xmlns:a16="http://schemas.microsoft.com/office/drawing/2014/main" id="{81AF2561-708E-53EE-D7F9-2A954670230C}"/>
              </a:ext>
            </a:extLst>
          </p:cNvPr>
          <p:cNvSpPr>
            <a:spLocks noGrp="1"/>
          </p:cNvSpPr>
          <p:nvPr>
            <p:ph type="body" sz="quarter" idx="12"/>
          </p:nvPr>
        </p:nvSpPr>
        <p:spPr>
          <a:xfrm>
            <a:off x="609599" y="1309202"/>
            <a:ext cx="5486401" cy="3286777"/>
          </a:xfrm>
        </p:spPr>
        <p:txBody>
          <a:bodyPr>
            <a:normAutofit/>
          </a:bodyPr>
          <a:lstStyle/>
          <a:p>
            <a:endParaRPr lang="nl-NL" dirty="0">
              <a:solidFill>
                <a:schemeClr val="tx1"/>
              </a:solidFill>
            </a:endParaRPr>
          </a:p>
          <a:p>
            <a:endParaRPr lang="nl-NL" dirty="0">
              <a:solidFill>
                <a:schemeClr val="bg1"/>
              </a:solidFill>
            </a:endParaRPr>
          </a:p>
        </p:txBody>
      </p:sp>
      <p:sp>
        <p:nvSpPr>
          <p:cNvPr id="5" name="Tekstvak 4">
            <a:extLst>
              <a:ext uri="{FF2B5EF4-FFF2-40B4-BE49-F238E27FC236}">
                <a16:creationId xmlns:a16="http://schemas.microsoft.com/office/drawing/2014/main" id="{28536A62-ABB0-AD3F-0BED-EF3EAACAD480}"/>
              </a:ext>
            </a:extLst>
          </p:cNvPr>
          <p:cNvSpPr txBox="1"/>
          <p:nvPr/>
        </p:nvSpPr>
        <p:spPr>
          <a:xfrm>
            <a:off x="609599" y="939871"/>
            <a:ext cx="8405005" cy="4247317"/>
          </a:xfrm>
          <a:prstGeom prst="rect">
            <a:avLst/>
          </a:prstGeom>
          <a:noFill/>
        </p:spPr>
        <p:txBody>
          <a:bodyPr wrap="square" rtlCol="0">
            <a:spAutoFit/>
          </a:bodyPr>
          <a:lstStyle/>
          <a:p>
            <a:r>
              <a:rPr lang="nl-NL" dirty="0">
                <a:solidFill>
                  <a:schemeClr val="bg1"/>
                </a:solidFill>
              </a:rPr>
              <a:t>Lees het artikel over PostNL. Door de webwinkels veranderde de hele bedrijfsstructuur: </a:t>
            </a:r>
          </a:p>
          <a:p>
            <a:endParaRPr lang="nl-NL" dirty="0">
              <a:solidFill>
                <a:schemeClr val="bg1"/>
              </a:solidFill>
            </a:endParaRPr>
          </a:p>
          <a:p>
            <a:r>
              <a:rPr lang="nl-NL" dirty="0">
                <a:hlinkClick r:id="rId2">
                  <a:extLst>
                    <a:ext uri="{A12FA001-AC4F-418D-AE19-62706E023703}">
                      <ahyp:hlinkClr xmlns:ahyp="http://schemas.microsoft.com/office/drawing/2018/hyperlinkcolor" val="tx"/>
                    </a:ext>
                  </a:extLst>
                </a:hlinkClick>
              </a:rPr>
              <a:t>Bezorgbedrijf blinkt uit als voorloper op het gebied van digitalisering</a:t>
            </a:r>
            <a:r>
              <a:rPr lang="nl-NL" dirty="0"/>
              <a:t> </a:t>
            </a:r>
          </a:p>
          <a:p>
            <a:r>
              <a:rPr lang="nl-NL" dirty="0">
                <a:solidFill>
                  <a:schemeClr val="bg1"/>
                </a:solidFill>
              </a:rPr>
              <a:t>(Let op: dit artikel is een </a:t>
            </a:r>
            <a:r>
              <a:rPr lang="nl-NL" dirty="0" err="1">
                <a:solidFill>
                  <a:schemeClr val="bg1"/>
                </a:solidFill>
              </a:rPr>
              <a:t>advertorial</a:t>
            </a:r>
            <a:r>
              <a:rPr lang="nl-NL" dirty="0">
                <a:solidFill>
                  <a:schemeClr val="bg1"/>
                </a:solidFill>
              </a:rPr>
              <a:t>, gesponsord door </a:t>
            </a:r>
            <a:r>
              <a:rPr lang="nl-NL">
                <a:solidFill>
                  <a:schemeClr val="bg1"/>
                </a:solidFill>
              </a:rPr>
              <a:t>PostNL).</a:t>
            </a:r>
            <a:endParaRPr lang="nl-NL" dirty="0">
              <a:solidFill>
                <a:schemeClr val="bg1"/>
              </a:solidFill>
            </a:endParaRPr>
          </a:p>
          <a:p>
            <a:endParaRPr lang="nl-NL" dirty="0">
              <a:solidFill>
                <a:schemeClr val="bg1"/>
              </a:solidFill>
            </a:endParaRPr>
          </a:p>
          <a:p>
            <a:endParaRPr lang="nl-NL" dirty="0">
              <a:solidFill>
                <a:schemeClr val="bg1"/>
              </a:solidFill>
            </a:endParaRPr>
          </a:p>
          <a:p>
            <a:r>
              <a:rPr lang="nl-NL" dirty="0">
                <a:solidFill>
                  <a:schemeClr val="bg1"/>
                </a:solidFill>
              </a:rPr>
              <a:t>De groei van webshops en de terugloop van het aantal fysieke winkels heeft invloed op onze maatschappij, leefomgeving en werkgelegenheid. Praat samen over de volgende situaties/stellingen.</a:t>
            </a:r>
          </a:p>
          <a:p>
            <a:endParaRPr lang="nl-NL" dirty="0">
              <a:solidFill>
                <a:schemeClr val="bg1"/>
              </a:solidFill>
            </a:endParaRPr>
          </a:p>
          <a:p>
            <a:endParaRPr lang="nl-NL" dirty="0">
              <a:solidFill>
                <a:schemeClr val="bg1"/>
              </a:solidFill>
            </a:endParaRPr>
          </a:p>
          <a:p>
            <a:r>
              <a:rPr lang="nl-NL" dirty="0">
                <a:solidFill>
                  <a:schemeClr val="bg1"/>
                </a:solidFill>
              </a:rPr>
              <a:t>Welke gevolgen zie jij? Is dat een goede of slechte zaak? Klopt de uitspraak volgens jou? Welke gevolgen zie jij (nog meer)?</a:t>
            </a:r>
          </a:p>
          <a:p>
            <a:endParaRPr lang="nl-NL" dirty="0">
              <a:solidFill>
                <a:schemeClr val="bg1"/>
              </a:solidFill>
            </a:endParaRPr>
          </a:p>
        </p:txBody>
      </p:sp>
      <p:pic>
        <p:nvPicPr>
          <p:cNvPr id="12" name="Graphic 11" descr="Chatten silhouet">
            <a:extLst>
              <a:ext uri="{FF2B5EF4-FFF2-40B4-BE49-F238E27FC236}">
                <a16:creationId xmlns:a16="http://schemas.microsoft.com/office/drawing/2014/main" id="{19564B07-3BE9-BAA5-5487-09D9E32DBA8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67793" y="2591988"/>
            <a:ext cx="2964889" cy="2964889"/>
          </a:xfrm>
          <a:prstGeom prst="rect">
            <a:avLst/>
          </a:prstGeom>
        </p:spPr>
      </p:pic>
      <p:pic>
        <p:nvPicPr>
          <p:cNvPr id="6" name="Afbeelding 5" descr="Man die een open bord vasthoudt">
            <a:extLst>
              <a:ext uri="{FF2B5EF4-FFF2-40B4-BE49-F238E27FC236}">
                <a16:creationId xmlns:a16="http://schemas.microsoft.com/office/drawing/2014/main" id="{980360BB-332B-6D97-5D5B-8D26CB7676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14604" y="939871"/>
            <a:ext cx="2871268" cy="1843697"/>
          </a:xfrm>
          <a:prstGeom prst="rect">
            <a:avLst/>
          </a:prstGeom>
        </p:spPr>
      </p:pic>
    </p:spTree>
    <p:extLst>
      <p:ext uri="{BB962C8B-B14F-4D97-AF65-F5344CB8AC3E}">
        <p14:creationId xmlns:p14="http://schemas.microsoft.com/office/powerpoint/2010/main" val="567400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8658329-0CE1-5433-B836-A201649584F1}"/>
              </a:ext>
            </a:extLst>
          </p:cNvPr>
          <p:cNvSpPr>
            <a:spLocks noGrp="1"/>
          </p:cNvSpPr>
          <p:nvPr>
            <p:ph type="body" sz="quarter" idx="11"/>
          </p:nvPr>
        </p:nvSpPr>
        <p:spPr>
          <a:xfrm>
            <a:off x="609599" y="282144"/>
            <a:ext cx="11026902" cy="701041"/>
          </a:xfrm>
        </p:spPr>
        <p:txBody>
          <a:bodyPr/>
          <a:lstStyle/>
          <a:p>
            <a:r>
              <a:rPr lang="nl-NL" dirty="0"/>
              <a:t>Burgerschap</a:t>
            </a:r>
          </a:p>
        </p:txBody>
      </p:sp>
      <p:sp>
        <p:nvSpPr>
          <p:cNvPr id="3" name="Tijdelijke aanduiding voor tekst 2">
            <a:extLst>
              <a:ext uri="{FF2B5EF4-FFF2-40B4-BE49-F238E27FC236}">
                <a16:creationId xmlns:a16="http://schemas.microsoft.com/office/drawing/2014/main" id="{81AF2561-708E-53EE-D7F9-2A954670230C}"/>
              </a:ext>
            </a:extLst>
          </p:cNvPr>
          <p:cNvSpPr>
            <a:spLocks noGrp="1"/>
          </p:cNvSpPr>
          <p:nvPr>
            <p:ph type="body" sz="quarter" idx="12"/>
          </p:nvPr>
        </p:nvSpPr>
        <p:spPr>
          <a:xfrm>
            <a:off x="609599" y="1309202"/>
            <a:ext cx="5486401" cy="3286777"/>
          </a:xfrm>
        </p:spPr>
        <p:txBody>
          <a:bodyPr>
            <a:normAutofit/>
          </a:bodyPr>
          <a:lstStyle/>
          <a:p>
            <a:endParaRPr lang="nl-NL" dirty="0">
              <a:solidFill>
                <a:schemeClr val="tx1"/>
              </a:solidFill>
            </a:endParaRPr>
          </a:p>
          <a:p>
            <a:endParaRPr lang="nl-NL" dirty="0">
              <a:solidFill>
                <a:schemeClr val="bg1"/>
              </a:solidFill>
            </a:endParaRPr>
          </a:p>
        </p:txBody>
      </p:sp>
      <p:sp>
        <p:nvSpPr>
          <p:cNvPr id="5" name="Tekstvak 4">
            <a:extLst>
              <a:ext uri="{FF2B5EF4-FFF2-40B4-BE49-F238E27FC236}">
                <a16:creationId xmlns:a16="http://schemas.microsoft.com/office/drawing/2014/main" id="{28536A62-ABB0-AD3F-0BED-EF3EAACAD480}"/>
              </a:ext>
            </a:extLst>
          </p:cNvPr>
          <p:cNvSpPr txBox="1"/>
          <p:nvPr/>
        </p:nvSpPr>
        <p:spPr>
          <a:xfrm>
            <a:off x="609599" y="939871"/>
            <a:ext cx="11674416" cy="3416320"/>
          </a:xfrm>
          <a:prstGeom prst="rect">
            <a:avLst/>
          </a:prstGeom>
          <a:noFill/>
        </p:spPr>
        <p:txBody>
          <a:bodyPr wrap="square" rtlCol="0">
            <a:spAutoFit/>
          </a:bodyPr>
          <a:lstStyle/>
          <a:p>
            <a:endParaRPr lang="nl-NL" dirty="0">
              <a:solidFill>
                <a:schemeClr val="bg1"/>
              </a:solidFill>
            </a:endParaRPr>
          </a:p>
          <a:p>
            <a:pPr marL="342900" indent="-342900">
              <a:buAutoNum type="arabicParenR"/>
            </a:pPr>
            <a:r>
              <a:rPr lang="nl-NL" dirty="0">
                <a:solidFill>
                  <a:schemeClr val="bg1"/>
                </a:solidFill>
              </a:rPr>
              <a:t>“Contant geld zal verdwijnen. Als we toch alles online bestellen is het niet meer nodig om contant geld te hebben.”</a:t>
            </a:r>
          </a:p>
          <a:p>
            <a:pPr marL="342900" indent="-342900">
              <a:buAutoNum type="arabicParenR"/>
            </a:pPr>
            <a:endParaRPr lang="nl-NL" dirty="0">
              <a:solidFill>
                <a:schemeClr val="bg1"/>
              </a:solidFill>
            </a:endParaRPr>
          </a:p>
          <a:p>
            <a:pPr marL="342900" indent="-342900">
              <a:buAutoNum type="arabicParenR"/>
            </a:pPr>
            <a:r>
              <a:rPr lang="nl-NL" dirty="0">
                <a:solidFill>
                  <a:schemeClr val="bg1"/>
                </a:solidFill>
              </a:rPr>
              <a:t>“Er zullen altijd echte winkels blijven. Sommige dingen bestel je niet online.”</a:t>
            </a:r>
          </a:p>
          <a:p>
            <a:pPr marL="342900" indent="-342900">
              <a:buAutoNum type="arabicParenR"/>
            </a:pPr>
            <a:endParaRPr lang="nl-NL" dirty="0">
              <a:solidFill>
                <a:schemeClr val="bg1"/>
              </a:solidFill>
            </a:endParaRPr>
          </a:p>
          <a:p>
            <a:pPr marL="342900" indent="-342900">
              <a:buAutoNum type="arabicParenR"/>
            </a:pPr>
            <a:r>
              <a:rPr lang="nl-NL" dirty="0">
                <a:solidFill>
                  <a:schemeClr val="bg1"/>
                </a:solidFill>
              </a:rPr>
              <a:t>“Online bestellen is slecht voor het milieu, want al die bezorgbusjes zorgen voor meer uitstoot.”</a:t>
            </a:r>
          </a:p>
          <a:p>
            <a:pPr marL="342900" indent="-342900">
              <a:buAutoNum type="arabicParenR"/>
            </a:pPr>
            <a:endParaRPr lang="nl-NL" dirty="0">
              <a:solidFill>
                <a:schemeClr val="bg1"/>
              </a:solidFill>
            </a:endParaRPr>
          </a:p>
          <a:p>
            <a:pPr marL="342900" indent="-342900">
              <a:buAutoNum type="arabicParenR"/>
            </a:pPr>
            <a:r>
              <a:rPr lang="nl-NL" dirty="0">
                <a:solidFill>
                  <a:schemeClr val="bg1"/>
                </a:solidFill>
              </a:rPr>
              <a:t>“Het beroep van verkoopmedewerker zal compleet verdwijnen.”</a:t>
            </a:r>
          </a:p>
          <a:p>
            <a:pPr marL="342900" indent="-342900">
              <a:buAutoNum type="arabicParenR"/>
            </a:pPr>
            <a:endParaRPr lang="nl-NL" dirty="0">
              <a:solidFill>
                <a:schemeClr val="bg1"/>
              </a:solidFill>
            </a:endParaRPr>
          </a:p>
          <a:p>
            <a:pPr marL="342900" indent="-342900">
              <a:buAutoNum type="arabicParenR"/>
            </a:pPr>
            <a:r>
              <a:rPr lang="nl-NL" dirty="0">
                <a:solidFill>
                  <a:schemeClr val="bg1"/>
                </a:solidFill>
              </a:rPr>
              <a:t>“De winkelstraten in steden kunnen worden omgebouwd tot woonerf.”</a:t>
            </a:r>
          </a:p>
          <a:p>
            <a:endParaRPr lang="nl-NL" dirty="0">
              <a:solidFill>
                <a:schemeClr val="bg1"/>
              </a:solidFill>
            </a:endParaRPr>
          </a:p>
        </p:txBody>
      </p:sp>
      <p:pic>
        <p:nvPicPr>
          <p:cNvPr id="12" name="Graphic 11" descr="Chatten silhouet">
            <a:extLst>
              <a:ext uri="{FF2B5EF4-FFF2-40B4-BE49-F238E27FC236}">
                <a16:creationId xmlns:a16="http://schemas.microsoft.com/office/drawing/2014/main" id="{19564B07-3BE9-BAA5-5487-09D9E32DBA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35096" y="2873746"/>
            <a:ext cx="2964889" cy="2964889"/>
          </a:xfrm>
          <a:prstGeom prst="rect">
            <a:avLst/>
          </a:prstGeom>
        </p:spPr>
      </p:pic>
    </p:spTree>
    <p:extLst>
      <p:ext uri="{BB962C8B-B14F-4D97-AF65-F5344CB8AC3E}">
        <p14:creationId xmlns:p14="http://schemas.microsoft.com/office/powerpoint/2010/main" val="860604226"/>
      </p:ext>
    </p:extLst>
  </p:cSld>
  <p:clrMapOvr>
    <a:masterClrMapping/>
  </p:clrMapOvr>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6179BF-8340-46C4-8488-7D7DEB84B2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fab6ac-ae00-4ce7-a5ca-dcaf2687e7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732330B-E44B-4E1E-B382-F72A7AD021C8}">
  <ds:schemaRefs>
    <ds:schemaRef ds:uri="http://schemas.microsoft.com/office/2006/metadata/properties"/>
    <ds:schemaRef ds:uri="http://www.w3.org/XML/1998/namespace"/>
    <ds:schemaRef ds:uri="http://schemas.microsoft.com/office/2006/documentManagement/types"/>
    <ds:schemaRef ds:uri="http://purl.org/dc/dcmitype/"/>
    <ds:schemaRef ds:uri="http://purl.org/dc/terms/"/>
    <ds:schemaRef ds:uri="http://schemas.openxmlformats.org/package/2006/metadata/core-properties"/>
    <ds:schemaRef ds:uri="http://purl.org/dc/elements/1.1/"/>
    <ds:schemaRef ds:uri="http://schemas.microsoft.com/office/infopath/2007/PartnerControls"/>
    <ds:schemaRef ds:uri="fbfab6ac-ae00-4ce7-a5ca-dcaf2687e769"/>
  </ds:schemaRefs>
</ds:datastoreItem>
</file>

<file path=customXml/itemProps3.xml><?xml version="1.0" encoding="utf-8"?>
<ds:datastoreItem xmlns:ds="http://schemas.openxmlformats.org/officeDocument/2006/customXml" ds:itemID="{59C4FBA7-E9CE-4DC3-B73D-7A747CE1CA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Kantoorthema</Template>
  <TotalTime>3717</TotalTime>
  <Words>973</Words>
  <Application>Microsoft Office PowerPoint</Application>
  <PresentationFormat>Breedbeeld</PresentationFormat>
  <Paragraphs>66</Paragraphs>
  <Slides>9</Slides>
  <Notes>0</Notes>
  <HiddenSlides>0</HiddenSlides>
  <MMClips>1</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9</vt:i4>
      </vt:variant>
    </vt:vector>
  </HeadingPairs>
  <TitlesOfParts>
    <vt:vector size="13" baseType="lpstr">
      <vt:lpstr>Calibri</vt:lpstr>
      <vt:lpstr>Poppins</vt:lpstr>
      <vt:lpstr>Arial</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Barry Kuijpers</dc:creator>
  <cp:lastModifiedBy>Barry Kuijpers</cp:lastModifiedBy>
  <cp:revision>95</cp:revision>
  <dcterms:created xsi:type="dcterms:W3CDTF">2022-01-30T11:55:21Z</dcterms:created>
  <dcterms:modified xsi:type="dcterms:W3CDTF">2023-05-12T14:40:07Z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