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68" r:id="rId5"/>
    <p:sldId id="269" r:id="rId6"/>
    <p:sldId id="319" r:id="rId7"/>
    <p:sldId id="333" r:id="rId8"/>
    <p:sldId id="322" r:id="rId9"/>
    <p:sldId id="331" r:id="rId10"/>
    <p:sldId id="280" r:id="rId11"/>
    <p:sldId id="281"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05/05/2023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05/05/2023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video" Target="https://www.youtube.com/embed/J4Azpsh5oGo?feature=oembed"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KLNdn1iMhoM" TargetMode="External"/><Relationship Id="rId13" Type="http://schemas.openxmlformats.org/officeDocument/2006/relationships/image" Target="../media/image15.jpeg"/><Relationship Id="rId3" Type="http://schemas.openxmlformats.org/officeDocument/2006/relationships/slideLayout" Target="../slideLayouts/slideLayout13.xml"/><Relationship Id="rId7" Type="http://schemas.openxmlformats.org/officeDocument/2006/relationships/hyperlink" Target="https://www.ad.nl/show/even-tot-hier-maakt-parodie-op-songfestival-inzending-hoelang-gaat-deze-nachtmerrie-door~a5c9d4c7/" TargetMode="External"/><Relationship Id="rId12" Type="http://schemas.openxmlformats.org/officeDocument/2006/relationships/image" Target="../media/image14.jpeg"/><Relationship Id="rId2" Type="http://schemas.openxmlformats.org/officeDocument/2006/relationships/video" Target="https://www.youtube.com/embed/-r2Mo80P4vM?feature=oembed" TargetMode="External"/><Relationship Id="rId1" Type="http://schemas.openxmlformats.org/officeDocument/2006/relationships/video" Target="https://www.youtube.com/embed/F8Zq9nXal94?feature=oembed" TargetMode="External"/><Relationship Id="rId6" Type="http://schemas.openxmlformats.org/officeDocument/2006/relationships/hyperlink" Target="https://www.metronieuws.nl/entertainment/2023/04/songfestivalduo-zingt-weer-vals-reacties-niet-mals-wonder-nodig/" TargetMode="External"/><Relationship Id="rId11" Type="http://schemas.openxmlformats.org/officeDocument/2006/relationships/hyperlink" Target="https://www.ad.nl/songfestival/mia-nicolai-en-dion-cooper-dolenthousiast-organisatie-songfestival-spreekt-van-kippenvel-repetitie~ace8872c/" TargetMode="External"/><Relationship Id="rId5" Type="http://schemas.openxmlformats.org/officeDocument/2006/relationships/hyperlink" Target="https://wnl.tv/2023/04/14/songfestivalkenner-maurice-wijnen-over-mia-nicolai-en-dion-cooper-het-was-heel-erg-vals-ze-missen-ervaring/" TargetMode="External"/><Relationship Id="rId10" Type="http://schemas.openxmlformats.org/officeDocument/2006/relationships/hyperlink" Target="https://nos.nl/collectie/13931/artikel/2473202-songfestivalnummer-mia-nicolai-en-dion-cooper-aangepast-na-kritiek" TargetMode="External"/><Relationship Id="rId4" Type="http://schemas.openxmlformats.org/officeDocument/2006/relationships/hyperlink" Target="https://www.mediacourant.nl/2023/04/mia-dion-zingen-alweer-vals-laten-presentatrice-letterlijk-huilen/" TargetMode="External"/><Relationship Id="rId9" Type="http://schemas.openxmlformats.org/officeDocument/2006/relationships/hyperlink" Target="https://www.youtube.com/watch?v=8pl5eIPhlN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welingelichtekringen.nl/anp/naaz-noemt-belachelijk-maken-mia-en-dion-cyberpesten#:~:text=Zangeres%20Naaz%20vreest%20dat%20Mia,jarige%20singer%2Dsongwriter%20op%20Twitter."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437195"/>
            <a:ext cx="6294268" cy="1060607"/>
          </a:xfrm>
        </p:spPr>
        <p:txBody>
          <a:bodyPr anchor="ctr">
            <a:noAutofit/>
          </a:bodyPr>
          <a:lstStyle/>
          <a:p>
            <a:r>
              <a:rPr lang="nl-NL" sz="8800" dirty="0"/>
              <a:t>Toontje lager of hoger?</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19 2023</a:t>
            </a:r>
          </a:p>
        </p:txBody>
      </p:sp>
      <p:pic>
        <p:nvPicPr>
          <p:cNvPr id="7" name="Tijdelijke aanduiding voor afbeelding 6" descr="Microfoonstandaard op een met rook gevuld podium">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385" r="6385"/>
          <a:stretch/>
        </p:blipFill>
        <p:spPr/>
      </p:pic>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751159" cy="6001643"/>
          </a:xfrm>
          <a:prstGeom prst="rect">
            <a:avLst/>
          </a:prstGeom>
          <a:noFill/>
        </p:spPr>
        <p:txBody>
          <a:bodyPr wrap="square" rtlCol="0">
            <a:spAutoFit/>
          </a:bodyPr>
          <a:lstStyle/>
          <a:p>
            <a:pPr algn="l"/>
            <a:r>
              <a:rPr lang="nl-NL" sz="1200" b="0" i="0" dirty="0">
                <a:effectLst/>
              </a:rPr>
              <a:t>Hoi Allemaal,</a:t>
            </a:r>
          </a:p>
          <a:p>
            <a:pPr algn="l"/>
            <a:endParaRPr lang="nl-NL" sz="1200" dirty="0"/>
          </a:p>
          <a:p>
            <a:pPr algn="l"/>
            <a:r>
              <a:rPr lang="nl-NL" sz="1200" dirty="0"/>
              <a:t>Fijne vakantie gehad allemaal? Ik wel, hoor! Lekker even helemaal niks moeten en veel met mijn vriendinnen afgesproken.</a:t>
            </a:r>
          </a:p>
          <a:p>
            <a:pPr algn="l"/>
            <a:r>
              <a:rPr lang="nl-NL" sz="1200" dirty="0"/>
              <a:t>We hebben in de vakantie ook een nieuwe appgroep aangemaakt met een paar meiden. Wij zijn namelijk helemaal gek van het songfestival. Sinds Duncan Lawrence won in Israël en Maneskin in Rotterdam, zijn we fan.</a:t>
            </a:r>
          </a:p>
          <a:p>
            <a:pPr algn="l"/>
            <a:endParaRPr lang="nl-NL" sz="1200" dirty="0"/>
          </a:p>
          <a:p>
            <a:pPr algn="l"/>
            <a:r>
              <a:rPr lang="nl-NL" sz="1200" dirty="0"/>
              <a:t>En nu is het weer zover. De Nederlandse inzending van dit jaar is al veel in het nieuws geweest… en niet altijd positief. Want die eerste optredens waren echt supervals. Iedereen maakte Mia en Dion helemaal belachelijk. Dat vond ik wel een beetje te ver gaan, hoor. Zij doen toch gewoon hun best?</a:t>
            </a:r>
          </a:p>
          <a:p>
            <a:pPr algn="l"/>
            <a:endParaRPr lang="nl-NL" sz="1200" dirty="0"/>
          </a:p>
          <a:p>
            <a:pPr algn="l"/>
            <a:r>
              <a:rPr lang="nl-NL" sz="1200" dirty="0"/>
              <a:t>Nu hebben ze het liedje aangepast en klinkt het echt top! Ik ben echt heel erg benieuwd waar ze gaan eindigen. Ik hoop dat ze in de top 10 komen, maar dat wordt nog een lastig verhaal ben ik bang. Vooraf zijn er altijd al veel voorspellingen en vaak komen die wel ongeveer uit. Vorig jaar zei iedereen al van tevoren dat Oekraïne zou gaan winnen en dat gebeurde dan ook.</a:t>
            </a:r>
          </a:p>
          <a:p>
            <a:pPr algn="l"/>
            <a:endParaRPr lang="nl-NL" sz="1200" dirty="0"/>
          </a:p>
          <a:p>
            <a:pPr algn="l"/>
            <a:r>
              <a:rPr lang="nl-NL" sz="1200" dirty="0"/>
              <a:t>Nu wordt er voorspeld dat Nederland 18</a:t>
            </a:r>
            <a:r>
              <a:rPr lang="nl-NL" sz="1200" baseline="30000" dirty="0"/>
              <a:t>e</a:t>
            </a:r>
            <a:r>
              <a:rPr lang="nl-NL" sz="1200" dirty="0"/>
              <a:t> wordt of dat ze zelfs de finale niet gaan halen… nou ja, dat laatste weten we in ieder geval dinsdag al. Misschien weet jij het zelfs al wanneer je dit leest. Ik ben dan wel weer benieuwd naar de reacties in de media…</a:t>
            </a:r>
          </a:p>
          <a:p>
            <a:pPr algn="l"/>
            <a:endParaRPr lang="nl-NL" sz="1200" dirty="0"/>
          </a:p>
          <a:p>
            <a:pPr algn="l"/>
            <a:r>
              <a:rPr lang="nl-NL" sz="1200" dirty="0"/>
              <a:t>De winnaar wordt trouwens Zweden als je de voorspellingen mag geloven. Voor Zweden doet </a:t>
            </a:r>
            <a:r>
              <a:rPr lang="nl-NL" sz="1200" dirty="0" err="1"/>
              <a:t>Loreen</a:t>
            </a:r>
            <a:r>
              <a:rPr lang="nl-NL" sz="1200" dirty="0"/>
              <a:t> mee, die 11 jaar geleden al een keer eerder het songfestival won met “</a:t>
            </a:r>
            <a:r>
              <a:rPr lang="nl-NL" sz="1200" dirty="0" err="1"/>
              <a:t>Euphoria</a:t>
            </a:r>
            <a:r>
              <a:rPr lang="nl-NL" sz="1200" dirty="0"/>
              <a:t>” en dat is ook wel een beetje mijn favoriet.</a:t>
            </a:r>
          </a:p>
          <a:p>
            <a:pPr algn="l"/>
            <a:endParaRPr lang="nl-NL" sz="1200" dirty="0"/>
          </a:p>
          <a:p>
            <a:pPr algn="l"/>
            <a:r>
              <a:rPr lang="nl-NL" sz="1200" dirty="0"/>
              <a:t>Hoewel ik natuurlijk hoop dat Nederland gaat winnen! Ik zit er dinsdag, donderdag en zaterdag in ieder geval klaar voor! Hup Holland!</a:t>
            </a:r>
          </a:p>
          <a:p>
            <a:pPr algn="l"/>
            <a:endParaRPr lang="nl-NL" sz="1200" dirty="0"/>
          </a:p>
          <a:p>
            <a:pPr algn="l"/>
            <a:r>
              <a:rPr lang="nl-NL" sz="1200" dirty="0"/>
              <a:t>En jij? Ga jij kijken?</a:t>
            </a:r>
          </a:p>
          <a:p>
            <a:pPr algn="l"/>
            <a:endParaRPr lang="nl-NL" sz="1200" dirty="0"/>
          </a:p>
          <a:p>
            <a:pPr algn="l"/>
            <a:r>
              <a:rPr lang="nl-NL" sz="1200" dirty="0"/>
              <a:t>Groetjes,</a:t>
            </a:r>
          </a:p>
          <a:p>
            <a:pPr algn="l"/>
            <a:r>
              <a:rPr lang="nl-NL" sz="1200" dirty="0"/>
              <a:t>Melle!</a:t>
            </a:r>
          </a:p>
          <a:p>
            <a:pPr algn="l"/>
            <a:endParaRPr lang="nl-NL" sz="1200" dirty="0">
              <a:solidFill>
                <a:srgbClr val="374151"/>
              </a:solidFill>
            </a:endParaRP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59" y="495393"/>
            <a:ext cx="7549763" cy="1452562"/>
          </a:xfrm>
        </p:spPr>
        <p:txBody>
          <a:bodyPr/>
          <a:lstStyle/>
          <a:p>
            <a:r>
              <a:rPr lang="nl-NL" sz="2800" dirty="0"/>
              <a:t>Nu in de media: </a:t>
            </a:r>
            <a:r>
              <a:rPr lang="nl-NL" sz="2800" dirty="0" err="1"/>
              <a:t>Burning</a:t>
            </a:r>
            <a:r>
              <a:rPr lang="nl-NL" sz="2800" dirty="0"/>
              <a:t> </a:t>
            </a:r>
            <a:r>
              <a:rPr lang="nl-NL" sz="2800" dirty="0" err="1"/>
              <a:t>daylight</a:t>
            </a:r>
            <a:r>
              <a:rPr lang="nl-NL" sz="2800" dirty="0"/>
              <a:t>.</a:t>
            </a:r>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59" y="1279580"/>
            <a:ext cx="5504941" cy="4677335"/>
          </a:xfrm>
        </p:spPr>
        <p:txBody>
          <a:bodyPr>
            <a:noAutofit/>
          </a:bodyPr>
          <a:lstStyle/>
          <a:p>
            <a:r>
              <a:rPr lang="nl-NL" sz="1400" dirty="0"/>
              <a:t>Op dinsdag 9 mei staan Mia Nicolai en Dion Cooper namens Nederland in de eerste halve finale van het Eurovisie Songfestival. </a:t>
            </a:r>
          </a:p>
          <a:p>
            <a:r>
              <a:rPr lang="nl-NL" sz="1400" dirty="0"/>
              <a:t>Zij zullen daar hun nummer “</a:t>
            </a:r>
            <a:r>
              <a:rPr lang="nl-NL" sz="1400" dirty="0" err="1"/>
              <a:t>Burning</a:t>
            </a:r>
            <a:r>
              <a:rPr lang="nl-NL" sz="1400" dirty="0"/>
              <a:t> </a:t>
            </a:r>
            <a:r>
              <a:rPr lang="nl-NL" sz="1400" dirty="0" err="1"/>
              <a:t>Daylight</a:t>
            </a:r>
            <a:r>
              <a:rPr lang="nl-NL" sz="1400" dirty="0"/>
              <a:t>” zingen in de hoop door te gaan naar de finale op zaterdag.</a:t>
            </a:r>
          </a:p>
          <a:p>
            <a:r>
              <a:rPr lang="nl-NL" sz="1400" dirty="0"/>
              <a:t>In de aanloop naar het songfestival traden ze al op verschillende plaatsen op. En dat is niet onopgemerkt voorbij gegaan…</a:t>
            </a:r>
          </a:p>
          <a:p>
            <a:endParaRPr lang="nl-NL" sz="1400" dirty="0"/>
          </a:p>
          <a:p>
            <a:r>
              <a:rPr lang="nl-NL" sz="1400" b="1" dirty="0"/>
              <a:t>Wat hebben jullie al gehoord over de Nederlandse inzending?</a:t>
            </a:r>
          </a:p>
        </p:txBody>
      </p:sp>
      <p:pic>
        <p:nvPicPr>
          <p:cNvPr id="4" name="Onlinemedia 3" title="Burning Daylight | Mia en Dion | Khalid en Sophie">
            <a:hlinkClick r:id="" action="ppaction://media"/>
            <a:extLst>
              <a:ext uri="{FF2B5EF4-FFF2-40B4-BE49-F238E27FC236}">
                <a16:creationId xmlns:a16="http://schemas.microsoft.com/office/drawing/2014/main" id="{1F3EC12B-B923-011C-71B0-9DE179EBEEA1}"/>
              </a:ext>
            </a:extLst>
          </p:cNvPr>
          <p:cNvPicPr>
            <a:picLocks noRot="1" noChangeAspect="1"/>
          </p:cNvPicPr>
          <p:nvPr>
            <a:videoFile r:link="rId1"/>
          </p:nvPr>
        </p:nvPicPr>
        <p:blipFill>
          <a:blip r:embed="rId3"/>
          <a:stretch>
            <a:fillRect/>
          </a:stretch>
        </p:blipFill>
        <p:spPr>
          <a:xfrm>
            <a:off x="6548268" y="2569407"/>
            <a:ext cx="5392198" cy="3046592"/>
          </a:xfrm>
          <a:prstGeom prst="rect">
            <a:avLst/>
          </a:prstGeom>
        </p:spPr>
      </p:pic>
    </p:spTree>
    <p:extLst>
      <p:ext uri="{BB962C8B-B14F-4D97-AF65-F5344CB8AC3E}">
        <p14:creationId xmlns:p14="http://schemas.microsoft.com/office/powerpoint/2010/main" val="4131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59" y="495393"/>
            <a:ext cx="7549763" cy="871768"/>
          </a:xfrm>
        </p:spPr>
        <p:txBody>
          <a:bodyPr/>
          <a:lstStyle/>
          <a:p>
            <a:r>
              <a:rPr lang="nl-NL" sz="2800" dirty="0"/>
              <a:t>Nu in de media: </a:t>
            </a:r>
            <a:r>
              <a:rPr lang="nl-NL" sz="2800" dirty="0" err="1"/>
              <a:t>Burning</a:t>
            </a:r>
            <a:r>
              <a:rPr lang="nl-NL" sz="2800" dirty="0"/>
              <a:t> </a:t>
            </a:r>
            <a:r>
              <a:rPr lang="nl-NL" sz="2800" dirty="0" err="1"/>
              <a:t>daylight</a:t>
            </a:r>
            <a:r>
              <a:rPr lang="nl-NL" sz="2800" dirty="0"/>
              <a:t>.</a:t>
            </a:r>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59" y="1022129"/>
            <a:ext cx="5738720" cy="4677335"/>
          </a:xfrm>
        </p:spPr>
        <p:txBody>
          <a:bodyPr>
            <a:noAutofit/>
          </a:bodyPr>
          <a:lstStyle/>
          <a:p>
            <a:r>
              <a:rPr lang="nl-NL" sz="1050" dirty="0"/>
              <a:t>De reacties op de eerste liveoptredens van het duo waren niet erg positief.</a:t>
            </a:r>
          </a:p>
          <a:p>
            <a:r>
              <a:rPr lang="nl-NL" sz="1050" dirty="0"/>
              <a:t>“Mia &amp; Dion zingen alwéér vals, laten presentatrice létterlijk huilen.</a:t>
            </a:r>
          </a:p>
          <a:p>
            <a:r>
              <a:rPr lang="nl-NL" sz="1050" dirty="0"/>
              <a:t>Ongelooflijk maar waar: het Songfestival-stelletje Mia &amp; Dion heeft tijdens hun tweede </a:t>
            </a:r>
            <a:r>
              <a:rPr lang="nl-NL" sz="1050" dirty="0" err="1"/>
              <a:t>live-optreden</a:t>
            </a:r>
            <a:r>
              <a:rPr lang="nl-NL" sz="1050" dirty="0"/>
              <a:t> óók vals gezongen. Zó erg dat ze een presentatrice van SBS6 letterlijk hebben laten huilen.” (Bron: </a:t>
            </a:r>
            <a:r>
              <a:rPr lang="nl-NL" sz="1050" dirty="0">
                <a:hlinkClick r:id="rId4"/>
              </a:rPr>
              <a:t>mediacourant.nl</a:t>
            </a:r>
            <a:r>
              <a:rPr lang="nl-NL" sz="1050" dirty="0"/>
              <a:t>)</a:t>
            </a:r>
          </a:p>
          <a:p>
            <a:r>
              <a:rPr lang="nl-NL" sz="1050" dirty="0"/>
              <a:t>Songfestivalkenner Maurice Wijnen over Mia Nicolai en Dion Cooper: “Het was heel erg vals, ze missen ervaring.” ( Bron: </a:t>
            </a:r>
            <a:r>
              <a:rPr lang="nl-NL" sz="1050" dirty="0">
                <a:hlinkClick r:id="rId5"/>
              </a:rPr>
              <a:t>wnl.tv</a:t>
            </a:r>
            <a:r>
              <a:rPr lang="nl-NL" sz="1050" dirty="0"/>
              <a:t>)</a:t>
            </a:r>
          </a:p>
          <a:p>
            <a:r>
              <a:rPr lang="nl-NL" sz="1050" dirty="0"/>
              <a:t>“</a:t>
            </a:r>
            <a:r>
              <a:rPr lang="nl-NL" sz="1050" dirty="0" err="1"/>
              <a:t>Songfestivalduo</a:t>
            </a:r>
            <a:r>
              <a:rPr lang="nl-NL" sz="1050" dirty="0"/>
              <a:t> zingt weer vals, reacties niet mals: ‘Wonder nodig.’” (Bron: </a:t>
            </a:r>
            <a:r>
              <a:rPr lang="nl-NL" sz="1050" dirty="0">
                <a:hlinkClick r:id="rId6"/>
              </a:rPr>
              <a:t>metronieuws.nl</a:t>
            </a:r>
            <a:r>
              <a:rPr lang="nl-NL" sz="1050" dirty="0"/>
              <a:t>)</a:t>
            </a:r>
          </a:p>
          <a:p>
            <a:r>
              <a:rPr lang="nl-NL" sz="1050" dirty="0"/>
              <a:t>In diverse tv-programma’s werd het duo op de hak genomen, zoals in het programma “</a:t>
            </a:r>
            <a:r>
              <a:rPr lang="nl-NL" sz="1050" dirty="0">
                <a:hlinkClick r:id="rId7"/>
              </a:rPr>
              <a:t>Even tot hier</a:t>
            </a:r>
            <a:r>
              <a:rPr lang="nl-NL" sz="1050" dirty="0"/>
              <a:t>”. Het programma “Dit was het nieuws” bedacht zelfs een nieuwe (eenmalige) rubriek “</a:t>
            </a:r>
            <a:r>
              <a:rPr lang="nl-NL" sz="1050" dirty="0" err="1">
                <a:hlinkClick r:id="rId8"/>
              </a:rPr>
              <a:t>Songfesti</a:t>
            </a:r>
            <a:r>
              <a:rPr lang="nl-NL" sz="1050" dirty="0">
                <a:hlinkClick r:id="rId8"/>
              </a:rPr>
              <a:t> Faal</a:t>
            </a:r>
            <a:r>
              <a:rPr lang="nl-NL" sz="1050" dirty="0"/>
              <a:t>”. Ook  in “</a:t>
            </a:r>
            <a:r>
              <a:rPr lang="nl-NL" sz="1050" dirty="0">
                <a:hlinkClick r:id="rId9"/>
              </a:rPr>
              <a:t>Vandaag Inside</a:t>
            </a:r>
            <a:r>
              <a:rPr lang="nl-NL" sz="1050" dirty="0"/>
              <a:t>” was het duo en hun optreden onderwerp van gesprek. En ook het Jeugdjournaal besteedde er aandacht aan.</a:t>
            </a:r>
          </a:p>
          <a:p>
            <a:r>
              <a:rPr lang="nl-NL" sz="1050" dirty="0"/>
              <a:t>Naar aanleiding hiervan werd het lied </a:t>
            </a:r>
            <a:r>
              <a:rPr lang="nl-NL" sz="1050" dirty="0">
                <a:hlinkClick r:id="rId10"/>
              </a:rPr>
              <a:t>aangepast</a:t>
            </a:r>
            <a:r>
              <a:rPr lang="nl-NL" sz="1050" dirty="0"/>
              <a:t>. Er wordt nu een toon hoger gezongen en het lied krijgt sindsdien hele andere reacties….</a:t>
            </a:r>
          </a:p>
          <a:p>
            <a:r>
              <a:rPr lang="nl-NL" sz="1050" dirty="0"/>
              <a:t>“Mia Nicolai en Dion Cooper dolenthou­si­ast, organisatie Songfestival spreekt van ‘kippenvel’-repetitie.” (Bron: </a:t>
            </a:r>
            <a:r>
              <a:rPr lang="nl-NL" sz="1050" dirty="0">
                <a:hlinkClick r:id="rId11"/>
              </a:rPr>
              <a:t>ad.nl</a:t>
            </a:r>
            <a:r>
              <a:rPr lang="nl-NL" sz="1050" dirty="0"/>
              <a:t>)</a:t>
            </a:r>
          </a:p>
        </p:txBody>
      </p:sp>
      <p:pic>
        <p:nvPicPr>
          <p:cNvPr id="6" name="Onlinemedia 5" title="Songfestivalduo Mia en Dion na repetitie in Liverpool: 'Dit was echt waanzinnig'">
            <a:hlinkClick r:id="" action="ppaction://media"/>
            <a:extLst>
              <a:ext uri="{FF2B5EF4-FFF2-40B4-BE49-F238E27FC236}">
                <a16:creationId xmlns:a16="http://schemas.microsoft.com/office/drawing/2014/main" id="{D32A004F-F971-8825-B996-52C74DC647E1}"/>
              </a:ext>
            </a:extLst>
          </p:cNvPr>
          <p:cNvPicPr>
            <a:picLocks noRot="1" noChangeAspect="1"/>
          </p:cNvPicPr>
          <p:nvPr>
            <a:videoFile r:link="rId1"/>
          </p:nvPr>
        </p:nvPicPr>
        <p:blipFill>
          <a:blip r:embed="rId12"/>
          <a:stretch>
            <a:fillRect/>
          </a:stretch>
        </p:blipFill>
        <p:spPr>
          <a:xfrm>
            <a:off x="8919903" y="4012284"/>
            <a:ext cx="2986160" cy="1687180"/>
          </a:xfrm>
          <a:prstGeom prst="rect">
            <a:avLst/>
          </a:prstGeom>
        </p:spPr>
      </p:pic>
      <p:pic>
        <p:nvPicPr>
          <p:cNvPr id="7" name="Onlinemedia 6" title="Veel kritiek op Nederlandse inzending Songfestival: 'Het is vals'">
            <a:hlinkClick r:id="" action="ppaction://media"/>
            <a:extLst>
              <a:ext uri="{FF2B5EF4-FFF2-40B4-BE49-F238E27FC236}">
                <a16:creationId xmlns:a16="http://schemas.microsoft.com/office/drawing/2014/main" id="{A5B7BFB6-A632-9851-5726-079190C9FF51}"/>
              </a:ext>
            </a:extLst>
          </p:cNvPr>
          <p:cNvPicPr>
            <a:picLocks noRot="1" noChangeAspect="1"/>
          </p:cNvPicPr>
          <p:nvPr>
            <a:videoFile r:link="rId2"/>
          </p:nvPr>
        </p:nvPicPr>
        <p:blipFill>
          <a:blip r:embed="rId13"/>
          <a:stretch>
            <a:fillRect/>
          </a:stretch>
        </p:blipFill>
        <p:spPr>
          <a:xfrm>
            <a:off x="6477246" y="2338588"/>
            <a:ext cx="2962294" cy="1673696"/>
          </a:xfrm>
          <a:prstGeom prst="rect">
            <a:avLst/>
          </a:prstGeom>
        </p:spPr>
      </p:pic>
    </p:spTree>
    <p:extLst>
      <p:ext uri="{BB962C8B-B14F-4D97-AF65-F5344CB8AC3E}">
        <p14:creationId xmlns:p14="http://schemas.microsoft.com/office/powerpoint/2010/main" val="37693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765354" cy="4941139"/>
          </a:xfrm>
        </p:spPr>
        <p:txBody>
          <a:bodyPr>
            <a:normAutofit/>
          </a:bodyPr>
          <a:lstStyle/>
          <a:p>
            <a:r>
              <a:rPr lang="nl-NL" sz="1400" dirty="0">
                <a:solidFill>
                  <a:schemeClr val="tx1"/>
                </a:solidFill>
              </a:rPr>
              <a:t>Het valse lied van “Even tot hier”, </a:t>
            </a:r>
            <a:r>
              <a:rPr lang="nl-NL" sz="1400" dirty="0" err="1">
                <a:solidFill>
                  <a:schemeClr val="tx1"/>
                </a:solidFill>
              </a:rPr>
              <a:t>SongfestiFaal</a:t>
            </a:r>
            <a:r>
              <a:rPr lang="nl-NL" sz="1400" dirty="0">
                <a:solidFill>
                  <a:schemeClr val="tx1"/>
                </a:solidFill>
              </a:rPr>
              <a:t> en het uitlachen door Wilfred </a:t>
            </a:r>
            <a:r>
              <a:rPr lang="nl-NL" sz="1400" dirty="0" err="1">
                <a:solidFill>
                  <a:schemeClr val="tx1"/>
                </a:solidFill>
              </a:rPr>
              <a:t>Genee</a:t>
            </a:r>
            <a:r>
              <a:rPr lang="nl-NL" sz="1400" dirty="0">
                <a:solidFill>
                  <a:schemeClr val="tx1"/>
                </a:solidFill>
              </a:rPr>
              <a:t> in “Vandaag Inside”. Is het satire of belachelijk maken? </a:t>
            </a:r>
          </a:p>
          <a:p>
            <a:r>
              <a:rPr lang="nl-NL" sz="1400" dirty="0">
                <a:solidFill>
                  <a:schemeClr val="tx1"/>
                </a:solidFill>
              </a:rPr>
              <a:t>Ook online kregen de 2 nogal wat negatieve reacties…</a:t>
            </a:r>
          </a:p>
          <a:p>
            <a:r>
              <a:rPr lang="nl-NL" sz="1400" dirty="0">
                <a:solidFill>
                  <a:schemeClr val="tx1"/>
                </a:solidFill>
              </a:rPr>
              <a:t>Zangeres </a:t>
            </a:r>
            <a:r>
              <a:rPr lang="nl-NL" sz="1400" dirty="0" err="1">
                <a:solidFill>
                  <a:schemeClr val="tx1"/>
                </a:solidFill>
              </a:rPr>
              <a:t>Naaz</a:t>
            </a:r>
            <a:r>
              <a:rPr lang="nl-NL" sz="1400" dirty="0">
                <a:solidFill>
                  <a:schemeClr val="tx1"/>
                </a:solidFill>
              </a:rPr>
              <a:t> zei er het volgende over op Twitter: </a:t>
            </a:r>
          </a:p>
          <a:p>
            <a:r>
              <a:rPr lang="nl-NL" sz="1400" dirty="0">
                <a:solidFill>
                  <a:schemeClr val="tx1"/>
                </a:solidFill>
              </a:rPr>
              <a:t>"</a:t>
            </a:r>
            <a:r>
              <a:rPr lang="nl-NL" sz="1400" i="1" dirty="0">
                <a:solidFill>
                  <a:schemeClr val="tx1"/>
                </a:solidFill>
              </a:rPr>
              <a:t>Met miljoenen iemand belachelijk maken op internet heet gewoon 'cyber </a:t>
            </a:r>
            <a:r>
              <a:rPr lang="nl-NL" sz="1400" i="1" dirty="0" err="1">
                <a:solidFill>
                  <a:schemeClr val="tx1"/>
                </a:solidFill>
              </a:rPr>
              <a:t>bullying</a:t>
            </a:r>
            <a:r>
              <a:rPr lang="nl-NL" sz="1400" i="1" dirty="0">
                <a:solidFill>
                  <a:schemeClr val="tx1"/>
                </a:solidFill>
              </a:rPr>
              <a:t>', nee ik overdrijf niet. Vals zingen is geen reden om vals te doen. Je zou je ergste vijand hier niet doorheen willen zien gaan. Songfestival is geen levenslang litteken waard, </a:t>
            </a:r>
            <a:r>
              <a:rPr lang="nl-NL" sz="1400" i="1" dirty="0" err="1">
                <a:solidFill>
                  <a:schemeClr val="tx1"/>
                </a:solidFill>
              </a:rPr>
              <a:t>stay</a:t>
            </a:r>
            <a:r>
              <a:rPr lang="nl-NL" sz="1400" i="1" dirty="0">
                <a:solidFill>
                  <a:schemeClr val="tx1"/>
                </a:solidFill>
              </a:rPr>
              <a:t> decent.“ </a:t>
            </a:r>
            <a:r>
              <a:rPr lang="nl-NL" sz="1400" dirty="0">
                <a:solidFill>
                  <a:schemeClr val="tx1"/>
                </a:solidFill>
              </a:rPr>
              <a:t>(Bron: </a:t>
            </a:r>
            <a:r>
              <a:rPr lang="nl-NL" sz="1400" dirty="0">
                <a:solidFill>
                  <a:schemeClr val="tx1"/>
                </a:solidFill>
                <a:hlinkClick r:id="rId2"/>
              </a:rPr>
              <a:t>welingelichtekringen.nl</a:t>
            </a:r>
            <a:r>
              <a:rPr lang="nl-NL" sz="1400" dirty="0">
                <a:solidFill>
                  <a:schemeClr val="tx1"/>
                </a:solidFill>
              </a:rPr>
              <a:t>)</a:t>
            </a:r>
          </a:p>
          <a:p>
            <a:r>
              <a:rPr lang="nl-NL" sz="1400" dirty="0">
                <a:solidFill>
                  <a:schemeClr val="tx1"/>
                </a:solidFill>
              </a:rPr>
              <a:t>Wat vind jij? Gaat het te ver of mag dit? Waar ligt de grens?</a:t>
            </a:r>
          </a:p>
        </p:txBody>
      </p:sp>
      <p:pic>
        <p:nvPicPr>
          <p:cNvPr id="5" name="Afbeelding 4">
            <a:extLst>
              <a:ext uri="{FF2B5EF4-FFF2-40B4-BE49-F238E27FC236}">
                <a16:creationId xmlns:a16="http://schemas.microsoft.com/office/drawing/2014/main" id="{E0322ADD-F970-4BF8-59F8-774A5BB40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114" y="2672179"/>
            <a:ext cx="4261281" cy="2840854"/>
          </a:xfrm>
          <a:prstGeom prst="rect">
            <a:avLst/>
          </a:prstGeom>
        </p:spPr>
      </p:pic>
    </p:spTree>
    <p:extLst>
      <p:ext uri="{BB962C8B-B14F-4D97-AF65-F5344CB8AC3E}">
        <p14:creationId xmlns:p14="http://schemas.microsoft.com/office/powerpoint/2010/main" val="190751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247421" y="1626816"/>
            <a:ext cx="4679686" cy="3604368"/>
          </a:xfrm>
        </p:spPr>
        <p:txBody>
          <a:bodyPr>
            <a:normAutofit/>
          </a:bodyPr>
          <a:lstStyle/>
          <a:p>
            <a:r>
              <a:rPr lang="nl-NL" sz="2000" b="0" dirty="0">
                <a:solidFill>
                  <a:schemeClr val="tx1"/>
                </a:solidFill>
                <a:latin typeface="+mn-lt"/>
              </a:rPr>
              <a:t>Schrijf een reactie op de situatie van Mia en Dion. </a:t>
            </a:r>
          </a:p>
          <a:p>
            <a:r>
              <a:rPr lang="nl-NL" sz="2000" b="0" dirty="0">
                <a:solidFill>
                  <a:schemeClr val="tx1"/>
                </a:solidFill>
                <a:latin typeface="+mn-lt"/>
              </a:rPr>
              <a:t>Geef jouw mening over de rol van de media in dit verhaal. Geef tips aan het duo om met de kritiek om te gaan.</a:t>
            </a:r>
          </a:p>
          <a:p>
            <a:r>
              <a:rPr lang="nl-NL" sz="2000" b="0" dirty="0">
                <a:solidFill>
                  <a:schemeClr val="tx1"/>
                </a:solidFill>
                <a:latin typeface="+mn-lt"/>
              </a:rPr>
              <a:t>Schrijf je reactie in een Word of Google Document. Je reactie moet uit minimaal 500 woorden bestaan.</a:t>
            </a:r>
            <a:endParaRPr lang="nl-NL" sz="2000" dirty="0">
              <a:solidFill>
                <a:schemeClr val="tx1"/>
              </a:solidFill>
            </a:endParaRPr>
          </a:p>
        </p:txBody>
      </p:sp>
      <p:pic>
        <p:nvPicPr>
          <p:cNvPr id="5" name="Tijdelijke aanduiding voor afbeelding 4" descr="Mensen die met elkaar praten">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47" r="1347"/>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47421" y="486515"/>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Opdracht: </a:t>
            </a:r>
            <a:endParaRPr lang="nl-NL" dirty="0"/>
          </a:p>
        </p:txBody>
      </p:sp>
    </p:spTree>
    <p:extLst>
      <p:ext uri="{BB962C8B-B14F-4D97-AF65-F5344CB8AC3E}">
        <p14:creationId xmlns:p14="http://schemas.microsoft.com/office/powerpoint/2010/main" val="392690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09599" y="1309202"/>
            <a:ext cx="5486401" cy="3286777"/>
          </a:xfrm>
        </p:spPr>
        <p:txBody>
          <a:bodyPr>
            <a:normAutofit/>
          </a:bodyPr>
          <a:lstStyle/>
          <a:p>
            <a:endParaRPr lang="nl-NL" dirty="0">
              <a:solidFill>
                <a:schemeClr val="tx1"/>
              </a:solidFill>
            </a:endParaRPr>
          </a:p>
          <a:p>
            <a:endParaRPr lang="nl-NL" dirty="0">
              <a:solidFill>
                <a:schemeClr val="bg1"/>
              </a:solidFill>
            </a:endParaRPr>
          </a:p>
        </p:txBody>
      </p:sp>
      <p:sp>
        <p:nvSpPr>
          <p:cNvPr id="5" name="Tekstvak 4">
            <a:extLst>
              <a:ext uri="{FF2B5EF4-FFF2-40B4-BE49-F238E27FC236}">
                <a16:creationId xmlns:a16="http://schemas.microsoft.com/office/drawing/2014/main" id="{28536A62-ABB0-AD3F-0BED-EF3EAACAD480}"/>
              </a:ext>
            </a:extLst>
          </p:cNvPr>
          <p:cNvSpPr txBox="1"/>
          <p:nvPr/>
        </p:nvSpPr>
        <p:spPr>
          <a:xfrm>
            <a:off x="609599" y="939870"/>
            <a:ext cx="9353910" cy="2031325"/>
          </a:xfrm>
          <a:prstGeom prst="rect">
            <a:avLst/>
          </a:prstGeom>
          <a:noFill/>
        </p:spPr>
        <p:txBody>
          <a:bodyPr wrap="square" rtlCol="0">
            <a:spAutoFit/>
          </a:bodyPr>
          <a:lstStyle/>
          <a:p>
            <a:r>
              <a:rPr lang="nl-NL" dirty="0">
                <a:solidFill>
                  <a:schemeClr val="bg1"/>
                </a:solidFill>
              </a:rPr>
              <a:t>In de vorige les hebben we gediscussieerd over de Vrijheid van Meningsuiting. Geldt dat voor dit onderwerp ook? Mag je zomaar alles roepen in de media?</a:t>
            </a:r>
          </a:p>
          <a:p>
            <a:endParaRPr lang="nl-NL" dirty="0">
              <a:solidFill>
                <a:schemeClr val="bg1"/>
              </a:solidFill>
            </a:endParaRPr>
          </a:p>
          <a:p>
            <a:r>
              <a:rPr lang="nl-NL" dirty="0">
                <a:solidFill>
                  <a:schemeClr val="bg1"/>
                </a:solidFill>
              </a:rPr>
              <a:t>Waar ligt de grens tussen humor/satire en iemand kwetsen? En ook een belangrijke vraag</a:t>
            </a:r>
            <a:r>
              <a:rPr lang="nl-NL">
                <a:solidFill>
                  <a:schemeClr val="bg1"/>
                </a:solidFill>
              </a:rPr>
              <a:t>: Wie </a:t>
            </a:r>
            <a:r>
              <a:rPr lang="nl-NL" dirty="0">
                <a:solidFill>
                  <a:schemeClr val="bg1"/>
                </a:solidFill>
              </a:rPr>
              <a:t>bewaakt die grens?</a:t>
            </a:r>
          </a:p>
          <a:p>
            <a:endParaRPr lang="nl-NL" dirty="0">
              <a:solidFill>
                <a:schemeClr val="bg1"/>
              </a:solidFill>
            </a:endParaRPr>
          </a:p>
          <a:p>
            <a:r>
              <a:rPr lang="nl-NL" dirty="0">
                <a:solidFill>
                  <a:schemeClr val="bg1"/>
                </a:solidFill>
              </a:rPr>
              <a:t>Mag je overal grappen over maken?</a:t>
            </a:r>
          </a:p>
        </p:txBody>
      </p:sp>
      <p:pic>
        <p:nvPicPr>
          <p:cNvPr id="12" name="Graphic 11" descr="Chatten silhouet">
            <a:extLst>
              <a:ext uri="{FF2B5EF4-FFF2-40B4-BE49-F238E27FC236}">
                <a16:creationId xmlns:a16="http://schemas.microsoft.com/office/drawing/2014/main" id="{19564B07-3BE9-BAA5-5487-09D9E32DBA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13555" y="2716911"/>
            <a:ext cx="2964889" cy="2964889"/>
          </a:xfrm>
          <a:prstGeom prst="rect">
            <a:avLst/>
          </a:prstGeom>
        </p:spPr>
      </p:pic>
    </p:spTree>
    <p:extLst>
      <p:ext uri="{BB962C8B-B14F-4D97-AF65-F5344CB8AC3E}">
        <p14:creationId xmlns:p14="http://schemas.microsoft.com/office/powerpoint/2010/main" val="567400369"/>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3522</TotalTime>
  <Words>941</Words>
  <Application>Microsoft Office PowerPoint</Application>
  <PresentationFormat>Breedbeeld</PresentationFormat>
  <Paragraphs>55</Paragraphs>
  <Slides>8</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vt:i4>
      </vt:variant>
    </vt:vector>
  </HeadingPairs>
  <TitlesOfParts>
    <vt:vector size="12"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Chantal Lioe-A-Joe</cp:lastModifiedBy>
  <cp:revision>87</cp:revision>
  <dcterms:created xsi:type="dcterms:W3CDTF">2022-01-30T11:55:21Z</dcterms:created>
  <dcterms:modified xsi:type="dcterms:W3CDTF">2023-05-05T11:27:08Z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