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269" r:id="rId6"/>
    <p:sldId id="319" r:id="rId7"/>
    <p:sldId id="320" r:id="rId8"/>
    <p:sldId id="322" r:id="rId9"/>
    <p:sldId id="316" r:id="rId10"/>
    <p:sldId id="280" r:id="rId11"/>
    <p:sldId id="281" r:id="rId12"/>
    <p:sldId id="323"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33826-4445-4AD1-9669-FEDD3492FB32}" v="1" dt="2023-03-31T11:54:48.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77" d="100"/>
          <a:sy n="77" d="100"/>
        </p:scale>
        <p:origin x="4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2FC33826-4445-4AD1-9669-FEDD3492FB32}"/>
    <pc:docChg chg="undo custSel modSld">
      <pc:chgData name="Chantal Lioe-A-Joe" userId="1c289144-7339-45f2-bdd8-8042ba6fab28" providerId="ADAL" clId="{2FC33826-4445-4AD1-9669-FEDD3492FB32}" dt="2023-03-31T12:17:51.158" v="78" actId="20577"/>
      <pc:docMkLst>
        <pc:docMk/>
      </pc:docMkLst>
      <pc:sldChg chg="modSp mod">
        <pc:chgData name="Chantal Lioe-A-Joe" userId="1c289144-7339-45f2-bdd8-8042ba6fab28" providerId="ADAL" clId="{2FC33826-4445-4AD1-9669-FEDD3492FB32}" dt="2023-03-31T12:17:51.158" v="78" actId="20577"/>
        <pc:sldMkLst>
          <pc:docMk/>
          <pc:sldMk cId="2623847091" sldId="268"/>
        </pc:sldMkLst>
        <pc:spChg chg="mod">
          <ac:chgData name="Chantal Lioe-A-Joe" userId="1c289144-7339-45f2-bdd8-8042ba6fab28" providerId="ADAL" clId="{2FC33826-4445-4AD1-9669-FEDD3492FB32}" dt="2023-03-31T12:17:51.158" v="78" actId="20577"/>
          <ac:spMkLst>
            <pc:docMk/>
            <pc:sldMk cId="2623847091" sldId="268"/>
            <ac:spMk id="4" creationId="{22C18D12-7B7E-9C40-82EA-CC45B9B84EC0}"/>
          </ac:spMkLst>
        </pc:spChg>
      </pc:sldChg>
      <pc:sldChg chg="modSp mod">
        <pc:chgData name="Chantal Lioe-A-Joe" userId="1c289144-7339-45f2-bdd8-8042ba6fab28" providerId="ADAL" clId="{2FC33826-4445-4AD1-9669-FEDD3492FB32}" dt="2023-03-31T11:36:15.439" v="0"/>
        <pc:sldMkLst>
          <pc:docMk/>
          <pc:sldMk cId="1584226411" sldId="269"/>
        </pc:sldMkLst>
        <pc:spChg chg="mod">
          <ac:chgData name="Chantal Lioe-A-Joe" userId="1c289144-7339-45f2-bdd8-8042ba6fab28" providerId="ADAL" clId="{2FC33826-4445-4AD1-9669-FEDD3492FB32}" dt="2023-03-31T11:36:15.439" v="0"/>
          <ac:spMkLst>
            <pc:docMk/>
            <pc:sldMk cId="1584226411" sldId="269"/>
            <ac:spMk id="4" creationId="{2D0C17D3-A990-1C48-3AB0-583F5D45526F}"/>
          </ac:spMkLst>
        </pc:spChg>
      </pc:sldChg>
      <pc:sldChg chg="modSp mod">
        <pc:chgData name="Chantal Lioe-A-Joe" userId="1c289144-7339-45f2-bdd8-8042ba6fab28" providerId="ADAL" clId="{2FC33826-4445-4AD1-9669-FEDD3492FB32}" dt="2023-03-31T12:15:42.371" v="75"/>
        <pc:sldMkLst>
          <pc:docMk/>
          <pc:sldMk cId="567400369" sldId="281"/>
        </pc:sldMkLst>
        <pc:spChg chg="mod">
          <ac:chgData name="Chantal Lioe-A-Joe" userId="1c289144-7339-45f2-bdd8-8042ba6fab28" providerId="ADAL" clId="{2FC33826-4445-4AD1-9669-FEDD3492FB32}" dt="2023-03-31T12:15:42.371" v="75"/>
          <ac:spMkLst>
            <pc:docMk/>
            <pc:sldMk cId="567400369" sldId="281"/>
            <ac:spMk id="4" creationId="{E36BB372-EA63-0B78-D2E1-E266F347A969}"/>
          </ac:spMkLst>
        </pc:spChg>
      </pc:sldChg>
      <pc:sldChg chg="modSp mod">
        <pc:chgData name="Chantal Lioe-A-Joe" userId="1c289144-7339-45f2-bdd8-8042ba6fab28" providerId="ADAL" clId="{2FC33826-4445-4AD1-9669-FEDD3492FB32}" dt="2023-03-31T12:10:16.100" v="74" actId="20577"/>
        <pc:sldMkLst>
          <pc:docMk/>
          <pc:sldMk cId="2483094798" sldId="316"/>
        </pc:sldMkLst>
        <pc:spChg chg="mod">
          <ac:chgData name="Chantal Lioe-A-Joe" userId="1c289144-7339-45f2-bdd8-8042ba6fab28" providerId="ADAL" clId="{2FC33826-4445-4AD1-9669-FEDD3492FB32}" dt="2023-03-31T12:10:16.100" v="74" actId="20577"/>
          <ac:spMkLst>
            <pc:docMk/>
            <pc:sldMk cId="2483094798" sldId="316"/>
            <ac:spMk id="13" creationId="{A2534F21-AE83-1C4F-473B-3055BB77ACED}"/>
          </ac:spMkLst>
        </pc:spChg>
      </pc:sldChg>
      <pc:sldChg chg="modSp mod">
        <pc:chgData name="Chantal Lioe-A-Joe" userId="1c289144-7339-45f2-bdd8-8042ba6fab28" providerId="ADAL" clId="{2FC33826-4445-4AD1-9669-FEDD3492FB32}" dt="2023-03-31T11:50:56.426" v="10" actId="20577"/>
        <pc:sldMkLst>
          <pc:docMk/>
          <pc:sldMk cId="121584121" sldId="320"/>
        </pc:sldMkLst>
        <pc:spChg chg="mod">
          <ac:chgData name="Chantal Lioe-A-Joe" userId="1c289144-7339-45f2-bdd8-8042ba6fab28" providerId="ADAL" clId="{2FC33826-4445-4AD1-9669-FEDD3492FB32}" dt="2023-03-31T11:50:56.426" v="10" actId="20577"/>
          <ac:spMkLst>
            <pc:docMk/>
            <pc:sldMk cId="121584121" sldId="320"/>
            <ac:spMk id="3" creationId="{9CC03513-8180-5CB2-D46A-EF84A8426462}"/>
          </ac:spMkLst>
        </pc:spChg>
        <pc:picChg chg="mod">
          <ac:chgData name="Chantal Lioe-A-Joe" userId="1c289144-7339-45f2-bdd8-8042ba6fab28" providerId="ADAL" clId="{2FC33826-4445-4AD1-9669-FEDD3492FB32}" dt="2023-03-31T11:50:21.206" v="8" actId="1076"/>
          <ac:picMkLst>
            <pc:docMk/>
            <pc:sldMk cId="121584121" sldId="320"/>
            <ac:picMk id="8" creationId="{D4CBD1C4-F253-5750-EA4F-C0B5EF6B412E}"/>
          </ac:picMkLst>
        </pc:picChg>
      </pc:sldChg>
      <pc:sldChg chg="modSp mod">
        <pc:chgData name="Chantal Lioe-A-Joe" userId="1c289144-7339-45f2-bdd8-8042ba6fab28" providerId="ADAL" clId="{2FC33826-4445-4AD1-9669-FEDD3492FB32}" dt="2023-03-31T12:00:16.144" v="41" actId="20577"/>
        <pc:sldMkLst>
          <pc:docMk/>
          <pc:sldMk cId="1907513533" sldId="322"/>
        </pc:sldMkLst>
        <pc:spChg chg="mod">
          <ac:chgData name="Chantal Lioe-A-Joe" userId="1c289144-7339-45f2-bdd8-8042ba6fab28" providerId="ADAL" clId="{2FC33826-4445-4AD1-9669-FEDD3492FB32}" dt="2023-03-31T11:51:53.883" v="23" actId="20577"/>
          <ac:spMkLst>
            <pc:docMk/>
            <pc:sldMk cId="1907513533" sldId="322"/>
            <ac:spMk id="3" creationId="{67C7BCF7-551E-46C8-A7B3-0B520635909A}"/>
          </ac:spMkLst>
        </pc:spChg>
        <pc:spChg chg="mod">
          <ac:chgData name="Chantal Lioe-A-Joe" userId="1c289144-7339-45f2-bdd8-8042ba6fab28" providerId="ADAL" clId="{2FC33826-4445-4AD1-9669-FEDD3492FB32}" dt="2023-03-31T12:00:16.144" v="41" actId="20577"/>
          <ac:spMkLst>
            <pc:docMk/>
            <pc:sldMk cId="1907513533" sldId="322"/>
            <ac:spMk id="6" creationId="{334D753E-A3E6-CA49-6BC3-629F7A6E4A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31/03/2023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31/03/2023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469211-helft-van-de-kinderen-tussen-9-en-13-vindt-zichzelf-telefoonverslaafd" TargetMode="External"/><Relationship Id="rId2" Type="http://schemas.openxmlformats.org/officeDocument/2006/relationships/slideLayout" Target="../slideLayouts/slideLayout13.xml"/><Relationship Id="rId1" Type="http://schemas.openxmlformats.org/officeDocument/2006/relationships/video" Target="https://www.youtube.com/embed/dIrl1zIQXQs?feature=oembed" TargetMode="External"/><Relationship Id="rId5" Type="http://schemas.openxmlformats.org/officeDocument/2006/relationships/image" Target="../media/image13.jpeg"/><Relationship Id="rId4" Type="http://schemas.openxmlformats.org/officeDocument/2006/relationships/hyperlink" Target="https://jeugdjournaal.nl/artikel/2469181-verslaafd-aan-je-telefoon-dan-ben-je-niet-de-enig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video" Target="https://www.youtube.com/embed/zhPcFd1agSA?feature=oembed" TargetMode="External"/><Relationship Id="rId4" Type="http://schemas.openxmlformats.org/officeDocument/2006/relationships/hyperlink" Target="http://www.vnn.n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437195"/>
            <a:ext cx="6711518" cy="1133847"/>
          </a:xfrm>
        </p:spPr>
        <p:txBody>
          <a:bodyPr anchor="ctr">
            <a:noAutofit/>
          </a:bodyPr>
          <a:lstStyle/>
          <a:p>
            <a:r>
              <a:rPr lang="nl-NL" sz="8800" dirty="0"/>
              <a:t>Bij de /</a:t>
            </a:r>
          </a:p>
          <a:p>
            <a:r>
              <a:rPr lang="nl-NL" sz="8800" dirty="0"/>
              <a:t>Beide pinken?</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3634186" cy="370376"/>
          </a:xfrm>
        </p:spPr>
        <p:txBody>
          <a:bodyPr anchor="t">
            <a:normAutofit/>
          </a:bodyPr>
          <a:lstStyle/>
          <a:p>
            <a:r>
              <a:rPr lang="nl-NL" sz="1200" dirty="0"/>
              <a:t>Mediabegrip week 14 2023</a:t>
            </a:r>
          </a:p>
        </p:txBody>
      </p:sp>
      <p:pic>
        <p:nvPicPr>
          <p:cNvPr id="13" name="Tijdelijke aanduiding voor afbeelding 12">
            <a:extLst>
              <a:ext uri="{FF2B5EF4-FFF2-40B4-BE49-F238E27FC236}">
                <a16:creationId xmlns:a16="http://schemas.microsoft.com/office/drawing/2014/main" id="{2BF6C0EE-C9FD-3557-0907-6008D1C69D5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15" r="6315"/>
          <a:stretch/>
        </p:blipFill>
        <p:spPr>
          <a:xfrm>
            <a:off x="7264791" y="0"/>
            <a:ext cx="4927209" cy="5639456"/>
          </a:xfrm>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31827" cy="6370975"/>
          </a:xfrm>
          <a:prstGeom prst="rect">
            <a:avLst/>
          </a:prstGeom>
          <a:noFill/>
        </p:spPr>
        <p:txBody>
          <a:bodyPr wrap="square" rtlCol="0">
            <a:spAutoFit/>
          </a:bodyPr>
          <a:lstStyle/>
          <a:p>
            <a:pPr algn="l"/>
            <a:r>
              <a:rPr lang="nl-NL" sz="1200" b="0" i="0" dirty="0">
                <a:effectLst/>
              </a:rPr>
              <a:t>Hoi Allemaal,</a:t>
            </a:r>
          </a:p>
          <a:p>
            <a:pPr algn="l"/>
            <a:endParaRPr lang="nl-NL" sz="1200" dirty="0"/>
          </a:p>
          <a:p>
            <a:pPr algn="l"/>
            <a:endParaRPr lang="nl-NL" sz="1200" dirty="0"/>
          </a:p>
          <a:p>
            <a:pPr algn="l"/>
            <a:r>
              <a:rPr lang="nl-NL" sz="1200" dirty="0"/>
              <a:t>Meer dan de helft van alle kinderen tussen 9 en 13 jaar oud zeggen van zichzelf dat ze verslaafd zijn aan hun telefoon! Dat hoorde ik op het journaal deze week. Dat is echt veel!</a:t>
            </a:r>
          </a:p>
          <a:p>
            <a:pPr algn="l"/>
            <a:endParaRPr lang="nl-NL" sz="1200" dirty="0"/>
          </a:p>
          <a:p>
            <a:pPr algn="l"/>
            <a:r>
              <a:rPr lang="nl-NL" sz="1200" dirty="0"/>
              <a:t>En ik moet eerlijk zeggen: ik heb dat gevoel zelf ook weleens. Ik heb toch wel vaak het gevoel dat ik echt even mijn telefoon MOET checken. Als ik bezig ben met bepaalde apps, dan ben ik er toch bijna altijd langer mee bezig dan ik dacht. </a:t>
            </a:r>
          </a:p>
          <a:p>
            <a:pPr algn="l"/>
            <a:r>
              <a:rPr lang="nl-NL" sz="1200" dirty="0"/>
              <a:t>Ik had nog wel zulke goede voornemens gemaakt! Ik wilde minder tijd aan </a:t>
            </a:r>
            <a:r>
              <a:rPr lang="nl-NL" sz="1200" dirty="0" err="1"/>
              <a:t>TikTok</a:t>
            </a:r>
            <a:r>
              <a:rPr lang="nl-NL" sz="1200" dirty="0"/>
              <a:t> besteden en ik had toen zelfs al een maximale tijd ingeschakeld, maar dat vond ik toch wel moeilijk om vol te houden.</a:t>
            </a:r>
          </a:p>
          <a:p>
            <a:pPr algn="l"/>
            <a:endParaRPr lang="nl-NL" sz="1200" dirty="0"/>
          </a:p>
          <a:p>
            <a:pPr algn="l"/>
            <a:r>
              <a:rPr lang="nl-NL" sz="1200" dirty="0"/>
              <a:t>Thuis hebben we ook geen regels ofzo over onze telefoons. Mijn vader en moeder zitten ook echt heel vaak op hun telefoon. Dan zit papa bijvoorbeeld voetbal te kijken op tv en ondertussen speelt hij een spelletje. Moet ik eens doen! Krijg ik meteen commentaar: “Je kunt niet naar 2 schermen tegelijk kijken. Zet er dan gewoon 1 uit.” Maar zelf…</a:t>
            </a:r>
          </a:p>
          <a:p>
            <a:pPr algn="l"/>
            <a:endParaRPr lang="nl-NL" sz="1200" dirty="0"/>
          </a:p>
          <a:p>
            <a:pPr algn="l"/>
            <a:r>
              <a:rPr lang="nl-NL" sz="1200" dirty="0"/>
              <a:t>En mijn moeder zit de hele avond te appen met haar vriendinnen (net als ik, eigenlijk…) en Candy </a:t>
            </a:r>
            <a:r>
              <a:rPr lang="nl-NL" sz="1200" dirty="0" err="1"/>
              <a:t>Crush</a:t>
            </a:r>
            <a:r>
              <a:rPr lang="nl-NL" sz="1200" dirty="0"/>
              <a:t> te spelen.</a:t>
            </a:r>
          </a:p>
          <a:p>
            <a:pPr algn="l"/>
            <a:endParaRPr lang="nl-NL" sz="1200" dirty="0"/>
          </a:p>
          <a:p>
            <a:pPr algn="l"/>
            <a:r>
              <a:rPr lang="nl-NL" sz="1200" dirty="0"/>
              <a:t>Alleen bij het eten, dan legt iedereen even de telefoon weg. Maar als papa’s telefoon dan gaat, neemt hij toch op (“Moet even, dit is werk…”). Lekker consequent!</a:t>
            </a:r>
          </a:p>
          <a:p>
            <a:pPr algn="l"/>
            <a:endParaRPr lang="nl-NL" sz="1200" dirty="0"/>
          </a:p>
          <a:p>
            <a:pPr algn="l"/>
            <a:r>
              <a:rPr lang="nl-NL" sz="1200" dirty="0"/>
              <a:t>Gelukkig doen we ook nog heel veel gezellige dingen samen en maken we ook heel vaak uitstapjes. En ik vind buiten spelen, lezen en sporten ook heel erg leuk! Dat zou ik echt niet willen ruilen voor mijn telefoon, hoor.</a:t>
            </a:r>
          </a:p>
          <a:p>
            <a:pPr algn="l"/>
            <a:endParaRPr lang="nl-NL" sz="1200" dirty="0"/>
          </a:p>
          <a:p>
            <a:pPr algn="l"/>
            <a:r>
              <a:rPr lang="nl-NL" sz="1200" dirty="0"/>
              <a:t>Hoe zit dat bij jullie? Zijn jullie verslaafd? Of hebben jullie het onder controle? En jullie gezin… welke afspraken hebben jullie of zouden jullie willen?</a:t>
            </a:r>
          </a:p>
          <a:p>
            <a:pPr algn="l"/>
            <a:endParaRPr lang="nl-NL" sz="1200" dirty="0"/>
          </a:p>
          <a:p>
            <a:pPr algn="l"/>
            <a:endParaRPr lang="nl-NL" sz="1200" dirty="0"/>
          </a:p>
          <a:p>
            <a:pPr algn="l"/>
            <a:r>
              <a:rPr lang="nl-NL" sz="1200" dirty="0"/>
              <a:t>Groetjes,</a:t>
            </a:r>
          </a:p>
          <a:p>
            <a:pPr algn="l"/>
            <a:r>
              <a:rPr lang="nl-NL" sz="1200" dirty="0"/>
              <a:t>Melle!</a:t>
            </a:r>
          </a:p>
          <a:p>
            <a:pPr algn="l"/>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76426" y="163902"/>
            <a:ext cx="2216989" cy="2216989"/>
          </a:xfrm>
          <a:prstGeom prst="rect">
            <a:avLst/>
          </a:prstGeom>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59" y="495393"/>
            <a:ext cx="7549763" cy="1452562"/>
          </a:xfrm>
        </p:spPr>
        <p:txBody>
          <a:bodyPr/>
          <a:lstStyle/>
          <a:p>
            <a:r>
              <a:rPr lang="nl-NL" sz="2800" dirty="0"/>
              <a:t>Nu in de media: Telefoononderzoek.</a:t>
            </a:r>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59" y="1221674"/>
            <a:ext cx="5952615" cy="3532810"/>
          </a:xfrm>
        </p:spPr>
        <p:txBody>
          <a:bodyPr>
            <a:normAutofit fontScale="25000" lnSpcReduction="20000"/>
          </a:bodyPr>
          <a:lstStyle/>
          <a:p>
            <a:r>
              <a:rPr lang="nl-NL" sz="4000" dirty="0"/>
              <a:t>Van </a:t>
            </a:r>
            <a:r>
              <a:rPr lang="nl-NL" sz="4000" dirty="0">
                <a:hlinkClick r:id="rId3"/>
              </a:rPr>
              <a:t>NOS.nl</a:t>
            </a:r>
            <a:r>
              <a:rPr lang="nl-NL" sz="4000" dirty="0"/>
              <a:t>:</a:t>
            </a:r>
          </a:p>
          <a:p>
            <a:pPr algn="l"/>
            <a:r>
              <a:rPr lang="nl-NL" sz="4000" b="0" i="0" dirty="0">
                <a:solidFill>
                  <a:schemeClr val="tx1"/>
                </a:solidFill>
                <a:effectLst/>
              </a:rPr>
              <a:t>“Ruim de helft van kinderen van 9 tot en met 13 jaar zegt in meer of mindere mate verslaafd te zijn aan hun mobiele telefoon. Dat blijkt uit representatief onderzoek van onderzoeksbureau No Ties voor het</a:t>
            </a:r>
            <a:r>
              <a:rPr lang="nl-NL" sz="4000" b="0" i="1" dirty="0">
                <a:solidFill>
                  <a:schemeClr val="tx1"/>
                </a:solidFill>
                <a:effectLst/>
              </a:rPr>
              <a:t> NOS Jeugdjournaal. </a:t>
            </a:r>
            <a:r>
              <a:rPr lang="nl-NL" sz="4000" b="0" i="0" dirty="0">
                <a:solidFill>
                  <a:schemeClr val="tx1"/>
                </a:solidFill>
                <a:effectLst/>
              </a:rPr>
              <a:t>Meer dan 500 kinderen vulden de enquête in.</a:t>
            </a:r>
          </a:p>
          <a:p>
            <a:pPr algn="l"/>
            <a:r>
              <a:rPr lang="nl-NL" sz="4000" b="0" i="0" dirty="0">
                <a:solidFill>
                  <a:schemeClr val="tx1"/>
                </a:solidFill>
                <a:effectLst/>
              </a:rPr>
              <a:t>Daaruit blijkt dat meer dan de helft van de respondenten vaak het gevoel heeft dat ze even op hun telefoon moeten kijken en hem moeilijk kunnen wegleggen. Ook geven 8 op de 10 kinderen aan vaak langer op hun telefoon te zitten dan gedacht.”</a:t>
            </a:r>
          </a:p>
          <a:p>
            <a:pPr algn="l"/>
            <a:endParaRPr lang="nl-NL" sz="4000" dirty="0">
              <a:solidFill>
                <a:schemeClr val="tx1"/>
              </a:solidFill>
            </a:endParaRPr>
          </a:p>
          <a:p>
            <a:pPr algn="l"/>
            <a:r>
              <a:rPr lang="nl-NL" sz="4000" b="0" i="0" dirty="0">
                <a:solidFill>
                  <a:schemeClr val="tx1"/>
                </a:solidFill>
                <a:effectLst/>
              </a:rPr>
              <a:t>En van </a:t>
            </a:r>
            <a:r>
              <a:rPr lang="nl-NL" sz="4000" b="0" i="0" dirty="0">
                <a:solidFill>
                  <a:schemeClr val="tx1"/>
                </a:solidFill>
                <a:effectLst/>
                <a:hlinkClick r:id="rId4"/>
              </a:rPr>
              <a:t>NOS Jeugdjournaal</a:t>
            </a:r>
            <a:r>
              <a:rPr lang="nl-NL" sz="4000" b="0" i="0" dirty="0">
                <a:solidFill>
                  <a:schemeClr val="tx1"/>
                </a:solidFill>
                <a:effectLst/>
              </a:rPr>
              <a:t>:</a:t>
            </a:r>
          </a:p>
          <a:p>
            <a:pPr algn="l"/>
            <a:r>
              <a:rPr lang="nl-NL" sz="4000" dirty="0">
                <a:solidFill>
                  <a:schemeClr val="tx1"/>
                </a:solidFill>
              </a:rPr>
              <a:t>“Veel van jullie kunnen maar moeilijk je telefoon wegleggen. Meer dan de helft van de kinderen vindt zichzelf zelfs telefoonverslaafd.</a:t>
            </a:r>
          </a:p>
          <a:p>
            <a:pPr algn="l"/>
            <a:r>
              <a:rPr lang="nl-NL" sz="4000" dirty="0">
                <a:solidFill>
                  <a:schemeClr val="tx1"/>
                </a:solidFill>
              </a:rPr>
              <a:t>Dat staat in een nieuw onderzoek van het Jeugdjournaal naar telefoons. Kinderen gebruiken hun telefoon vooral om te gamen, te appen en om </a:t>
            </a:r>
            <a:r>
              <a:rPr lang="nl-NL" sz="4000" dirty="0" err="1">
                <a:solidFill>
                  <a:schemeClr val="tx1"/>
                </a:solidFill>
              </a:rPr>
              <a:t>social</a:t>
            </a:r>
            <a:r>
              <a:rPr lang="nl-NL" sz="4000" dirty="0">
                <a:solidFill>
                  <a:schemeClr val="tx1"/>
                </a:solidFill>
              </a:rPr>
              <a:t> media te gebruiken.</a:t>
            </a:r>
          </a:p>
          <a:p>
            <a:pPr algn="l"/>
            <a:r>
              <a:rPr lang="nl-NL" sz="4000" dirty="0">
                <a:solidFill>
                  <a:schemeClr val="tx1"/>
                </a:solidFill>
              </a:rPr>
              <a:t>In het onderzoek gaat het ook over telefoon-regels. Veel van jullie hebben met je ouders afspraken gemaakt over wanneer en hoe lang je op je telefoon mag.</a:t>
            </a:r>
          </a:p>
          <a:p>
            <a:pPr algn="l"/>
            <a:r>
              <a:rPr lang="nl-NL" sz="4000" dirty="0">
                <a:solidFill>
                  <a:schemeClr val="tx1"/>
                </a:solidFill>
              </a:rPr>
              <a:t>Zo mogen veel kinderen er niet op tijdens het eten of vlak voordat ze gaan slapen.</a:t>
            </a:r>
          </a:p>
          <a:p>
            <a:pPr algn="l"/>
            <a:r>
              <a:rPr lang="nl-NL" sz="4000" dirty="0">
                <a:solidFill>
                  <a:schemeClr val="tx1"/>
                </a:solidFill>
              </a:rPr>
              <a:t>Soms is er wel gedoe over. Dan zijn ouders bijvoorbeeld streng over de regels, terwijl ze zelf ook heel veel op hun telefoon zitten.”</a:t>
            </a:r>
          </a:p>
          <a:p>
            <a:pPr algn="l"/>
            <a:endParaRPr lang="nl-NL" sz="2000" b="0" i="0" dirty="0">
              <a:solidFill>
                <a:schemeClr val="tx1"/>
              </a:solidFill>
              <a:effectLst/>
              <a:latin typeface="Helvetica Neue"/>
            </a:endParaRPr>
          </a:p>
          <a:p>
            <a:endParaRPr lang="nl-NL" dirty="0"/>
          </a:p>
        </p:txBody>
      </p:sp>
      <p:pic>
        <p:nvPicPr>
          <p:cNvPr id="5" name="Onlinemedia 4" title="Verslaafd aan je telefoon? Dan ben je niet de enige">
            <a:hlinkClick r:id="" action="ppaction://media"/>
            <a:extLst>
              <a:ext uri="{FF2B5EF4-FFF2-40B4-BE49-F238E27FC236}">
                <a16:creationId xmlns:a16="http://schemas.microsoft.com/office/drawing/2014/main" id="{31926BC1-40D8-A7A8-F514-4E18C1471B71}"/>
              </a:ext>
            </a:extLst>
          </p:cNvPr>
          <p:cNvPicPr>
            <a:picLocks noGrp="1" noRot="1" noChangeAspect="1"/>
          </p:cNvPicPr>
          <p:nvPr>
            <p:ph type="media" sz="quarter" idx="13"/>
            <a:videoFile r:link="rId1"/>
          </p:nvPr>
        </p:nvPicPr>
        <p:blipFill>
          <a:blip r:embed="rId5"/>
          <a:stretch>
            <a:fillRect/>
          </a:stretch>
        </p:blipFill>
        <p:spPr>
          <a:xfrm>
            <a:off x="6543675" y="2586038"/>
            <a:ext cx="5267325" cy="2976562"/>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3A73DFB-29E3-25CA-9774-03B9D61B2179}"/>
              </a:ext>
            </a:extLst>
          </p:cNvPr>
          <p:cNvSpPr>
            <a:spLocks noGrp="1"/>
          </p:cNvSpPr>
          <p:nvPr>
            <p:ph type="body" sz="quarter" idx="15"/>
          </p:nvPr>
        </p:nvSpPr>
        <p:spPr>
          <a:xfrm>
            <a:off x="1950201" y="2597331"/>
            <a:ext cx="7776121" cy="554446"/>
          </a:xfrm>
        </p:spPr>
        <p:txBody>
          <a:bodyPr>
            <a:normAutofit/>
          </a:bodyPr>
          <a:lstStyle/>
          <a:p>
            <a:r>
              <a:rPr lang="nl-NL" dirty="0"/>
              <a:t>Keuze 1: Nooit meer op je telefoon.</a:t>
            </a:r>
          </a:p>
        </p:txBody>
      </p:sp>
      <p:sp>
        <p:nvSpPr>
          <p:cNvPr id="3" name="Tijdelijke aanduiding voor tekst 2">
            <a:extLst>
              <a:ext uri="{FF2B5EF4-FFF2-40B4-BE49-F238E27FC236}">
                <a16:creationId xmlns:a16="http://schemas.microsoft.com/office/drawing/2014/main" id="{9CC03513-8180-5CB2-D46A-EF84A8426462}"/>
              </a:ext>
            </a:extLst>
          </p:cNvPr>
          <p:cNvSpPr>
            <a:spLocks noGrp="1"/>
          </p:cNvSpPr>
          <p:nvPr>
            <p:ph type="body" sz="quarter" idx="16"/>
          </p:nvPr>
        </p:nvSpPr>
        <p:spPr/>
        <p:txBody>
          <a:bodyPr>
            <a:normAutofit/>
          </a:bodyPr>
          <a:lstStyle/>
          <a:p>
            <a:r>
              <a:rPr lang="nl-NL" dirty="0"/>
              <a:t>Stel je voor: Je </a:t>
            </a:r>
            <a:r>
              <a:rPr lang="nl-NL" u="sng" dirty="0"/>
              <a:t>moet</a:t>
            </a:r>
            <a:r>
              <a:rPr lang="nl-NL" dirty="0"/>
              <a:t> kiezen... </a:t>
            </a:r>
          </a:p>
          <a:p>
            <a:r>
              <a:rPr lang="nl-NL" dirty="0"/>
              <a:t>Welke keuze maak jij?</a:t>
            </a:r>
          </a:p>
          <a:p>
            <a:r>
              <a:rPr lang="nl-NL" dirty="0"/>
              <a:t>Leg uit waarom.</a:t>
            </a:r>
          </a:p>
          <a:p>
            <a:endParaRPr lang="nl-NL" dirty="0"/>
          </a:p>
        </p:txBody>
      </p:sp>
      <p:sp>
        <p:nvSpPr>
          <p:cNvPr id="4" name="Tijdelijke aanduiding voor tekst 1">
            <a:extLst>
              <a:ext uri="{FF2B5EF4-FFF2-40B4-BE49-F238E27FC236}">
                <a16:creationId xmlns:a16="http://schemas.microsoft.com/office/drawing/2014/main" id="{7C156673-4B72-55CA-7B52-637015C0FE2D}"/>
              </a:ext>
            </a:extLst>
          </p:cNvPr>
          <p:cNvSpPr txBox="1">
            <a:spLocks/>
          </p:cNvSpPr>
          <p:nvPr/>
        </p:nvSpPr>
        <p:spPr>
          <a:xfrm>
            <a:off x="1950201" y="3151777"/>
            <a:ext cx="7776121" cy="5544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Keuze 2: Je pink gaat eraf.</a:t>
            </a:r>
          </a:p>
        </p:txBody>
      </p:sp>
      <p:pic>
        <p:nvPicPr>
          <p:cNvPr id="6" name="Afbeelding 5" descr="Afbeelding met ax, luidspreker, megafoon&#10;&#10;Automatisch gegenereerde beschrijving">
            <a:extLst>
              <a:ext uri="{FF2B5EF4-FFF2-40B4-BE49-F238E27FC236}">
                <a16:creationId xmlns:a16="http://schemas.microsoft.com/office/drawing/2014/main" id="{E2A611EC-DC35-D286-EC43-BBF94D472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387" y="4110135"/>
            <a:ext cx="2235200" cy="2235200"/>
          </a:xfrm>
          <a:prstGeom prst="rect">
            <a:avLst/>
          </a:prstGeom>
        </p:spPr>
      </p:pic>
      <p:pic>
        <p:nvPicPr>
          <p:cNvPr id="8" name="Afbeelding 7" descr="Afbeelding met grafiek&#10;&#10;Automatisch gegenereerde beschrijving">
            <a:extLst>
              <a:ext uri="{FF2B5EF4-FFF2-40B4-BE49-F238E27FC236}">
                <a16:creationId xmlns:a16="http://schemas.microsoft.com/office/drawing/2014/main" id="{D4CBD1C4-F253-5750-EA4F-C0B5EF6B4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899" y="4110135"/>
            <a:ext cx="2235200" cy="2235200"/>
          </a:xfrm>
          <a:prstGeom prst="rect">
            <a:avLst/>
          </a:prstGeom>
        </p:spPr>
      </p:pic>
    </p:spTree>
    <p:extLst>
      <p:ext uri="{BB962C8B-B14F-4D97-AF65-F5344CB8AC3E}">
        <p14:creationId xmlns:p14="http://schemas.microsoft.com/office/powerpoint/2010/main" val="1215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3D0DFD8-EC75-6F6A-20AA-5E2A3784BD47}"/>
              </a:ext>
            </a:extLst>
          </p:cNvPr>
          <p:cNvSpPr>
            <a:spLocks noGrp="1"/>
          </p:cNvSpPr>
          <p:nvPr>
            <p:ph type="body" sz="quarter" idx="11"/>
          </p:nvPr>
        </p:nvSpPr>
        <p:spPr>
          <a:xfrm>
            <a:off x="591059" y="495393"/>
            <a:ext cx="5951889" cy="1452562"/>
          </a:xfrm>
        </p:spPr>
        <p:txBody>
          <a:bodyPr/>
          <a:lstStyle/>
          <a:p>
            <a:r>
              <a:rPr lang="nl-NL" dirty="0"/>
              <a:t>Ga in gesprek met elkaar</a:t>
            </a:r>
          </a:p>
          <a:p>
            <a:endParaRPr lang="nl-NL" dirty="0"/>
          </a:p>
        </p:txBody>
      </p:sp>
      <p:sp>
        <p:nvSpPr>
          <p:cNvPr id="3" name="Tijdelijke aanduiding voor tekst 2">
            <a:extLst>
              <a:ext uri="{FF2B5EF4-FFF2-40B4-BE49-F238E27FC236}">
                <a16:creationId xmlns:a16="http://schemas.microsoft.com/office/drawing/2014/main" id="{67C7BCF7-551E-46C8-A7B3-0B520635909A}"/>
              </a:ext>
            </a:extLst>
          </p:cNvPr>
          <p:cNvSpPr>
            <a:spLocks noGrp="1"/>
          </p:cNvSpPr>
          <p:nvPr>
            <p:ph type="body" sz="quarter" idx="12"/>
          </p:nvPr>
        </p:nvSpPr>
        <p:spPr>
          <a:xfrm>
            <a:off x="591058" y="1264352"/>
            <a:ext cx="6022805" cy="3532810"/>
          </a:xfrm>
        </p:spPr>
        <p:txBody>
          <a:bodyPr>
            <a:normAutofit fontScale="85000" lnSpcReduction="20000"/>
          </a:bodyPr>
          <a:lstStyle/>
          <a:p>
            <a:r>
              <a:rPr lang="nl-NL" dirty="0">
                <a:solidFill>
                  <a:schemeClr val="accent1"/>
                </a:solidFill>
              </a:rPr>
              <a:t>Bekijk eerst de video </a:t>
            </a:r>
            <a:r>
              <a:rPr lang="nl-NL" dirty="0">
                <a:solidFill>
                  <a:schemeClr val="tx1"/>
                </a:solidFill>
              </a:rPr>
              <a:t>“Socialbesitas”. Welke symptomen herken je bij jezelf?</a:t>
            </a:r>
          </a:p>
          <a:p>
            <a:r>
              <a:rPr lang="nl-NL" sz="2000" dirty="0">
                <a:solidFill>
                  <a:schemeClr val="accent1"/>
                </a:solidFill>
              </a:rPr>
              <a:t>Bespreek daarna de volgende vragen:</a:t>
            </a:r>
          </a:p>
          <a:p>
            <a:pPr marL="342900" indent="-342900">
              <a:buFont typeface="Arial" panose="020B0604020202020204" pitchFamily="34" charset="0"/>
              <a:buChar char="•"/>
            </a:pPr>
            <a:r>
              <a:rPr lang="nl-NL" sz="2000" dirty="0">
                <a:solidFill>
                  <a:schemeClr val="tx1"/>
                </a:solidFill>
              </a:rPr>
              <a:t>Ben jij verslaafd aan jouw telefoon? </a:t>
            </a:r>
          </a:p>
          <a:p>
            <a:pPr marL="342900" indent="-342900">
              <a:buFont typeface="Arial" panose="020B0604020202020204" pitchFamily="34" charset="0"/>
              <a:buChar char="•"/>
            </a:pPr>
            <a:r>
              <a:rPr lang="nl-NL" dirty="0">
                <a:solidFill>
                  <a:schemeClr val="tx1"/>
                </a:solidFill>
              </a:rPr>
              <a:t>H</a:t>
            </a:r>
            <a:r>
              <a:rPr lang="nl-NL" sz="2000" dirty="0">
                <a:solidFill>
                  <a:schemeClr val="tx1"/>
                </a:solidFill>
              </a:rPr>
              <a:t>oe zit dat met de rest van jouw gezin?</a:t>
            </a:r>
          </a:p>
          <a:p>
            <a:pPr marL="342900" indent="-342900">
              <a:buFont typeface="Arial" panose="020B0604020202020204" pitchFamily="34" charset="0"/>
              <a:buChar char="•"/>
            </a:pPr>
            <a:r>
              <a:rPr lang="nl-NL" sz="2000" dirty="0">
                <a:solidFill>
                  <a:schemeClr val="tx1"/>
                </a:solidFill>
              </a:rPr>
              <a:t>Wat doe jij om jouw telefoongebruik gezond te houden? </a:t>
            </a:r>
          </a:p>
          <a:p>
            <a:r>
              <a:rPr lang="nl-NL" sz="2000" dirty="0">
                <a:solidFill>
                  <a:schemeClr val="tx1"/>
                </a:solidFill>
              </a:rPr>
              <a:t>Welke afspraken hebben jullie thuis?</a:t>
            </a:r>
          </a:p>
          <a:p>
            <a:endParaRPr lang="nl-NL" dirty="0">
              <a:solidFill>
                <a:schemeClr val="tx1"/>
              </a:solidFill>
            </a:endParaRPr>
          </a:p>
          <a:p>
            <a:endParaRPr lang="nl-NL" sz="2000" dirty="0">
              <a:solidFill>
                <a:schemeClr val="tx1"/>
              </a:solidFill>
            </a:endParaRPr>
          </a:p>
        </p:txBody>
      </p:sp>
      <p:pic>
        <p:nvPicPr>
          <p:cNvPr id="5" name="Onlinemedia 4" title="Wat is socialbesitas?">
            <a:hlinkClick r:id="" action="ppaction://media"/>
            <a:extLst>
              <a:ext uri="{FF2B5EF4-FFF2-40B4-BE49-F238E27FC236}">
                <a16:creationId xmlns:a16="http://schemas.microsoft.com/office/drawing/2014/main" id="{A6D3E83F-F9F8-7ACC-8919-E6E8781FA6D6}"/>
              </a:ext>
            </a:extLst>
          </p:cNvPr>
          <p:cNvPicPr>
            <a:picLocks noGrp="1" noRot="1" noChangeAspect="1"/>
          </p:cNvPicPr>
          <p:nvPr>
            <p:ph type="media" sz="quarter" idx="13"/>
            <a:videoFile r:link="rId1"/>
          </p:nvPr>
        </p:nvPicPr>
        <p:blipFill>
          <a:blip r:embed="rId3"/>
          <a:stretch>
            <a:fillRect/>
          </a:stretch>
        </p:blipFill>
        <p:spPr>
          <a:xfrm>
            <a:off x="6542948" y="2585323"/>
            <a:ext cx="5267325" cy="2976562"/>
          </a:xfrm>
          <a:prstGeom prst="rect">
            <a:avLst/>
          </a:prstGeom>
        </p:spPr>
      </p:pic>
      <p:sp>
        <p:nvSpPr>
          <p:cNvPr id="6" name="Tekstvak 5">
            <a:extLst>
              <a:ext uri="{FF2B5EF4-FFF2-40B4-BE49-F238E27FC236}">
                <a16:creationId xmlns:a16="http://schemas.microsoft.com/office/drawing/2014/main" id="{334D753E-A3E6-CA49-6BC3-629F7A6E4A96}"/>
              </a:ext>
            </a:extLst>
          </p:cNvPr>
          <p:cNvSpPr txBox="1"/>
          <p:nvPr/>
        </p:nvSpPr>
        <p:spPr>
          <a:xfrm>
            <a:off x="591059" y="4189239"/>
            <a:ext cx="5615861"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900" dirty="0"/>
              <a:t>Wanneer is iets een verslaving? Eén van de definities van verslaving is: een onweerstaanbare behoefte om middelen te gebruiken. Dit verlangen noemen we ook wel 'trek' of een '</a:t>
            </a:r>
            <a:r>
              <a:rPr lang="nl-NL" sz="900" dirty="0" err="1"/>
              <a:t>craving</a:t>
            </a:r>
            <a:r>
              <a:rPr lang="nl-NL" sz="900" dirty="0"/>
              <a:t>'. Het verlangen wordt op een gegeven moment meer een afhankelijkheid, of zelfs noodzaak. </a:t>
            </a:r>
          </a:p>
          <a:p>
            <a:endParaRPr lang="nl-NL" sz="900" dirty="0"/>
          </a:p>
          <a:p>
            <a:r>
              <a:rPr lang="nl-NL" sz="900" dirty="0"/>
              <a:t>Je spreekt van verslaving als je:</a:t>
            </a:r>
          </a:p>
          <a:p>
            <a:endParaRPr lang="nl-NL" sz="900" dirty="0"/>
          </a:p>
          <a:p>
            <a:r>
              <a:rPr lang="nl-NL" sz="900" dirty="0"/>
              <a:t>- niet meer zonder een middel kunt, lichamelijk of psychisch;</a:t>
            </a:r>
          </a:p>
          <a:p>
            <a:r>
              <a:rPr lang="nl-NL" sz="900" dirty="0"/>
              <a:t>- steeds meer nodig hebt van een bepaald middel om hetzelfde effect te bereiken;</a:t>
            </a:r>
          </a:p>
          <a:p>
            <a:pPr marL="92075" indent="-92075"/>
            <a:r>
              <a:rPr lang="nl-NL" sz="900" dirty="0"/>
              <a:t>- ontwenningsverschijnselen krijgt als je niet gebruikt. Dit kunnen lichamelijke verschijnselen zijn, zoals zweten of trillen. Of geestelijke verschijnselen zoals onrustig zijn of in paniek raken als je het middel niet gebruikt;</a:t>
            </a:r>
          </a:p>
          <a:p>
            <a:pPr marL="92075" indent="-92075"/>
            <a:r>
              <a:rPr lang="nl-NL" sz="900" dirty="0"/>
              <a:t>- meer dan de helft van de dag bezig bent met het gebruik door erover te denken, het te verkrijgen of daadwerkelijk te gebruiken.</a:t>
            </a:r>
          </a:p>
          <a:p>
            <a:pPr marL="92075" indent="-92075"/>
            <a:r>
              <a:rPr lang="nl-NL" sz="900" dirty="0"/>
              <a:t>(Bron: </a:t>
            </a:r>
            <a:r>
              <a:rPr lang="nl-NL" sz="900" dirty="0">
                <a:hlinkClick r:id="rId4"/>
              </a:rPr>
              <a:t>www.vnn.nl</a:t>
            </a:r>
            <a:r>
              <a:rPr lang="nl-NL" sz="900" dirty="0"/>
              <a:t>)</a:t>
            </a:r>
          </a:p>
        </p:txBody>
      </p:sp>
    </p:spTree>
    <p:extLst>
      <p:ext uri="{BB962C8B-B14F-4D97-AF65-F5344CB8AC3E}">
        <p14:creationId xmlns:p14="http://schemas.microsoft.com/office/powerpoint/2010/main" val="19075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81A3394D-2B90-EB81-C301-DD739DF1DD56}"/>
              </a:ext>
            </a:extLst>
          </p:cNvPr>
          <p:cNvSpPr>
            <a:spLocks noGrp="1"/>
          </p:cNvSpPr>
          <p:nvPr>
            <p:ph type="dt" sz="half" idx="2"/>
          </p:nvPr>
        </p:nvSpPr>
        <p:spPr>
          <a:xfrm>
            <a:off x="9480175" y="6329363"/>
            <a:ext cx="2037453" cy="309562"/>
          </a:xfrm>
        </p:spPr>
        <p:txBody>
          <a:bodyPr/>
          <a:lstStyle/>
          <a:p>
            <a:pPr>
              <a:spcAft>
                <a:spcPts val="600"/>
              </a:spcAft>
            </a:pPr>
            <a:fld id="{9AF70030-3449-D641-B9FE-4DB84E2FBB2D}" type="datetime1">
              <a:rPr lang="en-ID" smtClean="0"/>
              <a:pPr>
                <a:spcAft>
                  <a:spcPts val="600"/>
                </a:spcAft>
              </a:pPr>
              <a:t>31/03/2023</a:t>
            </a:fld>
            <a:endParaRPr lang="en-US"/>
          </a:p>
        </p:txBody>
      </p:sp>
      <p:sp>
        <p:nvSpPr>
          <p:cNvPr id="13" name="Tijdelijke aanduiding voor tekst 2">
            <a:extLst>
              <a:ext uri="{FF2B5EF4-FFF2-40B4-BE49-F238E27FC236}">
                <a16:creationId xmlns:a16="http://schemas.microsoft.com/office/drawing/2014/main" id="{A2534F21-AE83-1C4F-473B-3055BB77ACED}"/>
              </a:ext>
            </a:extLst>
          </p:cNvPr>
          <p:cNvSpPr>
            <a:spLocks noGrp="1"/>
          </p:cNvSpPr>
          <p:nvPr>
            <p:ph type="body" sz="quarter" idx="11"/>
          </p:nvPr>
        </p:nvSpPr>
        <p:spPr>
          <a:xfrm>
            <a:off x="612959" y="1171945"/>
            <a:ext cx="5929884" cy="4278944"/>
          </a:xfrm>
        </p:spPr>
        <p:txBody>
          <a:bodyPr anchor="ctr">
            <a:normAutofit fontScale="92500"/>
          </a:bodyPr>
          <a:lstStyle/>
          <a:p>
            <a:r>
              <a:rPr lang="nl-NL" sz="1800" i="1" dirty="0">
                <a:solidFill>
                  <a:schemeClr val="tx1"/>
                </a:solidFill>
              </a:rPr>
              <a:t>Maak een enquête over telefoongebruik en neem deze af bij de leden van jouw gezin en eventuele andere familieleden (opa, oma, oom, tante, neef, nicht).</a:t>
            </a:r>
          </a:p>
          <a:p>
            <a:endParaRPr lang="nl-NL" sz="1300" dirty="0">
              <a:solidFill>
                <a:schemeClr val="accent4"/>
              </a:solidFill>
            </a:endParaRPr>
          </a:p>
          <a:p>
            <a:r>
              <a:rPr lang="nl-NL" sz="1300" dirty="0"/>
              <a:t>Stel minstens 10 vragen op rondom het gebruik van telefoons in jouw gezin. Gebruik een digitale tool om de enquête te maken en te versturen.</a:t>
            </a:r>
          </a:p>
          <a:p>
            <a:endParaRPr lang="nl-NL" sz="1300" dirty="0"/>
          </a:p>
          <a:p>
            <a:r>
              <a:rPr lang="nl-NL" sz="1300" dirty="0"/>
              <a:t>Stappen:</a:t>
            </a:r>
          </a:p>
          <a:p>
            <a:pPr marL="285750" indent="-285750">
              <a:buFontTx/>
              <a:buChar char="-"/>
            </a:pPr>
            <a:r>
              <a:rPr lang="nl-NL" sz="1300" dirty="0"/>
              <a:t>Bedenk minimaal 10 vragen (Tip: meerkeuzevragen zorgen ervoor dat je een mooi overzicht van de gegeven antwoorden kunt maken);</a:t>
            </a:r>
          </a:p>
          <a:p>
            <a:pPr marL="285750" indent="-285750">
              <a:buFontTx/>
              <a:buChar char="-"/>
            </a:pPr>
            <a:r>
              <a:rPr lang="nl-NL" sz="1300" dirty="0"/>
              <a:t>Verzamel de emailadressen van je familie of verstuur jouw enquête via </a:t>
            </a:r>
            <a:r>
              <a:rPr lang="nl-NL" sz="1300" dirty="0" err="1"/>
              <a:t>social</a:t>
            </a:r>
            <a:r>
              <a:rPr lang="nl-NL" sz="1300" dirty="0"/>
              <a:t> media;</a:t>
            </a:r>
          </a:p>
          <a:p>
            <a:pPr marL="285750" indent="-285750">
              <a:buFontTx/>
              <a:buChar char="-"/>
            </a:pPr>
            <a:r>
              <a:rPr lang="nl-NL" sz="1300" dirty="0"/>
              <a:t>Verstuur de enquête en wacht tot iedereen antwoord heeft gegeven;</a:t>
            </a:r>
          </a:p>
          <a:p>
            <a:pPr marL="285750" indent="-285750">
              <a:buFontTx/>
              <a:buChar char="-"/>
            </a:pPr>
            <a:r>
              <a:rPr lang="nl-NL" sz="1300" dirty="0"/>
              <a:t>Analyseer de antwoorden en verwerk de resultaten in een </a:t>
            </a:r>
            <a:r>
              <a:rPr lang="nl-NL" sz="1300" dirty="0" err="1"/>
              <a:t>infographic</a:t>
            </a:r>
            <a:r>
              <a:rPr lang="nl-NL" sz="1300" dirty="0"/>
              <a:t> of grafiek.</a:t>
            </a:r>
          </a:p>
          <a:p>
            <a:endParaRPr lang="nl-NL" sz="1300" dirty="0"/>
          </a:p>
        </p:txBody>
      </p:sp>
      <p:sp>
        <p:nvSpPr>
          <p:cNvPr id="2" name="Tijdelijke aanduiding voor tekst 1">
            <a:extLst>
              <a:ext uri="{FF2B5EF4-FFF2-40B4-BE49-F238E27FC236}">
                <a16:creationId xmlns:a16="http://schemas.microsoft.com/office/drawing/2014/main" id="{DA7F7C98-CFE2-A337-2B17-E7D95DF8C5D0}"/>
              </a:ext>
            </a:extLst>
          </p:cNvPr>
          <p:cNvSpPr>
            <a:spLocks noGrp="1"/>
          </p:cNvSpPr>
          <p:nvPr>
            <p:ph type="body" sz="quarter" idx="14"/>
          </p:nvPr>
        </p:nvSpPr>
        <p:spPr>
          <a:xfrm>
            <a:off x="612959" y="397035"/>
            <a:ext cx="3634186" cy="370376"/>
          </a:xfrm>
        </p:spPr>
        <p:txBody>
          <a:bodyPr anchor="t">
            <a:noAutofit/>
          </a:bodyPr>
          <a:lstStyle/>
          <a:p>
            <a:r>
              <a:rPr lang="nl-NL" sz="3600" dirty="0"/>
              <a:t>De opdracht</a:t>
            </a:r>
          </a:p>
        </p:txBody>
      </p:sp>
      <p:pic>
        <p:nvPicPr>
          <p:cNvPr id="20" name="Tijdelijke aanduiding voor afbeelding 19">
            <a:extLst>
              <a:ext uri="{FF2B5EF4-FFF2-40B4-BE49-F238E27FC236}">
                <a16:creationId xmlns:a16="http://schemas.microsoft.com/office/drawing/2014/main" id="{EBED0450-BB7B-367A-2E6C-8631195AA20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15" r="6315"/>
          <a:stretch/>
        </p:blipFill>
        <p:spPr/>
      </p:pic>
    </p:spTree>
    <p:extLst>
      <p:ext uri="{BB962C8B-B14F-4D97-AF65-F5344CB8AC3E}">
        <p14:creationId xmlns:p14="http://schemas.microsoft.com/office/powerpoint/2010/main" val="248309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609599" y="282144"/>
            <a:ext cx="11026902" cy="701041"/>
          </a:xfrm>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09599" y="1309202"/>
            <a:ext cx="5486401" cy="3286777"/>
          </a:xfrm>
        </p:spPr>
        <p:txBody>
          <a:bodyPr>
            <a:normAutofit/>
          </a:bodyPr>
          <a:lstStyle/>
          <a:p>
            <a:endParaRPr lang="nl-NL" dirty="0">
              <a:solidFill>
                <a:schemeClr val="tx1"/>
              </a:solidFill>
            </a:endParaRPr>
          </a:p>
          <a:p>
            <a:endParaRPr lang="nl-NL" dirty="0">
              <a:solidFill>
                <a:schemeClr val="bg1"/>
              </a:solidFill>
            </a:endParaRPr>
          </a:p>
        </p:txBody>
      </p:sp>
      <p:sp>
        <p:nvSpPr>
          <p:cNvPr id="4" name="Tekstvak 3">
            <a:extLst>
              <a:ext uri="{FF2B5EF4-FFF2-40B4-BE49-F238E27FC236}">
                <a16:creationId xmlns:a16="http://schemas.microsoft.com/office/drawing/2014/main" id="{E36BB372-EA63-0B78-D2E1-E266F347A969}"/>
              </a:ext>
            </a:extLst>
          </p:cNvPr>
          <p:cNvSpPr txBox="1"/>
          <p:nvPr/>
        </p:nvSpPr>
        <p:spPr>
          <a:xfrm>
            <a:off x="536976" y="1081404"/>
            <a:ext cx="4811401" cy="2031325"/>
          </a:xfrm>
          <a:prstGeom prst="rect">
            <a:avLst/>
          </a:prstGeom>
          <a:noFill/>
        </p:spPr>
        <p:txBody>
          <a:bodyPr wrap="square" rtlCol="0">
            <a:spAutoFit/>
          </a:bodyPr>
          <a:lstStyle/>
          <a:p>
            <a:r>
              <a:rPr lang="nl-NL" dirty="0">
                <a:solidFill>
                  <a:schemeClr val="bg1"/>
                </a:solidFill>
              </a:rPr>
              <a:t>Veel mensen zijn veel bezig met hun telefoon. Meer dan de helft van de kinderen tussen 9 en 13 jaar oud noemt zichzelf verslaafd.</a:t>
            </a:r>
          </a:p>
          <a:p>
            <a:endParaRPr lang="nl-NL" dirty="0">
              <a:solidFill>
                <a:schemeClr val="bg1"/>
              </a:solidFill>
            </a:endParaRPr>
          </a:p>
          <a:p>
            <a:r>
              <a:rPr lang="nl-NL" dirty="0">
                <a:solidFill>
                  <a:schemeClr val="bg1"/>
                </a:solidFill>
              </a:rPr>
              <a:t>Bespreek de stelling op de volgende dia.</a:t>
            </a:r>
          </a:p>
          <a:p>
            <a:endParaRPr lang="nl-NL" dirty="0">
              <a:solidFill>
                <a:schemeClr val="bg1"/>
              </a:solidFill>
            </a:endParaRPr>
          </a:p>
        </p:txBody>
      </p:sp>
      <p:pic>
        <p:nvPicPr>
          <p:cNvPr id="7" name="Afbeelding 6">
            <a:extLst>
              <a:ext uri="{FF2B5EF4-FFF2-40B4-BE49-F238E27FC236}">
                <a16:creationId xmlns:a16="http://schemas.microsoft.com/office/drawing/2014/main" id="{5E07F236-D6E7-4781-784F-4FA795F19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596" y="282144"/>
            <a:ext cx="4761905" cy="4761905"/>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89876D8-4125-4562-30FA-6EA95C24B7B9}"/>
              </a:ext>
            </a:extLst>
          </p:cNvPr>
          <p:cNvSpPr>
            <a:spLocks noGrp="1"/>
          </p:cNvSpPr>
          <p:nvPr>
            <p:ph type="body" sz="quarter" idx="15"/>
          </p:nvPr>
        </p:nvSpPr>
        <p:spPr>
          <a:xfrm>
            <a:off x="2110000" y="2597127"/>
            <a:ext cx="7776121" cy="1241115"/>
          </a:xfrm>
        </p:spPr>
        <p:txBody>
          <a:bodyPr>
            <a:normAutofit fontScale="92500"/>
          </a:bodyPr>
          <a:lstStyle/>
          <a:p>
            <a:r>
              <a:rPr lang="nl-NL" sz="2800" dirty="0">
                <a:solidFill>
                  <a:schemeClr val="bg1"/>
                </a:solidFill>
              </a:rPr>
              <a:t>“De overheid moet gezond telefoongebruik bevorderen door telefoons op scholen en openbare plaatsen te verbieden.”</a:t>
            </a:r>
          </a:p>
          <a:p>
            <a:endParaRPr lang="nl-NL" dirty="0"/>
          </a:p>
        </p:txBody>
      </p:sp>
      <p:sp>
        <p:nvSpPr>
          <p:cNvPr id="3" name="Tijdelijke aanduiding voor tekst 2">
            <a:extLst>
              <a:ext uri="{FF2B5EF4-FFF2-40B4-BE49-F238E27FC236}">
                <a16:creationId xmlns:a16="http://schemas.microsoft.com/office/drawing/2014/main" id="{28B6CC8E-77E8-1E29-F657-D1F79AFA5C02}"/>
              </a:ext>
            </a:extLst>
          </p:cNvPr>
          <p:cNvSpPr>
            <a:spLocks noGrp="1"/>
          </p:cNvSpPr>
          <p:nvPr>
            <p:ph type="body" sz="quarter" idx="16"/>
          </p:nvPr>
        </p:nvSpPr>
        <p:spPr/>
        <p:txBody>
          <a:bodyPr/>
          <a:lstStyle/>
          <a:p>
            <a:endParaRPr lang="nl-NL" dirty="0"/>
          </a:p>
        </p:txBody>
      </p:sp>
    </p:spTree>
    <p:extLst>
      <p:ext uri="{BB962C8B-B14F-4D97-AF65-F5344CB8AC3E}">
        <p14:creationId xmlns:p14="http://schemas.microsoft.com/office/powerpoint/2010/main" val="365841054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3000</TotalTime>
  <Words>1039</Words>
  <Application>Microsoft Office PowerPoint</Application>
  <PresentationFormat>Breedbeeld</PresentationFormat>
  <Paragraphs>75</Paragraphs>
  <Slides>9</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Poppins</vt:lpstr>
      <vt:lpstr>Helvetica Neue</vt:lpstr>
      <vt:lpstr>Calibri</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Chantal Lioe-A-Joe</cp:lastModifiedBy>
  <cp:revision>74</cp:revision>
  <dcterms:created xsi:type="dcterms:W3CDTF">2022-01-30T11:55:21Z</dcterms:created>
  <dcterms:modified xsi:type="dcterms:W3CDTF">2023-03-31T12:17:57Z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