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68" r:id="rId5"/>
    <p:sldId id="269" r:id="rId6"/>
    <p:sldId id="299" r:id="rId7"/>
    <p:sldId id="309" r:id="rId8"/>
    <p:sldId id="305" r:id="rId9"/>
    <p:sldId id="280" r:id="rId10"/>
    <p:sldId id="281" r:id="rId11"/>
    <p:sldId id="313"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07" d="100"/>
          <a:sy n="107" d="100"/>
        </p:scale>
        <p:origin x="23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17/03/2023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17/03/2023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beleven.org/feest/ramadan"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maken.wikiwijs.nl/87247" TargetMode="External"/><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437195"/>
            <a:ext cx="6711518" cy="1133847"/>
          </a:xfrm>
        </p:spPr>
        <p:txBody>
          <a:bodyPr anchor="ctr">
            <a:noAutofit/>
          </a:bodyPr>
          <a:lstStyle/>
          <a:p>
            <a:r>
              <a:rPr lang="nl-NL" sz="8800" dirty="0"/>
              <a:t>Vastentijd</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12 2023</a:t>
            </a:r>
          </a:p>
        </p:txBody>
      </p:sp>
      <p:pic>
        <p:nvPicPr>
          <p:cNvPr id="13" name="Tijdelijke aanduiding voor afbeelding 12" descr="Verlichte hangende lichten">
            <a:extLst>
              <a:ext uri="{FF2B5EF4-FFF2-40B4-BE49-F238E27FC236}">
                <a16:creationId xmlns:a16="http://schemas.microsoft.com/office/drawing/2014/main" id="{2BF6C0EE-C9FD-3557-0907-6008D1C69D5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668" r="22668"/>
          <a:stretch/>
        </p:blipFill>
        <p:spPr>
          <a:xfrm>
            <a:off x="7264791" y="0"/>
            <a:ext cx="4927209" cy="5639456"/>
          </a:xfrm>
        </p:spPr>
      </p:pic>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10257904" cy="4893647"/>
          </a:xfrm>
          <a:prstGeom prst="rect">
            <a:avLst/>
          </a:prstGeom>
          <a:noFill/>
        </p:spPr>
        <p:txBody>
          <a:bodyPr wrap="square" rtlCol="0">
            <a:spAutoFit/>
          </a:bodyPr>
          <a:lstStyle/>
          <a:p>
            <a:pPr algn="l"/>
            <a:r>
              <a:rPr lang="nl-NL" sz="1200" b="0" i="0" dirty="0">
                <a:solidFill>
                  <a:srgbClr val="374151"/>
                </a:solidFill>
                <a:effectLst/>
              </a:rPr>
              <a:t>Hoi Allemaal,</a:t>
            </a:r>
          </a:p>
          <a:p>
            <a:pPr algn="l"/>
            <a:endParaRPr lang="nl-NL" sz="1200" dirty="0">
              <a:solidFill>
                <a:srgbClr val="374151"/>
              </a:solidFill>
            </a:endParaRPr>
          </a:p>
          <a:p>
            <a:pPr algn="l"/>
            <a:r>
              <a:rPr lang="nl-NL" sz="1200" dirty="0">
                <a:solidFill>
                  <a:srgbClr val="374151"/>
                </a:solidFill>
              </a:rPr>
              <a:t>Deze week begint voor de moslims de ramadan. Ik heb een paar vriendinnen die daar ook altijd aan mee doen. Ze mogen dan een maand lang niet eten en drinken tussen zonsopkomst en zonsondergang. Zo, knap vind ik dat! Ik zou daar toch echt wel heel veel moeite mee hebben, denk ik.</a:t>
            </a:r>
          </a:p>
          <a:p>
            <a:pPr algn="l"/>
            <a:endParaRPr lang="nl-NL" sz="1200" dirty="0">
              <a:solidFill>
                <a:srgbClr val="374151"/>
              </a:solidFill>
            </a:endParaRPr>
          </a:p>
          <a:p>
            <a:pPr algn="l"/>
            <a:r>
              <a:rPr lang="nl-NL" sz="1200" dirty="0">
                <a:solidFill>
                  <a:srgbClr val="374151"/>
                </a:solidFill>
              </a:rPr>
              <a:t>En nu hebben ze dit jaar ook nog de pech dat aanstaande zaterdag de zomertijd ingaat. Dus mogen ze nóg een uur langer niets eten en drinken! </a:t>
            </a:r>
            <a:r>
              <a:rPr lang="nl-NL" sz="1200" dirty="0" err="1">
                <a:solidFill>
                  <a:srgbClr val="374151"/>
                </a:solidFill>
              </a:rPr>
              <a:t>Pffff</a:t>
            </a:r>
            <a:r>
              <a:rPr lang="nl-NL" sz="1200" dirty="0">
                <a:solidFill>
                  <a:srgbClr val="374151"/>
                </a:solidFill>
              </a:rPr>
              <a:t>…. Hoe houden ze dat vol? Dan heb je toch heel weinig energie? </a:t>
            </a:r>
          </a:p>
          <a:p>
            <a:pPr algn="l"/>
            <a:endParaRPr lang="nl-NL" sz="1200" dirty="0">
              <a:solidFill>
                <a:srgbClr val="374151"/>
              </a:solidFill>
            </a:endParaRPr>
          </a:p>
          <a:p>
            <a:pPr algn="l"/>
            <a:r>
              <a:rPr lang="nl-NL" sz="1200" dirty="0">
                <a:solidFill>
                  <a:srgbClr val="374151"/>
                </a:solidFill>
              </a:rPr>
              <a:t>En…waarom doen ze dat eigenlijk? Ik weet niet zo goed waar het om gaat en wat het precies is. </a:t>
            </a:r>
          </a:p>
          <a:p>
            <a:pPr algn="l"/>
            <a:endParaRPr lang="nl-NL" sz="1200" dirty="0">
              <a:solidFill>
                <a:srgbClr val="374151"/>
              </a:solidFill>
            </a:endParaRPr>
          </a:p>
          <a:p>
            <a:pPr algn="l"/>
            <a:r>
              <a:rPr lang="nl-NL" sz="1200" dirty="0">
                <a:solidFill>
                  <a:srgbClr val="374151"/>
                </a:solidFill>
              </a:rPr>
              <a:t>Ik weet wel dat het onderdeel is van het Islamitische geloof. Maar in andere geloven doen ze toch ook zoiets? Volgens mij is het zo dat de mensen die katholiek zijn, eigenlijk ook moeten vasten na carnaval. Dat carnaval het feest is voorafgaand aan de vastentijden dat de vastentijd duurt tot aan Pasen. Tenminste, dat is wat mijn oma weleens verteld heeft.</a:t>
            </a:r>
          </a:p>
          <a:p>
            <a:pPr algn="l"/>
            <a:endParaRPr lang="nl-NL" sz="1200" dirty="0">
              <a:solidFill>
                <a:srgbClr val="374151"/>
              </a:solidFill>
            </a:endParaRPr>
          </a:p>
          <a:p>
            <a:pPr algn="l"/>
            <a:r>
              <a:rPr lang="nl-NL" sz="1200" dirty="0">
                <a:solidFill>
                  <a:srgbClr val="374151"/>
                </a:solidFill>
              </a:rPr>
              <a:t>Een beetje andersom dan bij moslims dus. Die vieren na afloop van de ramadan het Suikerfeest. </a:t>
            </a:r>
          </a:p>
          <a:p>
            <a:pPr algn="l"/>
            <a:endParaRPr lang="nl-NL" sz="1200" dirty="0">
              <a:solidFill>
                <a:srgbClr val="374151"/>
              </a:solidFill>
            </a:endParaRPr>
          </a:p>
          <a:p>
            <a:pPr algn="l"/>
            <a:r>
              <a:rPr lang="nl-NL" sz="1200" dirty="0">
                <a:solidFill>
                  <a:srgbClr val="374151"/>
                </a:solidFill>
              </a:rPr>
              <a:t>Ik zou er best wel meer over willen weten, want volgens mij zijn er wel meer overeenkomsten tussen alle geloven in de wereld. Misschien moet ik me daar toch maar eens in verdiepen. Hier in Nederland leven we met heel veel culturen en religies door elkaar. Fijn als we een beetje van elkaars geloof af weten. Dan begrijpen we elkaar beter. </a:t>
            </a:r>
          </a:p>
          <a:p>
            <a:pPr algn="l"/>
            <a:endParaRPr lang="nl-NL" sz="1200" dirty="0">
              <a:solidFill>
                <a:srgbClr val="374151"/>
              </a:solidFill>
            </a:endParaRPr>
          </a:p>
          <a:p>
            <a:pPr algn="l"/>
            <a:r>
              <a:rPr lang="nl-NL" sz="1200" dirty="0">
                <a:solidFill>
                  <a:srgbClr val="374151"/>
                </a:solidFill>
              </a:rPr>
              <a:t>Ik ga maar snel op onderzoek uit.</a:t>
            </a:r>
          </a:p>
          <a:p>
            <a:pPr algn="l"/>
            <a:endParaRPr lang="nl-NL" sz="1200" dirty="0">
              <a:solidFill>
                <a:srgbClr val="374151"/>
              </a:solidFill>
            </a:endParaRPr>
          </a:p>
          <a:p>
            <a:pPr algn="l"/>
            <a:r>
              <a:rPr lang="nl-NL" sz="1200" dirty="0">
                <a:solidFill>
                  <a:srgbClr val="374151"/>
                </a:solidFill>
              </a:rPr>
              <a:t>Groetjes,</a:t>
            </a:r>
          </a:p>
          <a:p>
            <a:pPr algn="l"/>
            <a:r>
              <a:rPr lang="nl-NL" sz="1200" dirty="0">
                <a:solidFill>
                  <a:srgbClr val="374151"/>
                </a:solidFill>
              </a:rPr>
              <a:t>Melle.</a:t>
            </a:r>
          </a:p>
        </p:txBody>
      </p:sp>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Verlichte hangende lichten">
            <a:extLst>
              <a:ext uri="{FF2B5EF4-FFF2-40B4-BE49-F238E27FC236}">
                <a16:creationId xmlns:a16="http://schemas.microsoft.com/office/drawing/2014/main" id="{AEB945CE-879C-3CBE-54C5-524D18A1AF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150" r="22150"/>
          <a:stretch/>
        </p:blipFill>
        <p:spPr/>
      </p:pic>
      <p:sp>
        <p:nvSpPr>
          <p:cNvPr id="3" name="Tijdelijke aanduiding voor tekst 2">
            <a:extLst>
              <a:ext uri="{FF2B5EF4-FFF2-40B4-BE49-F238E27FC236}">
                <a16:creationId xmlns:a16="http://schemas.microsoft.com/office/drawing/2014/main" id="{DA55A882-CC74-D91B-3067-D96078814494}"/>
              </a:ext>
            </a:extLst>
          </p:cNvPr>
          <p:cNvSpPr>
            <a:spLocks noGrp="1"/>
          </p:cNvSpPr>
          <p:nvPr>
            <p:ph type="body" sz="quarter" idx="11"/>
          </p:nvPr>
        </p:nvSpPr>
        <p:spPr>
          <a:xfrm>
            <a:off x="591060" y="252175"/>
            <a:ext cx="4430102" cy="1452562"/>
          </a:xfrm>
        </p:spPr>
        <p:txBody>
          <a:bodyPr/>
          <a:lstStyle/>
          <a:p>
            <a:r>
              <a:rPr lang="nl-NL" sz="2800" dirty="0"/>
              <a:t>Nu in de media: Start van de ramadan.</a:t>
            </a:r>
          </a:p>
        </p:txBody>
      </p:sp>
      <p:sp>
        <p:nvSpPr>
          <p:cNvPr id="4" name="Tijdelijke aanduiding voor tekst 3">
            <a:extLst>
              <a:ext uri="{FF2B5EF4-FFF2-40B4-BE49-F238E27FC236}">
                <a16:creationId xmlns:a16="http://schemas.microsoft.com/office/drawing/2014/main" id="{1F883184-4A25-9F52-10D7-7339FBA72954}"/>
              </a:ext>
            </a:extLst>
          </p:cNvPr>
          <p:cNvSpPr>
            <a:spLocks noGrp="1"/>
          </p:cNvSpPr>
          <p:nvPr>
            <p:ph type="body" sz="quarter" idx="12"/>
          </p:nvPr>
        </p:nvSpPr>
        <p:spPr>
          <a:xfrm>
            <a:off x="591060" y="1447284"/>
            <a:ext cx="5330346" cy="4367589"/>
          </a:xfrm>
        </p:spPr>
        <p:txBody>
          <a:bodyPr>
            <a:normAutofit fontScale="77500" lnSpcReduction="20000"/>
          </a:bodyPr>
          <a:lstStyle/>
          <a:p>
            <a:r>
              <a:rPr lang="nl-NL" sz="1900" dirty="0"/>
              <a:t>Deze week begint voor moslims de jaarlijkse vastenmaand ramadan. Volgens </a:t>
            </a:r>
            <a:r>
              <a:rPr lang="nl-NL" sz="1900" dirty="0">
                <a:hlinkClick r:id="rId3"/>
              </a:rPr>
              <a:t>beleven.org</a:t>
            </a:r>
            <a:r>
              <a:rPr lang="nl-NL" sz="1900" dirty="0"/>
              <a:t>:</a:t>
            </a:r>
          </a:p>
          <a:p>
            <a:r>
              <a:rPr lang="nl-NL" sz="1900" dirty="0"/>
              <a:t>“Het vasten tijdens de ramadan begint dit jaar op donderdagochtend 23 maart en eindigt op donderdagavond 20 april met het Suikerfeest (</a:t>
            </a:r>
            <a:r>
              <a:rPr lang="nl-NL" sz="1900" dirty="0" err="1"/>
              <a:t>Eid</a:t>
            </a:r>
            <a:r>
              <a:rPr lang="nl-NL" sz="1900" dirty="0"/>
              <a:t> al-</a:t>
            </a:r>
            <a:r>
              <a:rPr lang="nl-NL" sz="1900" dirty="0" err="1"/>
              <a:t>Fitr</a:t>
            </a:r>
            <a:r>
              <a:rPr lang="nl-NL" sz="1900" dirty="0"/>
              <a:t>). De ramadanmaand begint officieel op de voorgaande avond bij zonsondergang, dus op woensdagavond 22 maart 2023.”</a:t>
            </a:r>
          </a:p>
          <a:p>
            <a:r>
              <a:rPr lang="nl-NL" sz="1900" dirty="0"/>
              <a:t>Maar wat houdt de ramadan precies in? En wordt in andere religies ook zo’n vastenmaand gehouden?</a:t>
            </a:r>
          </a:p>
          <a:p>
            <a:endParaRPr lang="nl-NL" sz="1900" dirty="0"/>
          </a:p>
          <a:p>
            <a:r>
              <a:rPr lang="nl-NL" sz="1900" dirty="0"/>
              <a:t>We gaan op onderzoek uit.</a:t>
            </a:r>
          </a:p>
          <a:p>
            <a:endParaRPr lang="nl-NL" sz="1900" dirty="0"/>
          </a:p>
          <a:p>
            <a:endParaRPr lang="nl-NL" sz="1900" dirty="0"/>
          </a:p>
          <a:p>
            <a:endParaRPr lang="nl-NL" dirty="0"/>
          </a:p>
        </p:txBody>
      </p:sp>
    </p:spTree>
    <p:extLst>
      <p:ext uri="{BB962C8B-B14F-4D97-AF65-F5344CB8AC3E}">
        <p14:creationId xmlns:p14="http://schemas.microsoft.com/office/powerpoint/2010/main" val="1198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F6D903E-38D6-0B3D-B2F0-FF34F391D241}"/>
              </a:ext>
            </a:extLst>
          </p:cNvPr>
          <p:cNvSpPr>
            <a:spLocks noGrp="1"/>
          </p:cNvSpPr>
          <p:nvPr>
            <p:ph type="body" sz="quarter" idx="11"/>
          </p:nvPr>
        </p:nvSpPr>
        <p:spPr>
          <a:xfrm>
            <a:off x="8271206" y="2312043"/>
            <a:ext cx="3276310" cy="2233914"/>
          </a:xfrm>
        </p:spPr>
        <p:txBody>
          <a:bodyPr anchor="ctr">
            <a:normAutofit/>
          </a:bodyPr>
          <a:lstStyle/>
          <a:p>
            <a:r>
              <a:rPr lang="nl-NL" dirty="0"/>
              <a:t>Wat weet jij al over de ramadan?</a:t>
            </a:r>
          </a:p>
        </p:txBody>
      </p:sp>
      <p:pic>
        <p:nvPicPr>
          <p:cNvPr id="4" name="Picture 3" descr="Drie lantaarnlampen en levensmiddelen op een dienblad op een tafel">
            <a:extLst>
              <a:ext uri="{FF2B5EF4-FFF2-40B4-BE49-F238E27FC236}">
                <a16:creationId xmlns:a16="http://schemas.microsoft.com/office/drawing/2014/main" id="{5C981A1B-0564-582F-4A0F-A2C0B502342D}"/>
              </a:ext>
            </a:extLst>
          </p:cNvPr>
          <p:cNvPicPr>
            <a:picLocks noChangeAspect="1"/>
          </p:cNvPicPr>
          <p:nvPr/>
        </p:nvPicPr>
        <p:blipFill rotWithShape="1">
          <a:blip r:embed="rId2"/>
          <a:srcRect l="17637" r="9958"/>
          <a:stretch/>
        </p:blipFill>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noFill/>
        </p:spPr>
      </p:pic>
    </p:spTree>
    <p:extLst>
      <p:ext uri="{BB962C8B-B14F-4D97-AF65-F5344CB8AC3E}">
        <p14:creationId xmlns:p14="http://schemas.microsoft.com/office/powerpoint/2010/main" val="307638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31489C9A-25E3-641D-192F-80AD1CE6BF0E}"/>
              </a:ext>
            </a:extLst>
          </p:cNvPr>
          <p:cNvSpPr txBox="1"/>
          <p:nvPr/>
        </p:nvSpPr>
        <p:spPr>
          <a:xfrm>
            <a:off x="8271206" y="2312043"/>
            <a:ext cx="3276310" cy="2233914"/>
          </a:xfrm>
          <a:prstGeom prst="rect">
            <a:avLst/>
          </a:prstGeom>
        </p:spPr>
        <p:txBody>
          <a:bodyPr vert="horz" lIns="91440" tIns="45720" rIns="91440" bIns="45720" rtlCol="0" anchor="ctr">
            <a:normAutofit fontScale="25000" lnSpcReduction="20000"/>
          </a:bodyPr>
          <a:lstStyle/>
          <a:p>
            <a:pPr marR="0" fontAlgn="auto">
              <a:lnSpc>
                <a:spcPct val="90000"/>
              </a:lnSpc>
              <a:spcBef>
                <a:spcPts val="1000"/>
              </a:spcBef>
              <a:spcAft>
                <a:spcPts val="0"/>
              </a:spcAft>
              <a:buClrTx/>
              <a:buSzTx/>
              <a:tabLst/>
              <a:defRPr/>
            </a:pPr>
            <a:r>
              <a:rPr kumimoji="0" lang="nl-NL" sz="9600" i="0" u="none" strike="noStrike" kern="1200" cap="none" spc="0" normalizeH="0" baseline="0" noProof="0" dirty="0">
                <a:ln>
                  <a:noFill/>
                </a:ln>
                <a:solidFill>
                  <a:schemeClr val="bg1"/>
                </a:solidFill>
                <a:effectLst/>
                <a:uLnTx/>
                <a:uFillTx/>
                <a:ea typeface="+mn-ea"/>
                <a:cs typeface="+mn-cs"/>
              </a:rPr>
              <a:t>De opdracht:</a:t>
            </a:r>
          </a:p>
          <a:p>
            <a:pPr marR="0" fontAlgn="auto">
              <a:lnSpc>
                <a:spcPct val="90000"/>
              </a:lnSpc>
              <a:spcBef>
                <a:spcPts val="1000"/>
              </a:spcBef>
              <a:spcAft>
                <a:spcPts val="0"/>
              </a:spcAft>
              <a:buClrTx/>
              <a:buSzTx/>
              <a:tabLst/>
              <a:defRPr/>
            </a:pPr>
            <a:endParaRPr lang="nl-NL" sz="6400" kern="1200" dirty="0">
              <a:solidFill>
                <a:schemeClr val="bg1"/>
              </a:solidFill>
              <a:ea typeface="+mn-ea"/>
              <a:cs typeface="+mn-cs"/>
            </a:endParaRPr>
          </a:p>
          <a:p>
            <a:pPr marR="0" fontAlgn="auto">
              <a:lnSpc>
                <a:spcPct val="90000"/>
              </a:lnSpc>
              <a:spcBef>
                <a:spcPts val="1000"/>
              </a:spcBef>
              <a:spcAft>
                <a:spcPts val="0"/>
              </a:spcAft>
              <a:buClrTx/>
              <a:buSzTx/>
              <a:tabLst/>
              <a:defRPr/>
            </a:pPr>
            <a:r>
              <a:rPr kumimoji="0" lang="nl-NL" sz="6400" i="0" u="none" strike="noStrike" kern="1200" cap="none" spc="0" normalizeH="0" baseline="0" noProof="0" dirty="0">
                <a:ln>
                  <a:noFill/>
                </a:ln>
                <a:solidFill>
                  <a:schemeClr val="bg1"/>
                </a:solidFill>
                <a:effectLst/>
                <a:uLnTx/>
                <a:uFillTx/>
                <a:ea typeface="+mn-ea"/>
                <a:cs typeface="+mn-cs"/>
              </a:rPr>
              <a:t>Ga op onderzoek uit. Niet alleen in de islam wordt er een vastenperiode gehouden.</a:t>
            </a:r>
          </a:p>
          <a:p>
            <a:pPr marR="0" fontAlgn="auto">
              <a:lnSpc>
                <a:spcPct val="90000"/>
              </a:lnSpc>
              <a:spcBef>
                <a:spcPts val="1000"/>
              </a:spcBef>
              <a:spcAft>
                <a:spcPts val="0"/>
              </a:spcAft>
              <a:buClrTx/>
              <a:buSzTx/>
              <a:tabLst/>
              <a:defRPr/>
            </a:pPr>
            <a:endParaRPr lang="nl-NL" sz="6400" kern="1200" dirty="0">
              <a:solidFill>
                <a:schemeClr val="bg1"/>
              </a:solidFill>
              <a:ea typeface="+mn-ea"/>
              <a:cs typeface="+mn-cs"/>
            </a:endParaRPr>
          </a:p>
          <a:p>
            <a:pPr marR="0" fontAlgn="auto">
              <a:lnSpc>
                <a:spcPct val="90000"/>
              </a:lnSpc>
              <a:spcBef>
                <a:spcPts val="1000"/>
              </a:spcBef>
              <a:spcAft>
                <a:spcPts val="0"/>
              </a:spcAft>
              <a:buClrTx/>
              <a:buSzTx/>
              <a:tabLst>
                <a:tab pos="268288" algn="l"/>
              </a:tabLst>
              <a:defRPr/>
            </a:pPr>
            <a:r>
              <a:rPr kumimoji="0" lang="nl-NL" sz="6400" i="0" u="none" strike="noStrike" kern="1200" cap="none" spc="0" normalizeH="0" baseline="0" noProof="0" dirty="0">
                <a:ln>
                  <a:noFill/>
                </a:ln>
                <a:solidFill>
                  <a:schemeClr val="bg1"/>
                </a:solidFill>
                <a:effectLst/>
                <a:uLnTx/>
                <a:uFillTx/>
                <a:ea typeface="+mn-ea"/>
                <a:cs typeface="+mn-cs"/>
              </a:rPr>
              <a:t>Zoek uit:</a:t>
            </a:r>
          </a:p>
          <a:p>
            <a:pPr marL="268288" marR="0" indent="-268288" defTabSz="538163" fontAlgn="auto">
              <a:lnSpc>
                <a:spcPct val="90000"/>
              </a:lnSpc>
              <a:spcBef>
                <a:spcPts val="1000"/>
              </a:spcBef>
              <a:spcAft>
                <a:spcPts val="0"/>
              </a:spcAft>
              <a:buClrTx/>
              <a:buSzTx/>
              <a:buFont typeface="Arial" panose="020B0604020202020204" pitchFamily="34" charset="0"/>
              <a:buChar char="•"/>
              <a:tabLst/>
              <a:defRPr/>
            </a:pPr>
            <a:r>
              <a:rPr lang="nl-NL" sz="6400" kern="1200" dirty="0">
                <a:solidFill>
                  <a:schemeClr val="bg1"/>
                </a:solidFill>
                <a:ea typeface="+mn-ea"/>
                <a:cs typeface="+mn-cs"/>
              </a:rPr>
              <a:t>Wat de ramadan precies inhoudt;</a:t>
            </a:r>
          </a:p>
          <a:p>
            <a:pPr marL="268288" marR="0" indent="-268288" defTabSz="268288" fontAlgn="auto">
              <a:lnSpc>
                <a:spcPct val="90000"/>
              </a:lnSpc>
              <a:spcBef>
                <a:spcPts val="1000"/>
              </a:spcBef>
              <a:spcAft>
                <a:spcPts val="0"/>
              </a:spcAft>
              <a:buClrTx/>
              <a:buSzTx/>
              <a:buFont typeface="Arial" panose="020B0604020202020204" pitchFamily="34" charset="0"/>
              <a:buChar char="•"/>
              <a:tabLst/>
              <a:defRPr/>
            </a:pPr>
            <a:r>
              <a:rPr lang="nl-NL" sz="6400" kern="1200" dirty="0">
                <a:solidFill>
                  <a:schemeClr val="bg1"/>
                </a:solidFill>
                <a:ea typeface="+mn-ea"/>
                <a:cs typeface="+mn-cs"/>
              </a:rPr>
              <a:t>Hoe de vastenperiode in het christendom, jodendom, hindoeïsme en boeddhisme vorm krijgt.</a:t>
            </a:r>
          </a:p>
          <a:p>
            <a:pPr marR="0" fontAlgn="auto">
              <a:lnSpc>
                <a:spcPct val="90000"/>
              </a:lnSpc>
              <a:spcBef>
                <a:spcPts val="1000"/>
              </a:spcBef>
              <a:spcAft>
                <a:spcPts val="0"/>
              </a:spcAft>
              <a:buClrTx/>
              <a:buSzTx/>
              <a:tabLst/>
              <a:defRPr/>
            </a:pPr>
            <a:endParaRPr lang="nl-NL" sz="6400" kern="1200" dirty="0">
              <a:solidFill>
                <a:schemeClr val="bg1"/>
              </a:solidFill>
              <a:ea typeface="+mn-ea"/>
              <a:cs typeface="+mn-cs"/>
            </a:endParaRPr>
          </a:p>
          <a:p>
            <a:pPr marR="0" fontAlgn="auto">
              <a:lnSpc>
                <a:spcPct val="90000"/>
              </a:lnSpc>
              <a:spcBef>
                <a:spcPts val="1000"/>
              </a:spcBef>
              <a:spcAft>
                <a:spcPts val="0"/>
              </a:spcAft>
              <a:buClrTx/>
              <a:buSzTx/>
              <a:tabLst/>
              <a:defRPr/>
            </a:pPr>
            <a:r>
              <a:rPr lang="nl-NL" sz="6400" dirty="0">
                <a:solidFill>
                  <a:schemeClr val="bg1"/>
                </a:solidFill>
              </a:rPr>
              <a:t>Verzamel informatie en geef dit weer in een </a:t>
            </a:r>
            <a:r>
              <a:rPr lang="nl-NL" sz="6400" kern="1200" dirty="0" err="1">
                <a:solidFill>
                  <a:schemeClr val="bg1"/>
                </a:solidFill>
                <a:ea typeface="+mn-ea"/>
                <a:cs typeface="+mn-cs"/>
              </a:rPr>
              <a:t>mindmap</a:t>
            </a:r>
            <a:r>
              <a:rPr lang="nl-NL" sz="6400" kern="1200" dirty="0">
                <a:solidFill>
                  <a:schemeClr val="bg1"/>
                </a:solidFill>
                <a:ea typeface="+mn-ea"/>
                <a:cs typeface="+mn-cs"/>
              </a:rPr>
              <a:t>.</a:t>
            </a:r>
          </a:p>
          <a:p>
            <a:pPr marR="0" fontAlgn="auto">
              <a:lnSpc>
                <a:spcPct val="90000"/>
              </a:lnSpc>
              <a:spcBef>
                <a:spcPts val="1000"/>
              </a:spcBef>
              <a:spcAft>
                <a:spcPts val="0"/>
              </a:spcAft>
              <a:buClrTx/>
              <a:buSzTx/>
              <a:tabLst/>
              <a:defRPr/>
            </a:pPr>
            <a:r>
              <a:rPr lang="nl-NL" sz="6400" kern="1200" dirty="0">
                <a:solidFill>
                  <a:schemeClr val="bg1"/>
                </a:solidFill>
                <a:ea typeface="+mn-ea"/>
                <a:cs typeface="+mn-cs"/>
              </a:rPr>
              <a:t>Maak hierin duidelijk wat de </a:t>
            </a:r>
            <a:r>
              <a:rPr lang="nl-NL" sz="6400" b="1" kern="1200" dirty="0">
                <a:solidFill>
                  <a:schemeClr val="bg1"/>
                </a:solidFill>
                <a:ea typeface="+mn-ea"/>
                <a:cs typeface="+mn-cs"/>
              </a:rPr>
              <a:t>overeenkomsten</a:t>
            </a:r>
            <a:r>
              <a:rPr lang="nl-NL" sz="6400" kern="1200" dirty="0">
                <a:solidFill>
                  <a:schemeClr val="bg1"/>
                </a:solidFill>
                <a:ea typeface="+mn-ea"/>
                <a:cs typeface="+mn-cs"/>
              </a:rPr>
              <a:t> en wat de </a:t>
            </a:r>
            <a:r>
              <a:rPr lang="nl-NL" sz="6400" b="1" kern="1200" dirty="0">
                <a:solidFill>
                  <a:schemeClr val="bg1"/>
                </a:solidFill>
                <a:ea typeface="+mn-ea"/>
                <a:cs typeface="+mn-cs"/>
              </a:rPr>
              <a:t>verschillen</a:t>
            </a:r>
            <a:r>
              <a:rPr lang="nl-NL" sz="6400" kern="1200" dirty="0">
                <a:solidFill>
                  <a:schemeClr val="bg1"/>
                </a:solidFill>
                <a:ea typeface="+mn-ea"/>
                <a:cs typeface="+mn-cs"/>
              </a:rPr>
              <a:t> zijn. Werk hiervoor met kleurcodering.</a:t>
            </a:r>
            <a:endParaRPr lang="nl-NL" sz="6400" dirty="0">
              <a:solidFill>
                <a:schemeClr val="bg1"/>
              </a:solidFill>
            </a:endParaRPr>
          </a:p>
          <a:p>
            <a:pPr marR="0" fontAlgn="auto">
              <a:lnSpc>
                <a:spcPct val="90000"/>
              </a:lnSpc>
              <a:spcBef>
                <a:spcPts val="1000"/>
              </a:spcBef>
              <a:spcAft>
                <a:spcPts val="0"/>
              </a:spcAft>
              <a:buClrTx/>
              <a:buSzTx/>
              <a:tabLst/>
              <a:defRPr/>
            </a:pPr>
            <a:r>
              <a:rPr lang="nl-NL" sz="6400" kern="1200" dirty="0">
                <a:solidFill>
                  <a:schemeClr val="bg1"/>
                </a:solidFill>
                <a:ea typeface="+mn-ea"/>
                <a:cs typeface="+mn-cs"/>
              </a:rPr>
              <a:t>Stel de </a:t>
            </a:r>
            <a:r>
              <a:rPr lang="nl-NL" sz="6400" kern="1200" dirty="0" err="1">
                <a:solidFill>
                  <a:schemeClr val="bg1"/>
                </a:solidFill>
                <a:ea typeface="+mn-ea"/>
                <a:cs typeface="+mn-cs"/>
              </a:rPr>
              <a:t>mindmaps</a:t>
            </a:r>
            <a:r>
              <a:rPr lang="nl-NL" sz="6400" kern="1200" dirty="0">
                <a:solidFill>
                  <a:schemeClr val="bg1"/>
                </a:solidFill>
                <a:ea typeface="+mn-ea"/>
                <a:cs typeface="+mn-cs"/>
              </a:rPr>
              <a:t> tentoon in jullie lokaal. </a:t>
            </a:r>
            <a:br>
              <a:rPr lang="nl-NL" sz="6400" kern="1200" dirty="0">
                <a:solidFill>
                  <a:schemeClr val="bg1"/>
                </a:solidFill>
                <a:ea typeface="+mn-ea"/>
                <a:cs typeface="+mn-cs"/>
              </a:rPr>
            </a:br>
            <a:r>
              <a:rPr lang="nl-NL" sz="6400" kern="1200" dirty="0">
                <a:solidFill>
                  <a:schemeClr val="bg1"/>
                </a:solidFill>
                <a:ea typeface="+mn-ea"/>
                <a:cs typeface="+mn-cs"/>
              </a:rPr>
              <a:t>Bekijk</a:t>
            </a:r>
            <a:r>
              <a:rPr lang="nl-NL" sz="6400" dirty="0">
                <a:solidFill>
                  <a:schemeClr val="bg1"/>
                </a:solidFill>
              </a:rPr>
              <a:t> en bespreek ze samen.</a:t>
            </a:r>
            <a:endParaRPr lang="en-US" sz="6400" kern="1200" dirty="0">
              <a:solidFill>
                <a:schemeClr val="bg1"/>
              </a:solidFill>
              <a:ea typeface="+mn-ea"/>
              <a:cs typeface="+mn-cs"/>
            </a:endParaRPr>
          </a:p>
          <a:p>
            <a:pPr marR="0" fontAlgn="auto">
              <a:lnSpc>
                <a:spcPct val="90000"/>
              </a:lnSpc>
              <a:spcBef>
                <a:spcPts val="1000"/>
              </a:spcBef>
              <a:spcAft>
                <a:spcPts val="0"/>
              </a:spcAft>
              <a:buClrTx/>
              <a:buSzTx/>
              <a:tabLst/>
              <a:defRPr/>
            </a:pPr>
            <a:endParaRPr kumimoji="0" lang="en-US" sz="800" b="1" i="0" u="none" strike="noStrike" kern="1200" cap="none" spc="0" normalizeH="0" baseline="0" noProof="0" dirty="0">
              <a:ln>
                <a:noFill/>
              </a:ln>
              <a:solidFill>
                <a:schemeClr val="bg1"/>
              </a:solidFill>
              <a:effectLst/>
              <a:uLnTx/>
              <a:uFillTx/>
              <a:latin typeface="+mj-lt"/>
              <a:ea typeface="+mn-ea"/>
              <a:cs typeface="+mn-cs"/>
            </a:endParaRPr>
          </a:p>
          <a:p>
            <a:pPr marR="0" fontAlgn="auto">
              <a:lnSpc>
                <a:spcPct val="90000"/>
              </a:lnSpc>
              <a:spcBef>
                <a:spcPts val="1000"/>
              </a:spcBef>
              <a:spcAft>
                <a:spcPts val="0"/>
              </a:spcAft>
              <a:buClrTx/>
              <a:buSzTx/>
              <a:tabLst/>
              <a:defRPr/>
            </a:pPr>
            <a:endParaRPr lang="en-US" sz="800" b="1" kern="1200" dirty="0">
              <a:solidFill>
                <a:schemeClr val="bg1"/>
              </a:solidFill>
              <a:latin typeface="+mj-lt"/>
              <a:ea typeface="+mn-ea"/>
              <a:cs typeface="+mn-cs"/>
            </a:endParaRPr>
          </a:p>
          <a:p>
            <a:pPr marR="0" fontAlgn="auto">
              <a:lnSpc>
                <a:spcPct val="90000"/>
              </a:lnSpc>
              <a:spcBef>
                <a:spcPts val="1000"/>
              </a:spcBef>
              <a:spcAft>
                <a:spcPts val="0"/>
              </a:spcAft>
              <a:buClrTx/>
              <a:buSzTx/>
              <a:tabLst/>
              <a:defRPr/>
            </a:pPr>
            <a:endParaRPr kumimoji="0" lang="en-US" sz="800" b="1" i="0" u="none" strike="noStrike" kern="1200" cap="none" spc="0" normalizeH="0" baseline="0" noProof="0" dirty="0">
              <a:ln>
                <a:noFill/>
              </a:ln>
              <a:solidFill>
                <a:schemeClr val="bg1"/>
              </a:solidFill>
              <a:effectLst/>
              <a:uLnTx/>
              <a:uFillTx/>
              <a:latin typeface="+mj-lt"/>
              <a:ea typeface="+mn-ea"/>
              <a:cs typeface="+mn-cs"/>
            </a:endParaRPr>
          </a:p>
        </p:txBody>
      </p:sp>
      <p:pic>
        <p:nvPicPr>
          <p:cNvPr id="5" name="Tijdelijke aanduiding voor afbeelding 4" descr="Afbeelding met persoon&#10;&#10;Automatisch gegenereerde beschrijving">
            <a:extLst>
              <a:ext uri="{FF2B5EF4-FFF2-40B4-BE49-F238E27FC236}">
                <a16:creationId xmlns:a16="http://schemas.microsoft.com/office/drawing/2014/main" id="{A10588FB-C3E8-9CF6-2DD3-9DB0F64E5EB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217" r="1" b="1"/>
          <a:stretch/>
        </p:blipFill>
        <p:spPr>
          <a:xfrm>
            <a:off x="-308882" y="1"/>
            <a:ext cx="7448954" cy="6867261"/>
          </a:xfrm>
          <a:noFill/>
        </p:spPr>
      </p:pic>
      <p:sp>
        <p:nvSpPr>
          <p:cNvPr id="2" name="Tekstvak 1">
            <a:extLst>
              <a:ext uri="{FF2B5EF4-FFF2-40B4-BE49-F238E27FC236}">
                <a16:creationId xmlns:a16="http://schemas.microsoft.com/office/drawing/2014/main" id="{6BBFE6ED-D573-33BC-21B7-07C0F6B792A4}"/>
              </a:ext>
            </a:extLst>
          </p:cNvPr>
          <p:cNvSpPr txBox="1"/>
          <p:nvPr/>
        </p:nvSpPr>
        <p:spPr>
          <a:xfrm>
            <a:off x="4021911" y="6667207"/>
            <a:ext cx="3118161" cy="200055"/>
          </a:xfrm>
          <a:prstGeom prst="rect">
            <a:avLst/>
          </a:prstGeom>
          <a:solidFill>
            <a:srgbClr val="000000"/>
          </a:solidFill>
        </p:spPr>
        <p:txBody>
          <a:bodyPr wrap="none" rtlCol="0">
            <a:spAutoFit/>
          </a:bodyPr>
          <a:lstStyle/>
          <a:p>
            <a:pPr algn="r">
              <a:spcAft>
                <a:spcPts val="600"/>
              </a:spcAft>
            </a:pPr>
            <a:r>
              <a:rPr lang="nl-NL" sz="700">
                <a:solidFill>
                  <a:srgbClr val="FFFFFF"/>
                </a:solidFill>
                <a:hlinkClick r:id="rId3" tooltip="https://maken.wikiwijs.nl/87247">
                  <a:extLst>
                    <a:ext uri="{A12FA001-AC4F-418D-AE19-62706E023703}">
                      <ahyp:hlinkClr xmlns:ahyp="http://schemas.microsoft.com/office/drawing/2018/hyperlinkcolor" val="tx"/>
                    </a:ext>
                  </a:extLst>
                </a:hlinkClick>
              </a:rPr>
              <a:t>Deze foto</a:t>
            </a:r>
            <a:r>
              <a:rPr lang="nl-NL" sz="700">
                <a:solidFill>
                  <a:srgbClr val="FFFFFF"/>
                </a:solidFill>
              </a:rPr>
              <a:t> van Onbekende auteur is gelicentieerd onder </a:t>
            </a:r>
            <a:r>
              <a:rPr lang="nl-NL"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nl-NL" sz="700">
              <a:solidFill>
                <a:srgbClr val="FFFFFF"/>
              </a:solidFill>
            </a:endParaRPr>
          </a:p>
        </p:txBody>
      </p:sp>
    </p:spTree>
    <p:extLst>
      <p:ext uri="{BB962C8B-B14F-4D97-AF65-F5344CB8AC3E}">
        <p14:creationId xmlns:p14="http://schemas.microsoft.com/office/powerpoint/2010/main" val="88388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09599" y="1309202"/>
            <a:ext cx="6193461" cy="3286777"/>
          </a:xfrm>
        </p:spPr>
        <p:txBody>
          <a:bodyPr>
            <a:normAutofit/>
          </a:bodyPr>
          <a:lstStyle/>
          <a:p>
            <a:endParaRPr lang="nl-NL" dirty="0">
              <a:solidFill>
                <a:schemeClr val="tx1"/>
              </a:solidFill>
            </a:endParaRPr>
          </a:p>
          <a:p>
            <a:endParaRPr lang="nl-NL" dirty="0">
              <a:solidFill>
                <a:schemeClr val="bg1"/>
              </a:solidFill>
            </a:endParaRPr>
          </a:p>
        </p:txBody>
      </p:sp>
      <p:sp>
        <p:nvSpPr>
          <p:cNvPr id="4" name="Tekstvak 3">
            <a:extLst>
              <a:ext uri="{FF2B5EF4-FFF2-40B4-BE49-F238E27FC236}">
                <a16:creationId xmlns:a16="http://schemas.microsoft.com/office/drawing/2014/main" id="{E36BB372-EA63-0B78-D2E1-E266F347A969}"/>
              </a:ext>
            </a:extLst>
          </p:cNvPr>
          <p:cNvSpPr txBox="1"/>
          <p:nvPr/>
        </p:nvSpPr>
        <p:spPr>
          <a:xfrm>
            <a:off x="536976" y="1081404"/>
            <a:ext cx="6487064" cy="2585323"/>
          </a:xfrm>
          <a:prstGeom prst="rect">
            <a:avLst/>
          </a:prstGeom>
          <a:noFill/>
        </p:spPr>
        <p:txBody>
          <a:bodyPr wrap="square" rtlCol="0">
            <a:spAutoFit/>
          </a:bodyPr>
          <a:lstStyle/>
          <a:p>
            <a:r>
              <a:rPr lang="nl-NL" dirty="0">
                <a:solidFill>
                  <a:schemeClr val="bg1"/>
                </a:solidFill>
              </a:rPr>
              <a:t>We kennen hier de kerstvakantie en we zijn vrij met Pasen en Pinksteren.</a:t>
            </a:r>
          </a:p>
          <a:p>
            <a:endParaRPr lang="nl-NL" dirty="0">
              <a:solidFill>
                <a:schemeClr val="bg1"/>
              </a:solidFill>
            </a:endParaRPr>
          </a:p>
          <a:p>
            <a:r>
              <a:rPr lang="nl-NL" dirty="0">
                <a:solidFill>
                  <a:schemeClr val="bg1"/>
                </a:solidFill>
              </a:rPr>
              <a:t>Dit zijn feestdagen die horen bij het christendom. </a:t>
            </a:r>
            <a:br>
              <a:rPr lang="nl-NL" dirty="0">
                <a:solidFill>
                  <a:schemeClr val="bg1"/>
                </a:solidFill>
              </a:rPr>
            </a:br>
            <a:r>
              <a:rPr lang="nl-NL" dirty="0">
                <a:solidFill>
                  <a:schemeClr val="bg1"/>
                </a:solidFill>
              </a:rPr>
              <a:t>Maar ook als je geen christen bent, ben je op die dagen (meestal) vrij.</a:t>
            </a:r>
          </a:p>
          <a:p>
            <a:endParaRPr lang="nl-NL" dirty="0">
              <a:solidFill>
                <a:schemeClr val="bg1"/>
              </a:solidFill>
            </a:endParaRPr>
          </a:p>
          <a:p>
            <a:endParaRPr lang="nl-NL" dirty="0">
              <a:solidFill>
                <a:schemeClr val="bg1"/>
              </a:solidFill>
            </a:endParaRPr>
          </a:p>
          <a:p>
            <a:r>
              <a:rPr lang="nl-NL" dirty="0">
                <a:solidFill>
                  <a:schemeClr val="bg1"/>
                </a:solidFill>
              </a:rPr>
              <a:t>Bespreek de stelling op de volgende pagina.</a:t>
            </a:r>
          </a:p>
        </p:txBody>
      </p:sp>
      <p:pic>
        <p:nvPicPr>
          <p:cNvPr id="13" name="Afbeelding 12" descr="Close-up van vakantiedecoratie, met inbegrip van kerstballen, dennenappels, en dennennaalden">
            <a:extLst>
              <a:ext uri="{FF2B5EF4-FFF2-40B4-BE49-F238E27FC236}">
                <a16:creationId xmlns:a16="http://schemas.microsoft.com/office/drawing/2014/main" id="{3F71DF19-15C5-F3B8-58B1-C15A4F0F4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512" y="422694"/>
            <a:ext cx="3972464" cy="2648309"/>
          </a:xfrm>
          <a:prstGeom prst="rect">
            <a:avLst/>
          </a:prstGeom>
        </p:spPr>
      </p:pic>
      <p:pic>
        <p:nvPicPr>
          <p:cNvPr id="15" name="Afbeelding 14" descr="Gebroken chocolade paaseieren">
            <a:extLst>
              <a:ext uri="{FF2B5EF4-FFF2-40B4-BE49-F238E27FC236}">
                <a16:creationId xmlns:a16="http://schemas.microsoft.com/office/drawing/2014/main" id="{81A077A4-55B9-9D32-A61B-CBF7A8C45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2807199"/>
            <a:ext cx="3972464" cy="2648309"/>
          </a:xfrm>
          <a:prstGeom prst="rect">
            <a:avLst/>
          </a:prstGeom>
        </p:spPr>
      </p:pic>
    </p:spTree>
    <p:extLst>
      <p:ext uri="{BB962C8B-B14F-4D97-AF65-F5344CB8AC3E}">
        <p14:creationId xmlns:p14="http://schemas.microsoft.com/office/powerpoint/2010/main" val="56740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53C4549-0206-F05B-3380-4FFE5A67760D}"/>
              </a:ext>
            </a:extLst>
          </p:cNvPr>
          <p:cNvSpPr>
            <a:spLocks noGrp="1"/>
          </p:cNvSpPr>
          <p:nvPr>
            <p:ph type="body" sz="quarter" idx="15"/>
          </p:nvPr>
        </p:nvSpPr>
        <p:spPr/>
        <p:txBody>
          <a:bodyPr/>
          <a:lstStyle/>
          <a:p>
            <a:r>
              <a:rPr lang="nl-NL" dirty="0"/>
              <a:t>Suikerfeest moet een officiële feestdag worden in Nederland.</a:t>
            </a:r>
          </a:p>
        </p:txBody>
      </p:sp>
      <p:sp>
        <p:nvSpPr>
          <p:cNvPr id="3" name="Tijdelijke aanduiding voor tekst 2">
            <a:extLst>
              <a:ext uri="{FF2B5EF4-FFF2-40B4-BE49-F238E27FC236}">
                <a16:creationId xmlns:a16="http://schemas.microsoft.com/office/drawing/2014/main" id="{6D80086D-A9B8-2CEF-2BCE-6121FA210067}"/>
              </a:ext>
            </a:extLst>
          </p:cNvPr>
          <p:cNvSpPr>
            <a:spLocks noGrp="1"/>
          </p:cNvSpPr>
          <p:nvPr>
            <p:ph type="body" sz="quarter" idx="16"/>
          </p:nvPr>
        </p:nvSpPr>
        <p:spPr/>
        <p:txBody>
          <a:bodyPr/>
          <a:lstStyle/>
          <a:p>
            <a:r>
              <a:rPr lang="nl-NL" dirty="0"/>
              <a:t>Bedenk argumenten voor en tegen deze stelling.</a:t>
            </a:r>
          </a:p>
          <a:p>
            <a:r>
              <a:rPr lang="nl-NL" dirty="0"/>
              <a:t>Bespreek de stelling in de klas.</a:t>
            </a:r>
          </a:p>
        </p:txBody>
      </p:sp>
    </p:spTree>
    <p:extLst>
      <p:ext uri="{BB962C8B-B14F-4D97-AF65-F5344CB8AC3E}">
        <p14:creationId xmlns:p14="http://schemas.microsoft.com/office/powerpoint/2010/main" val="2622373031"/>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2761</TotalTime>
  <Words>599</Words>
  <Application>Microsoft Office PowerPoint</Application>
  <PresentationFormat>Breedbeeld</PresentationFormat>
  <Paragraphs>54</Paragraphs>
  <Slides>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vt:i4>
      </vt:variant>
    </vt:vector>
  </HeadingPairs>
  <TitlesOfParts>
    <vt:vector size="12"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Chantal Lioe-A-Joe</cp:lastModifiedBy>
  <cp:revision>68</cp:revision>
  <dcterms:created xsi:type="dcterms:W3CDTF">2022-01-30T11:55:21Z</dcterms:created>
  <dcterms:modified xsi:type="dcterms:W3CDTF">2023-03-17T14:51:32Z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