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3"/>
  </p:notesMasterIdLst>
  <p:sldIdLst>
    <p:sldId id="268" r:id="rId5"/>
    <p:sldId id="269" r:id="rId6"/>
    <p:sldId id="299" r:id="rId7"/>
    <p:sldId id="295" r:id="rId8"/>
    <p:sldId id="304" r:id="rId9"/>
    <p:sldId id="296" r:id="rId10"/>
    <p:sldId id="280" r:id="rId11"/>
    <p:sldId id="281"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Open Sans" panose="020B0606030504020204" pitchFamily="34" charset="0"/>
      <p:regular r:id="rId18"/>
      <p:bold r:id="rId19"/>
      <p:italic r:id="rId20"/>
      <p:boldItalic r:id="rId21"/>
    </p:embeddedFont>
    <p:embeddedFont>
      <p:font typeface="Poppins" panose="00000500000000000000" pitchFamily="2" charset="0"/>
      <p:regular r:id="rId22"/>
      <p:bold r:id="rId23"/>
      <p:italic r:id="rId24"/>
      <p:boldItalic r:id="rId25"/>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04" d="100"/>
          <a:sy n="104" d="100"/>
        </p:scale>
        <p:origin x="72"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3/3/2023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03/03/2023</a:t>
            </a:fld>
            <a:endParaRPr lang="en-US" dirty="0"/>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03/03/2023</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jeugdjournaal.nl/artikel/2465798-tiktok-gaat-kinderen-na-een-uur-waarschuwen.html" TargetMode="External"/><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hyperlink" Target="https://www.rtlnieuws.nl/tech/artikel/5368969/tiktok-timer-uur-app-code-tieners-jongeren-schermtijd"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8" y="2295153"/>
            <a:ext cx="5033639" cy="1133847"/>
          </a:xfrm>
        </p:spPr>
        <p:txBody>
          <a:bodyPr anchor="ctr">
            <a:noAutofit/>
          </a:bodyPr>
          <a:lstStyle/>
          <a:p>
            <a:r>
              <a:rPr lang="nl-NL" sz="8800" dirty="0" err="1"/>
              <a:t>TikTak</a:t>
            </a:r>
            <a:r>
              <a:rPr lang="nl-NL" sz="8800" dirty="0"/>
              <a:t>,</a:t>
            </a:r>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3634186" cy="370376"/>
          </a:xfrm>
        </p:spPr>
        <p:txBody>
          <a:bodyPr anchor="t">
            <a:normAutofit/>
          </a:bodyPr>
          <a:lstStyle/>
          <a:p>
            <a:r>
              <a:rPr lang="nl-NL" sz="1200" dirty="0"/>
              <a:t>Mediabegrip week 10 – (V)SO</a:t>
            </a:r>
          </a:p>
        </p:txBody>
      </p:sp>
      <p:pic>
        <p:nvPicPr>
          <p:cNvPr id="13" name="Tijdelijke aanduiding voor afbeelding 12" descr="Wekker met monden">
            <a:extLst>
              <a:ext uri="{FF2B5EF4-FFF2-40B4-BE49-F238E27FC236}">
                <a16:creationId xmlns:a16="http://schemas.microsoft.com/office/drawing/2014/main" id="{2BF6C0EE-C9FD-3557-0907-6008D1C69D5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645" r="20645"/>
          <a:stretch/>
        </p:blipFill>
        <p:spPr>
          <a:xfrm>
            <a:off x="7264791" y="0"/>
            <a:ext cx="4927209" cy="5639456"/>
          </a:xfrm>
        </p:spPr>
      </p:pic>
      <p:sp>
        <p:nvSpPr>
          <p:cNvPr id="2" name="Tekstvak 1">
            <a:extLst>
              <a:ext uri="{FF2B5EF4-FFF2-40B4-BE49-F238E27FC236}">
                <a16:creationId xmlns:a16="http://schemas.microsoft.com/office/drawing/2014/main" id="{0070A41A-80D3-85AA-577D-74A276CC41E4}"/>
              </a:ext>
            </a:extLst>
          </p:cNvPr>
          <p:cNvSpPr txBox="1"/>
          <p:nvPr/>
        </p:nvSpPr>
        <p:spPr>
          <a:xfrm>
            <a:off x="4300738" y="2862076"/>
            <a:ext cx="2885243" cy="369332"/>
          </a:xfrm>
          <a:prstGeom prst="rect">
            <a:avLst/>
          </a:prstGeom>
          <a:noFill/>
        </p:spPr>
        <p:txBody>
          <a:bodyPr wrap="square" rtlCol="0">
            <a:spAutoFit/>
          </a:bodyPr>
          <a:lstStyle/>
          <a:p>
            <a:r>
              <a:rPr lang="nl-NL" dirty="0">
                <a:solidFill>
                  <a:schemeClr val="bg1"/>
                </a:solidFill>
              </a:rPr>
              <a:t>de klok tikt door…</a:t>
            </a:r>
          </a:p>
        </p:txBody>
      </p:sp>
    </p:spTree>
    <p:extLst>
      <p:ext uri="{BB962C8B-B14F-4D97-AF65-F5344CB8AC3E}">
        <p14:creationId xmlns:p14="http://schemas.microsoft.com/office/powerpoint/2010/main" val="2623847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dirty="0" err="1"/>
              <a:t>Melles</a:t>
            </a:r>
            <a:r>
              <a:rPr lang="nl-NL" dirty="0"/>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620004" y="591690"/>
            <a:ext cx="8161687" cy="5632311"/>
          </a:xfrm>
          <a:prstGeom prst="rect">
            <a:avLst/>
          </a:prstGeom>
          <a:noFill/>
        </p:spPr>
        <p:txBody>
          <a:bodyPr wrap="square" rtlCol="0">
            <a:spAutoFit/>
          </a:bodyPr>
          <a:lstStyle/>
          <a:p>
            <a:pPr algn="l"/>
            <a:r>
              <a:rPr lang="nl-NL" sz="1200" b="0" i="0" dirty="0">
                <a:solidFill>
                  <a:srgbClr val="374151"/>
                </a:solidFill>
                <a:effectLst/>
              </a:rPr>
              <a:t>Hoi Allemaal,</a:t>
            </a:r>
          </a:p>
          <a:p>
            <a:pPr algn="l"/>
            <a:endParaRPr lang="nl-NL" sz="1200" dirty="0">
              <a:solidFill>
                <a:srgbClr val="374151"/>
              </a:solidFill>
            </a:endParaRPr>
          </a:p>
          <a:p>
            <a:pPr algn="l"/>
            <a:r>
              <a:rPr lang="nl-NL" sz="1200" b="0" i="0" dirty="0">
                <a:solidFill>
                  <a:srgbClr val="374151"/>
                </a:solidFill>
                <a:effectLst/>
              </a:rPr>
              <a:t>En? Hebben jullie een fijne vakantie gehad? Ik wel hoor! Ik heb er echt van genoten. </a:t>
            </a:r>
            <a:r>
              <a:rPr lang="nl-NL" sz="1200" dirty="0">
                <a:solidFill>
                  <a:srgbClr val="374151"/>
                </a:solidFill>
              </a:rPr>
              <a:t>Veel leuke dingen gedaan, maar ook wel moeite om me aan mijn goede voornemens te houden.</a:t>
            </a:r>
          </a:p>
          <a:p>
            <a:pPr algn="l"/>
            <a:endParaRPr lang="nl-NL" sz="1200" b="0" i="0" dirty="0">
              <a:solidFill>
                <a:srgbClr val="374151"/>
              </a:solidFill>
              <a:effectLst/>
            </a:endParaRPr>
          </a:p>
          <a:p>
            <a:pPr algn="l"/>
            <a:r>
              <a:rPr lang="nl-NL" sz="1200" dirty="0">
                <a:solidFill>
                  <a:srgbClr val="374151"/>
                </a:solidFill>
              </a:rPr>
              <a:t>Ik had mezelf namelijk echt voorgenomen om minder met mijn telefoon bezig te zijn. En dan zeker het kijken naar TikTok. Ik de laatste les van 2022 had ik het hier al over. Toen kwam ik er achter dat ik soms wel 2 uur per dag naar TikTok keek. Daar schrok ik wel een beetje van.</a:t>
            </a:r>
          </a:p>
          <a:p>
            <a:pPr algn="l"/>
            <a:endParaRPr lang="nl-NL" sz="1200" dirty="0">
              <a:solidFill>
                <a:srgbClr val="374151"/>
              </a:solidFill>
            </a:endParaRPr>
          </a:p>
          <a:p>
            <a:pPr algn="l"/>
            <a:r>
              <a:rPr lang="nl-NL" sz="1200" dirty="0">
                <a:solidFill>
                  <a:srgbClr val="374151"/>
                </a:solidFill>
              </a:rPr>
              <a:t>Deze vakantie was het soms nog wel eens meer dan 2 uur. Ik heb het teruggekeken in de digitaal welzijn app: gemiddeld 4 uur en 15 minuten. Met een uitschieter op dinsdag: 6 uur en 24 minuten. Oei…</a:t>
            </a:r>
          </a:p>
          <a:p>
            <a:pPr algn="l"/>
            <a:endParaRPr lang="nl-NL" sz="1200" dirty="0">
              <a:solidFill>
                <a:srgbClr val="374151"/>
              </a:solidFill>
            </a:endParaRPr>
          </a:p>
          <a:p>
            <a:pPr algn="l"/>
            <a:r>
              <a:rPr lang="nl-NL" sz="1200" dirty="0">
                <a:solidFill>
                  <a:srgbClr val="374151"/>
                </a:solidFill>
              </a:rPr>
              <a:t>Ik heb gewoon niet in de gaten dat ik al zo lang aan het kijken bent. Je wordt er als het ware helemaal ingezogen.  Ik wil eigenlijk best wel minder kijken. Ik bedoel…. 4 uur en een kwartier, dat is 255 minuten, dat is meer dan 2 en een halve voetbalwedstrijd, dat is 8 en een halve aflevering van Goede Tijden, Slechte tijden en het is 1/6 deel van mijn hele dag. Oei…</a:t>
            </a:r>
          </a:p>
          <a:p>
            <a:pPr algn="l"/>
            <a:endParaRPr lang="nl-NL" sz="1200" b="0" i="0" dirty="0">
              <a:solidFill>
                <a:srgbClr val="374151"/>
              </a:solidFill>
              <a:effectLst/>
            </a:endParaRPr>
          </a:p>
          <a:p>
            <a:pPr algn="l"/>
            <a:r>
              <a:rPr lang="nl-NL" sz="1200" b="0" i="0" dirty="0">
                <a:solidFill>
                  <a:srgbClr val="374151"/>
                </a:solidFill>
                <a:effectLst/>
              </a:rPr>
              <a:t>Ik ben ook echt suf na zo’n dag, krijg last van mijn nek en ik weet dat het niet goed voor mijn ogen is. Maar het gebeurt me </a:t>
            </a:r>
            <a:r>
              <a:rPr lang="nl-NL" sz="1200" dirty="0">
                <a:solidFill>
                  <a:srgbClr val="374151"/>
                </a:solidFill>
              </a:rPr>
              <a:t>wel.</a:t>
            </a:r>
          </a:p>
          <a:p>
            <a:pPr algn="l"/>
            <a:endParaRPr lang="nl-NL" sz="1200" b="0" i="0" dirty="0">
              <a:solidFill>
                <a:srgbClr val="374151"/>
              </a:solidFill>
              <a:effectLst/>
            </a:endParaRPr>
          </a:p>
          <a:p>
            <a:pPr algn="l"/>
            <a:r>
              <a:rPr lang="nl-NL" sz="1200" dirty="0">
                <a:solidFill>
                  <a:srgbClr val="374151"/>
                </a:solidFill>
              </a:rPr>
              <a:t>Ik ga echt een timer zetten of zoiets. Een maximum schermtijd instellen of misschien zelfs wel helemaal stoppen met TikTok. Ik hoor zulke vreemde verhalen over die app…</a:t>
            </a:r>
          </a:p>
          <a:p>
            <a:pPr algn="l"/>
            <a:endParaRPr lang="nl-NL" sz="1200" b="0" i="0" dirty="0">
              <a:solidFill>
                <a:srgbClr val="374151"/>
              </a:solidFill>
              <a:effectLst/>
            </a:endParaRPr>
          </a:p>
          <a:p>
            <a:pPr algn="l"/>
            <a:r>
              <a:rPr lang="nl-NL" sz="1200" dirty="0">
                <a:solidFill>
                  <a:srgbClr val="374151"/>
                </a:solidFill>
              </a:rPr>
              <a:t>Wat zou ij doen?</a:t>
            </a:r>
          </a:p>
          <a:p>
            <a:pPr algn="l"/>
            <a:endParaRPr lang="nl-NL" sz="1200" b="0" i="0" dirty="0">
              <a:solidFill>
                <a:srgbClr val="374151"/>
              </a:solidFill>
              <a:effectLst/>
            </a:endParaRPr>
          </a:p>
          <a:p>
            <a:pPr algn="l"/>
            <a:r>
              <a:rPr lang="nl-NL" sz="1200" dirty="0">
                <a:solidFill>
                  <a:srgbClr val="374151"/>
                </a:solidFill>
              </a:rPr>
              <a:t>Groetjes,</a:t>
            </a:r>
          </a:p>
          <a:p>
            <a:pPr algn="l"/>
            <a:r>
              <a:rPr lang="nl-NL" sz="1200" b="0" i="0" dirty="0">
                <a:solidFill>
                  <a:srgbClr val="374151"/>
                </a:solidFill>
                <a:effectLst/>
              </a:rPr>
              <a:t>Melle.</a:t>
            </a:r>
          </a:p>
          <a:p>
            <a:pPr algn="l"/>
            <a:endParaRPr lang="nl-NL" sz="1200" b="0" i="0" dirty="0">
              <a:solidFill>
                <a:srgbClr val="374151"/>
              </a:solidFill>
              <a:effectLst/>
            </a:endParaRPr>
          </a:p>
          <a:p>
            <a:pPr algn="l"/>
            <a:r>
              <a:rPr lang="nl-NL" sz="1200" dirty="0">
                <a:solidFill>
                  <a:srgbClr val="374151"/>
                </a:solidFill>
              </a:rPr>
              <a:t>Ps. Lastig hoor, want het is ook wel gewoon heel erg leuk en ik leer er wat van en ik heb pas nog 3 nieuwe boeken ontdekt door TikTok… *zucht* </a:t>
            </a:r>
            <a:endParaRPr lang="nl-NL" sz="1200" b="0" i="0" dirty="0">
              <a:solidFill>
                <a:srgbClr val="374151"/>
              </a:solidFill>
              <a:effectLst/>
            </a:endParaRPr>
          </a:p>
        </p:txBody>
      </p:sp>
      <p:pic>
        <p:nvPicPr>
          <p:cNvPr id="6" name="Afbeelding 5">
            <a:extLst>
              <a:ext uri="{FF2B5EF4-FFF2-40B4-BE49-F238E27FC236}">
                <a16:creationId xmlns:a16="http://schemas.microsoft.com/office/drawing/2014/main" id="{9C4A813E-DC7F-B86E-7821-CA2D8F77C67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76503" y="252548"/>
            <a:ext cx="2288177" cy="2288177"/>
          </a:xfrm>
          <a:prstGeom prst="rect">
            <a:avLst/>
          </a:prstGeom>
        </p:spPr>
      </p:pic>
    </p:spTree>
    <p:extLst>
      <p:ext uri="{BB962C8B-B14F-4D97-AF65-F5344CB8AC3E}">
        <p14:creationId xmlns:p14="http://schemas.microsoft.com/office/powerpoint/2010/main" val="1584226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Wekker met monden">
            <a:extLst>
              <a:ext uri="{FF2B5EF4-FFF2-40B4-BE49-F238E27FC236}">
                <a16:creationId xmlns:a16="http://schemas.microsoft.com/office/drawing/2014/main" id="{AEB945CE-879C-3CBE-54C5-524D18A1AF9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092" r="20092"/>
          <a:stretch/>
        </p:blipFill>
        <p:spPr/>
      </p:pic>
      <p:sp>
        <p:nvSpPr>
          <p:cNvPr id="3" name="Tijdelijke aanduiding voor tekst 2">
            <a:extLst>
              <a:ext uri="{FF2B5EF4-FFF2-40B4-BE49-F238E27FC236}">
                <a16:creationId xmlns:a16="http://schemas.microsoft.com/office/drawing/2014/main" id="{DA55A882-CC74-D91B-3067-D96078814494}"/>
              </a:ext>
            </a:extLst>
          </p:cNvPr>
          <p:cNvSpPr>
            <a:spLocks noGrp="1"/>
          </p:cNvSpPr>
          <p:nvPr>
            <p:ph type="body" sz="quarter" idx="11"/>
          </p:nvPr>
        </p:nvSpPr>
        <p:spPr/>
        <p:txBody>
          <a:bodyPr/>
          <a:lstStyle/>
          <a:p>
            <a:r>
              <a:rPr lang="nl-NL" sz="2800" dirty="0"/>
              <a:t>Nu in de media: TikTok helpt je.</a:t>
            </a:r>
          </a:p>
        </p:txBody>
      </p:sp>
      <p:sp>
        <p:nvSpPr>
          <p:cNvPr id="4" name="Tijdelijke aanduiding voor tekst 3">
            <a:extLst>
              <a:ext uri="{FF2B5EF4-FFF2-40B4-BE49-F238E27FC236}">
                <a16:creationId xmlns:a16="http://schemas.microsoft.com/office/drawing/2014/main" id="{1F883184-4A25-9F52-10D7-7339FBA72954}"/>
              </a:ext>
            </a:extLst>
          </p:cNvPr>
          <p:cNvSpPr>
            <a:spLocks noGrp="1"/>
          </p:cNvSpPr>
          <p:nvPr>
            <p:ph type="body" sz="quarter" idx="12"/>
          </p:nvPr>
        </p:nvSpPr>
        <p:spPr>
          <a:xfrm>
            <a:off x="591060" y="1704737"/>
            <a:ext cx="5504940" cy="4465244"/>
          </a:xfrm>
        </p:spPr>
        <p:txBody>
          <a:bodyPr>
            <a:normAutofit fontScale="55000" lnSpcReduction="20000"/>
          </a:bodyPr>
          <a:lstStyle/>
          <a:p>
            <a:r>
              <a:rPr lang="nl-NL" dirty="0"/>
              <a:t>Van </a:t>
            </a:r>
            <a:r>
              <a:rPr lang="nl-NL" dirty="0">
                <a:hlinkClick r:id="rId3"/>
              </a:rPr>
              <a:t>Jeugdjournaal.nl</a:t>
            </a:r>
            <a:r>
              <a:rPr lang="nl-NL" dirty="0"/>
              <a:t>:</a:t>
            </a:r>
          </a:p>
          <a:p>
            <a:pPr algn="l"/>
            <a:r>
              <a:rPr lang="nl-NL" b="0" i="0" dirty="0">
                <a:solidFill>
                  <a:srgbClr val="444444"/>
                </a:solidFill>
                <a:effectLst/>
                <a:latin typeface="Open Sans" panose="020B0606030504020204" pitchFamily="34" charset="0"/>
              </a:rPr>
              <a:t>“Zit jij ook wel eens zoveel op TikTok dat ineens je halve dag voorbij is? Dan ben je niet de enige. Daarom heeft TikTok iets nieuws bedacht waardoor de app minder verslavend moet worden: een timer voor kinderen.</a:t>
            </a:r>
          </a:p>
          <a:p>
            <a:pPr algn="l"/>
            <a:r>
              <a:rPr lang="nl-NL" b="0" i="0" dirty="0">
                <a:solidFill>
                  <a:srgbClr val="444444"/>
                </a:solidFill>
                <a:effectLst/>
                <a:latin typeface="Open Sans" panose="020B0606030504020204" pitchFamily="34" charset="0"/>
              </a:rPr>
              <a:t>Na een uur scrollen gaat de app op slot, tot je een soort wachtwoord invoert. Daarna mag je pas weer verder. Je kan er ook voor kiezen de timer uit te zetten, maar dan blijft de app je wel vragen om er alsnog een in te stellen.”</a:t>
            </a:r>
          </a:p>
          <a:p>
            <a:pPr algn="l"/>
            <a:r>
              <a:rPr lang="nl-NL" dirty="0">
                <a:solidFill>
                  <a:srgbClr val="444444"/>
                </a:solidFill>
                <a:latin typeface="Open Sans" panose="020B0606030504020204" pitchFamily="34" charset="0"/>
              </a:rPr>
              <a:t>De timer kom er voor alle gebruikers onder de 18 jaar. Ook komt er de mogelijkheid voor ouders met een gekoppeld profiel de schermtijd van hun kinderen in te stellen. (Bron: </a:t>
            </a:r>
            <a:r>
              <a:rPr lang="nl-NL" dirty="0">
                <a:solidFill>
                  <a:srgbClr val="444444"/>
                </a:solidFill>
                <a:latin typeface="Open Sans" panose="020B0606030504020204" pitchFamily="34" charset="0"/>
                <a:hlinkClick r:id="rId4"/>
              </a:rPr>
              <a:t>RTL Nieuws</a:t>
            </a:r>
            <a:r>
              <a:rPr lang="nl-NL" dirty="0">
                <a:solidFill>
                  <a:srgbClr val="444444"/>
                </a:solidFill>
                <a:latin typeface="Open Sans" panose="020B0606030504020204" pitchFamily="34" charset="0"/>
              </a:rPr>
              <a:t>)</a:t>
            </a:r>
            <a:endParaRPr lang="nl-NL" b="0" i="0" dirty="0">
              <a:solidFill>
                <a:srgbClr val="444444"/>
              </a:solidFill>
              <a:effectLst/>
              <a:latin typeface="Open Sans" panose="020B0606030504020204" pitchFamily="34" charset="0"/>
            </a:endParaRPr>
          </a:p>
          <a:p>
            <a:r>
              <a:rPr lang="nl-NL" dirty="0"/>
              <a:t>De maatregel is een stap om de negatieve gevolgen van veel schermtijd tegen te gaan. Veel jongeren hebben hier mee te maken. </a:t>
            </a:r>
          </a:p>
          <a:p>
            <a:r>
              <a:rPr lang="nl-NL" dirty="0"/>
              <a:t>Welke gevolgen kun jij noemen? Heb jij wel eens ergens last van doordat je teveel naar een scherm kijkt?</a:t>
            </a:r>
          </a:p>
        </p:txBody>
      </p:sp>
    </p:spTree>
    <p:extLst>
      <p:ext uri="{BB962C8B-B14F-4D97-AF65-F5344CB8AC3E}">
        <p14:creationId xmlns:p14="http://schemas.microsoft.com/office/powerpoint/2010/main" val="11981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Vrouw die naar een beeldscherm kijkt">
            <a:extLst>
              <a:ext uri="{FF2B5EF4-FFF2-40B4-BE49-F238E27FC236}">
                <a16:creationId xmlns:a16="http://schemas.microsoft.com/office/drawing/2014/main" id="{3947C97E-26D9-3AE1-0584-656237204E4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552" r="26552"/>
          <a:stretch/>
        </p:blipFill>
        <p:spPr>
          <a:xfrm>
            <a:off x="0" y="293608"/>
            <a:ext cx="4445238" cy="6319176"/>
          </a:xfrm>
          <a:noFill/>
        </p:spPr>
      </p:pic>
      <p:sp>
        <p:nvSpPr>
          <p:cNvPr id="10" name="Text Placeholder 2">
            <a:extLst>
              <a:ext uri="{FF2B5EF4-FFF2-40B4-BE49-F238E27FC236}">
                <a16:creationId xmlns:a16="http://schemas.microsoft.com/office/drawing/2014/main" id="{465F5013-E00A-A974-28A8-9255B41F1287}"/>
              </a:ext>
            </a:extLst>
          </p:cNvPr>
          <p:cNvSpPr>
            <a:spLocks noGrp="1"/>
          </p:cNvSpPr>
          <p:nvPr>
            <p:ph type="body" sz="quarter" idx="11"/>
          </p:nvPr>
        </p:nvSpPr>
        <p:spPr>
          <a:xfrm>
            <a:off x="5027294" y="2095500"/>
            <a:ext cx="511493" cy="573405"/>
          </a:xfrm>
        </p:spPr>
        <p:txBody>
          <a:bodyPr/>
          <a:lstStyle/>
          <a:p>
            <a:endParaRPr lang="en-US"/>
          </a:p>
        </p:txBody>
      </p:sp>
      <p:sp>
        <p:nvSpPr>
          <p:cNvPr id="12" name="Text Placeholder 3">
            <a:extLst>
              <a:ext uri="{FF2B5EF4-FFF2-40B4-BE49-F238E27FC236}">
                <a16:creationId xmlns:a16="http://schemas.microsoft.com/office/drawing/2014/main" id="{2C75034F-DB74-FC09-9AA2-E9A28E45D49A}"/>
              </a:ext>
            </a:extLst>
          </p:cNvPr>
          <p:cNvSpPr>
            <a:spLocks noGrp="1"/>
          </p:cNvSpPr>
          <p:nvPr>
            <p:ph type="body" sz="quarter" idx="14"/>
          </p:nvPr>
        </p:nvSpPr>
        <p:spPr>
          <a:xfrm>
            <a:off x="5655817" y="2156777"/>
            <a:ext cx="2624604" cy="398568"/>
          </a:xfrm>
        </p:spPr>
        <p:txBody>
          <a:bodyPr>
            <a:normAutofit fontScale="85000" lnSpcReduction="10000"/>
          </a:bodyPr>
          <a:lstStyle/>
          <a:p>
            <a:r>
              <a:rPr lang="en-US" dirty="0" err="1"/>
              <a:t>Pijn</a:t>
            </a:r>
            <a:r>
              <a:rPr lang="en-US" dirty="0"/>
              <a:t> </a:t>
            </a:r>
            <a:r>
              <a:rPr lang="en-US" dirty="0" err="1"/>
              <a:t>aan</a:t>
            </a:r>
            <a:r>
              <a:rPr lang="en-US" dirty="0"/>
              <a:t> je arm, </a:t>
            </a:r>
            <a:r>
              <a:rPr lang="en-US" dirty="0" err="1"/>
              <a:t>duim</a:t>
            </a:r>
            <a:r>
              <a:rPr lang="en-US" dirty="0"/>
              <a:t> of nek</a:t>
            </a:r>
          </a:p>
        </p:txBody>
      </p:sp>
      <p:sp>
        <p:nvSpPr>
          <p:cNvPr id="14" name="Text Placeholder 4">
            <a:extLst>
              <a:ext uri="{FF2B5EF4-FFF2-40B4-BE49-F238E27FC236}">
                <a16:creationId xmlns:a16="http://schemas.microsoft.com/office/drawing/2014/main" id="{A0E1684C-45CA-FB43-D9BD-91E3D3B69B0C}"/>
              </a:ext>
            </a:extLst>
          </p:cNvPr>
          <p:cNvSpPr>
            <a:spLocks noGrp="1"/>
          </p:cNvSpPr>
          <p:nvPr>
            <p:ph type="body" sz="quarter" idx="15"/>
          </p:nvPr>
        </p:nvSpPr>
        <p:spPr>
          <a:xfrm>
            <a:off x="5040757" y="2997730"/>
            <a:ext cx="511493" cy="573405"/>
          </a:xfrm>
        </p:spPr>
        <p:txBody>
          <a:bodyPr/>
          <a:lstStyle/>
          <a:p>
            <a:endParaRPr lang="en-US"/>
          </a:p>
        </p:txBody>
      </p:sp>
      <p:sp>
        <p:nvSpPr>
          <p:cNvPr id="16" name="Text Placeholder 5">
            <a:extLst>
              <a:ext uri="{FF2B5EF4-FFF2-40B4-BE49-F238E27FC236}">
                <a16:creationId xmlns:a16="http://schemas.microsoft.com/office/drawing/2014/main" id="{7081989C-EF7B-7E1F-139A-07CA9F04FAD5}"/>
              </a:ext>
            </a:extLst>
          </p:cNvPr>
          <p:cNvSpPr>
            <a:spLocks noGrp="1"/>
          </p:cNvSpPr>
          <p:nvPr>
            <p:ph type="body" sz="quarter" idx="16"/>
          </p:nvPr>
        </p:nvSpPr>
        <p:spPr>
          <a:xfrm>
            <a:off x="5669280" y="3059007"/>
            <a:ext cx="2624604" cy="398568"/>
          </a:xfrm>
        </p:spPr>
        <p:txBody>
          <a:bodyPr>
            <a:normAutofit fontScale="85000" lnSpcReduction="10000"/>
          </a:bodyPr>
          <a:lstStyle/>
          <a:p>
            <a:r>
              <a:rPr lang="en-US" dirty="0"/>
              <a:t>Rug- </a:t>
            </a:r>
            <a:r>
              <a:rPr lang="en-US" dirty="0" err="1"/>
              <a:t>en</a:t>
            </a:r>
            <a:r>
              <a:rPr lang="en-US" dirty="0"/>
              <a:t> </a:t>
            </a:r>
            <a:r>
              <a:rPr lang="en-US" dirty="0" err="1"/>
              <a:t>schouderklachten</a:t>
            </a:r>
            <a:endParaRPr lang="en-US" dirty="0"/>
          </a:p>
        </p:txBody>
      </p:sp>
      <p:sp>
        <p:nvSpPr>
          <p:cNvPr id="18" name="Text Placeholder 6">
            <a:extLst>
              <a:ext uri="{FF2B5EF4-FFF2-40B4-BE49-F238E27FC236}">
                <a16:creationId xmlns:a16="http://schemas.microsoft.com/office/drawing/2014/main" id="{B986A04F-EDC7-1393-5BC9-D7046B570F17}"/>
              </a:ext>
            </a:extLst>
          </p:cNvPr>
          <p:cNvSpPr>
            <a:spLocks noGrp="1"/>
          </p:cNvSpPr>
          <p:nvPr>
            <p:ph type="body" sz="quarter" idx="17"/>
          </p:nvPr>
        </p:nvSpPr>
        <p:spPr>
          <a:xfrm>
            <a:off x="5027294" y="3851666"/>
            <a:ext cx="511493" cy="573405"/>
          </a:xfrm>
        </p:spPr>
        <p:txBody>
          <a:bodyPr/>
          <a:lstStyle/>
          <a:p>
            <a:endParaRPr lang="en-US"/>
          </a:p>
        </p:txBody>
      </p:sp>
      <p:sp>
        <p:nvSpPr>
          <p:cNvPr id="20" name="Text Placeholder 7">
            <a:extLst>
              <a:ext uri="{FF2B5EF4-FFF2-40B4-BE49-F238E27FC236}">
                <a16:creationId xmlns:a16="http://schemas.microsoft.com/office/drawing/2014/main" id="{CFEEBAEE-8647-B137-ADD5-B03A4EBBC665}"/>
              </a:ext>
            </a:extLst>
          </p:cNvPr>
          <p:cNvSpPr>
            <a:spLocks noGrp="1"/>
          </p:cNvSpPr>
          <p:nvPr>
            <p:ph type="body" sz="quarter" idx="18"/>
          </p:nvPr>
        </p:nvSpPr>
        <p:spPr>
          <a:xfrm>
            <a:off x="5655817" y="3912943"/>
            <a:ext cx="2624604" cy="398568"/>
          </a:xfrm>
        </p:spPr>
        <p:txBody>
          <a:bodyPr>
            <a:normAutofit fontScale="77500" lnSpcReduction="20000"/>
          </a:bodyPr>
          <a:lstStyle/>
          <a:p>
            <a:r>
              <a:rPr lang="en-US" dirty="0" err="1"/>
              <a:t>Brandende</a:t>
            </a:r>
            <a:r>
              <a:rPr lang="en-US" dirty="0"/>
              <a:t> </a:t>
            </a:r>
            <a:r>
              <a:rPr lang="en-US" dirty="0" err="1"/>
              <a:t>ogen</a:t>
            </a:r>
            <a:r>
              <a:rPr lang="en-US" dirty="0"/>
              <a:t>/</a:t>
            </a:r>
            <a:r>
              <a:rPr lang="en-US" dirty="0" err="1"/>
              <a:t>wazig</a:t>
            </a:r>
            <a:r>
              <a:rPr lang="en-US" dirty="0"/>
              <a:t> </a:t>
            </a:r>
            <a:r>
              <a:rPr lang="en-US" dirty="0" err="1"/>
              <a:t>zien</a:t>
            </a:r>
            <a:endParaRPr lang="en-US" dirty="0"/>
          </a:p>
        </p:txBody>
      </p:sp>
      <p:sp>
        <p:nvSpPr>
          <p:cNvPr id="22" name="Text Placeholder 8">
            <a:extLst>
              <a:ext uri="{FF2B5EF4-FFF2-40B4-BE49-F238E27FC236}">
                <a16:creationId xmlns:a16="http://schemas.microsoft.com/office/drawing/2014/main" id="{B6FB8FDA-1B59-70A0-82E0-6A97AE165746}"/>
              </a:ext>
            </a:extLst>
          </p:cNvPr>
          <p:cNvSpPr>
            <a:spLocks noGrp="1"/>
          </p:cNvSpPr>
          <p:nvPr>
            <p:ph type="body" sz="quarter" idx="19"/>
          </p:nvPr>
        </p:nvSpPr>
        <p:spPr>
          <a:xfrm>
            <a:off x="5013831" y="4705602"/>
            <a:ext cx="511493" cy="573405"/>
          </a:xfrm>
        </p:spPr>
        <p:txBody>
          <a:bodyPr/>
          <a:lstStyle/>
          <a:p>
            <a:endParaRPr lang="en-US"/>
          </a:p>
        </p:txBody>
      </p:sp>
      <p:sp>
        <p:nvSpPr>
          <p:cNvPr id="24" name="Text Placeholder 9">
            <a:extLst>
              <a:ext uri="{FF2B5EF4-FFF2-40B4-BE49-F238E27FC236}">
                <a16:creationId xmlns:a16="http://schemas.microsoft.com/office/drawing/2014/main" id="{D02ABC90-D2F6-4625-BD88-2DB5A8F13C4B}"/>
              </a:ext>
            </a:extLst>
          </p:cNvPr>
          <p:cNvSpPr>
            <a:spLocks noGrp="1"/>
          </p:cNvSpPr>
          <p:nvPr>
            <p:ph type="body" sz="quarter" idx="20"/>
          </p:nvPr>
        </p:nvSpPr>
        <p:spPr>
          <a:xfrm>
            <a:off x="5642354" y="4766879"/>
            <a:ext cx="2624604" cy="398568"/>
          </a:xfrm>
        </p:spPr>
        <p:txBody>
          <a:bodyPr/>
          <a:lstStyle/>
          <a:p>
            <a:r>
              <a:rPr lang="en-US" dirty="0" err="1"/>
              <a:t>Gewichtsproblemen</a:t>
            </a:r>
            <a:endParaRPr lang="en-US" dirty="0"/>
          </a:p>
        </p:txBody>
      </p:sp>
      <p:sp>
        <p:nvSpPr>
          <p:cNvPr id="3" name="Tijdelijke aanduiding voor tekst 2">
            <a:extLst>
              <a:ext uri="{FF2B5EF4-FFF2-40B4-BE49-F238E27FC236}">
                <a16:creationId xmlns:a16="http://schemas.microsoft.com/office/drawing/2014/main" id="{634EE280-14B5-C681-F11D-D104D306A808}"/>
              </a:ext>
            </a:extLst>
          </p:cNvPr>
          <p:cNvSpPr>
            <a:spLocks noGrp="1"/>
          </p:cNvSpPr>
          <p:nvPr>
            <p:ph type="body" sz="quarter" idx="21"/>
          </p:nvPr>
        </p:nvSpPr>
        <p:spPr>
          <a:xfrm>
            <a:off x="5584376" y="596828"/>
            <a:ext cx="5557099" cy="607217"/>
          </a:xfrm>
        </p:spPr>
        <p:txBody>
          <a:bodyPr anchor="t">
            <a:normAutofit fontScale="77500" lnSpcReduction="20000"/>
          </a:bodyPr>
          <a:lstStyle/>
          <a:p>
            <a:r>
              <a:rPr lang="nl-NL" sz="2800" dirty="0"/>
              <a:t>Mogelijke gevolgen teveel schermtijd</a:t>
            </a:r>
          </a:p>
        </p:txBody>
      </p:sp>
      <p:sp>
        <p:nvSpPr>
          <p:cNvPr id="26" name="Text Placeholder 11">
            <a:extLst>
              <a:ext uri="{FF2B5EF4-FFF2-40B4-BE49-F238E27FC236}">
                <a16:creationId xmlns:a16="http://schemas.microsoft.com/office/drawing/2014/main" id="{6FAAE3BE-F860-D192-8B16-EB5ED74AC992}"/>
              </a:ext>
            </a:extLst>
          </p:cNvPr>
          <p:cNvSpPr>
            <a:spLocks noGrp="1"/>
          </p:cNvSpPr>
          <p:nvPr>
            <p:ph type="body" sz="quarter" idx="22"/>
          </p:nvPr>
        </p:nvSpPr>
        <p:spPr>
          <a:xfrm>
            <a:off x="8603378" y="2091121"/>
            <a:ext cx="511493" cy="573405"/>
          </a:xfrm>
        </p:spPr>
        <p:txBody>
          <a:bodyPr/>
          <a:lstStyle/>
          <a:p>
            <a:endParaRPr lang="en-US"/>
          </a:p>
        </p:txBody>
      </p:sp>
      <p:sp>
        <p:nvSpPr>
          <p:cNvPr id="28" name="Text Placeholder 12">
            <a:extLst>
              <a:ext uri="{FF2B5EF4-FFF2-40B4-BE49-F238E27FC236}">
                <a16:creationId xmlns:a16="http://schemas.microsoft.com/office/drawing/2014/main" id="{B3A5E5EF-E55F-546B-C0C5-6C613DBFA1BA}"/>
              </a:ext>
            </a:extLst>
          </p:cNvPr>
          <p:cNvSpPr>
            <a:spLocks noGrp="1"/>
          </p:cNvSpPr>
          <p:nvPr>
            <p:ph type="body" sz="quarter" idx="23"/>
          </p:nvPr>
        </p:nvSpPr>
        <p:spPr>
          <a:xfrm>
            <a:off x="9231901" y="2152398"/>
            <a:ext cx="2624604" cy="398568"/>
          </a:xfrm>
        </p:spPr>
        <p:txBody>
          <a:bodyPr/>
          <a:lstStyle/>
          <a:p>
            <a:r>
              <a:rPr lang="en-US" dirty="0" err="1"/>
              <a:t>Slaapproblemen</a:t>
            </a:r>
            <a:endParaRPr lang="en-US" dirty="0"/>
          </a:p>
        </p:txBody>
      </p:sp>
      <p:sp>
        <p:nvSpPr>
          <p:cNvPr id="30" name="Text Placeholder 13">
            <a:extLst>
              <a:ext uri="{FF2B5EF4-FFF2-40B4-BE49-F238E27FC236}">
                <a16:creationId xmlns:a16="http://schemas.microsoft.com/office/drawing/2014/main" id="{49F7AB76-412D-29A4-EF8F-BA036970C191}"/>
              </a:ext>
            </a:extLst>
          </p:cNvPr>
          <p:cNvSpPr>
            <a:spLocks noGrp="1"/>
          </p:cNvSpPr>
          <p:nvPr>
            <p:ph type="body" sz="quarter" idx="24"/>
          </p:nvPr>
        </p:nvSpPr>
        <p:spPr>
          <a:xfrm>
            <a:off x="8616841" y="2993351"/>
            <a:ext cx="511493" cy="573405"/>
          </a:xfrm>
        </p:spPr>
        <p:txBody>
          <a:bodyPr/>
          <a:lstStyle/>
          <a:p>
            <a:endParaRPr lang="en-US"/>
          </a:p>
        </p:txBody>
      </p:sp>
      <p:sp>
        <p:nvSpPr>
          <p:cNvPr id="32" name="Text Placeholder 14">
            <a:extLst>
              <a:ext uri="{FF2B5EF4-FFF2-40B4-BE49-F238E27FC236}">
                <a16:creationId xmlns:a16="http://schemas.microsoft.com/office/drawing/2014/main" id="{5135B76E-F303-5A47-1CC1-ACE8B503A5D9}"/>
              </a:ext>
            </a:extLst>
          </p:cNvPr>
          <p:cNvSpPr>
            <a:spLocks noGrp="1"/>
          </p:cNvSpPr>
          <p:nvPr>
            <p:ph type="body" sz="quarter" idx="25"/>
          </p:nvPr>
        </p:nvSpPr>
        <p:spPr>
          <a:xfrm>
            <a:off x="9245364" y="3054628"/>
            <a:ext cx="2624604" cy="398568"/>
          </a:xfrm>
        </p:spPr>
        <p:txBody>
          <a:bodyPr>
            <a:normAutofit fontScale="92500"/>
          </a:bodyPr>
          <a:lstStyle/>
          <a:p>
            <a:r>
              <a:rPr lang="en-US" dirty="0"/>
              <a:t>Minder </a:t>
            </a:r>
            <a:r>
              <a:rPr lang="en-US" dirty="0" err="1"/>
              <a:t>sociale</a:t>
            </a:r>
            <a:r>
              <a:rPr lang="en-US" dirty="0"/>
              <a:t> </a:t>
            </a:r>
            <a:r>
              <a:rPr lang="en-US" dirty="0" err="1"/>
              <a:t>contacten</a:t>
            </a:r>
            <a:endParaRPr lang="en-US" dirty="0"/>
          </a:p>
        </p:txBody>
      </p:sp>
      <p:sp>
        <p:nvSpPr>
          <p:cNvPr id="34" name="Text Placeholder 15">
            <a:extLst>
              <a:ext uri="{FF2B5EF4-FFF2-40B4-BE49-F238E27FC236}">
                <a16:creationId xmlns:a16="http://schemas.microsoft.com/office/drawing/2014/main" id="{52163C58-FFAD-ABAB-4866-F7883B5D6EA9}"/>
              </a:ext>
            </a:extLst>
          </p:cNvPr>
          <p:cNvSpPr>
            <a:spLocks noGrp="1"/>
          </p:cNvSpPr>
          <p:nvPr>
            <p:ph type="body" sz="quarter" idx="26"/>
          </p:nvPr>
        </p:nvSpPr>
        <p:spPr>
          <a:xfrm>
            <a:off x="8603378" y="3847287"/>
            <a:ext cx="511493" cy="573405"/>
          </a:xfrm>
        </p:spPr>
        <p:txBody>
          <a:bodyPr/>
          <a:lstStyle/>
          <a:p>
            <a:endParaRPr lang="en-US"/>
          </a:p>
        </p:txBody>
      </p:sp>
      <p:sp>
        <p:nvSpPr>
          <p:cNvPr id="36" name="Text Placeholder 16">
            <a:extLst>
              <a:ext uri="{FF2B5EF4-FFF2-40B4-BE49-F238E27FC236}">
                <a16:creationId xmlns:a16="http://schemas.microsoft.com/office/drawing/2014/main" id="{2091CEC8-D5F7-AE34-92B5-58AAA6AABFC4}"/>
              </a:ext>
            </a:extLst>
          </p:cNvPr>
          <p:cNvSpPr>
            <a:spLocks noGrp="1"/>
          </p:cNvSpPr>
          <p:nvPr>
            <p:ph type="body" sz="quarter" idx="27"/>
          </p:nvPr>
        </p:nvSpPr>
        <p:spPr>
          <a:xfrm>
            <a:off x="9231901" y="3908564"/>
            <a:ext cx="2624604" cy="398568"/>
          </a:xfrm>
        </p:spPr>
        <p:txBody>
          <a:bodyPr/>
          <a:lstStyle/>
          <a:p>
            <a:r>
              <a:rPr lang="en-US" dirty="0" err="1"/>
              <a:t>Vermoeidheid</a:t>
            </a:r>
            <a:endParaRPr lang="en-US" dirty="0"/>
          </a:p>
        </p:txBody>
      </p:sp>
      <p:sp>
        <p:nvSpPr>
          <p:cNvPr id="38" name="Text Placeholder 17">
            <a:extLst>
              <a:ext uri="{FF2B5EF4-FFF2-40B4-BE49-F238E27FC236}">
                <a16:creationId xmlns:a16="http://schemas.microsoft.com/office/drawing/2014/main" id="{F84360E3-FC46-C25E-AB62-88AD70DCC8B6}"/>
              </a:ext>
            </a:extLst>
          </p:cNvPr>
          <p:cNvSpPr>
            <a:spLocks noGrp="1"/>
          </p:cNvSpPr>
          <p:nvPr>
            <p:ph type="body" sz="quarter" idx="28"/>
          </p:nvPr>
        </p:nvSpPr>
        <p:spPr>
          <a:xfrm>
            <a:off x="8589915" y="4701223"/>
            <a:ext cx="511493" cy="573405"/>
          </a:xfrm>
        </p:spPr>
        <p:txBody>
          <a:bodyPr/>
          <a:lstStyle/>
          <a:p>
            <a:endParaRPr lang="en-US"/>
          </a:p>
        </p:txBody>
      </p:sp>
      <p:sp>
        <p:nvSpPr>
          <p:cNvPr id="40" name="Text Placeholder 18">
            <a:extLst>
              <a:ext uri="{FF2B5EF4-FFF2-40B4-BE49-F238E27FC236}">
                <a16:creationId xmlns:a16="http://schemas.microsoft.com/office/drawing/2014/main" id="{8E9A7FD4-99A4-40B6-8F4F-47B59AA0F0EC}"/>
              </a:ext>
            </a:extLst>
          </p:cNvPr>
          <p:cNvSpPr>
            <a:spLocks noGrp="1"/>
          </p:cNvSpPr>
          <p:nvPr>
            <p:ph type="body" sz="quarter" idx="29"/>
          </p:nvPr>
        </p:nvSpPr>
        <p:spPr>
          <a:xfrm>
            <a:off x="9218438" y="4762500"/>
            <a:ext cx="2624604" cy="398568"/>
          </a:xfrm>
        </p:spPr>
        <p:txBody>
          <a:bodyPr>
            <a:normAutofit/>
          </a:bodyPr>
          <a:lstStyle/>
          <a:p>
            <a:r>
              <a:rPr lang="en-US" dirty="0" err="1"/>
              <a:t>Boosheid</a:t>
            </a:r>
            <a:endParaRPr lang="en-US" dirty="0"/>
          </a:p>
        </p:txBody>
      </p:sp>
      <p:sp>
        <p:nvSpPr>
          <p:cNvPr id="2" name="Tekstvak 1">
            <a:extLst>
              <a:ext uri="{FF2B5EF4-FFF2-40B4-BE49-F238E27FC236}">
                <a16:creationId xmlns:a16="http://schemas.microsoft.com/office/drawing/2014/main" id="{D5807D64-91F6-A6EE-DB6E-CB9187639AD1}"/>
              </a:ext>
            </a:extLst>
          </p:cNvPr>
          <p:cNvSpPr txBox="1"/>
          <p:nvPr/>
        </p:nvSpPr>
        <p:spPr>
          <a:xfrm>
            <a:off x="5442012" y="5752730"/>
            <a:ext cx="3240349" cy="769441"/>
          </a:xfrm>
          <a:prstGeom prst="rect">
            <a:avLst/>
          </a:prstGeom>
          <a:noFill/>
        </p:spPr>
        <p:txBody>
          <a:bodyPr wrap="square" rtlCol="0">
            <a:spAutoFit/>
          </a:bodyPr>
          <a:lstStyle/>
          <a:p>
            <a:r>
              <a:rPr lang="nl-NL" sz="1100" dirty="0"/>
              <a:t>Bron:</a:t>
            </a:r>
          </a:p>
          <a:p>
            <a:pPr marL="171450" indent="-171450">
              <a:buFontTx/>
              <a:buChar char="-"/>
            </a:pPr>
            <a:r>
              <a:rPr lang="nl-NL" sz="1100" dirty="0"/>
              <a:t>Nationaal Media Paspoort</a:t>
            </a:r>
          </a:p>
          <a:p>
            <a:pPr marL="171450" indent="-171450">
              <a:buFontTx/>
              <a:buChar char="-"/>
            </a:pPr>
            <a:r>
              <a:rPr lang="nl-NL" sz="1100" dirty="0"/>
              <a:t>gezondnu.nl</a:t>
            </a:r>
          </a:p>
          <a:p>
            <a:pPr marL="171450" indent="-171450">
              <a:buFontTx/>
              <a:buChar char="-"/>
            </a:pPr>
            <a:r>
              <a:rPr lang="nl-NL" sz="1100" dirty="0"/>
              <a:t>mediawijsheid.be</a:t>
            </a:r>
          </a:p>
        </p:txBody>
      </p:sp>
    </p:spTree>
    <p:extLst>
      <p:ext uri="{BB962C8B-B14F-4D97-AF65-F5344CB8AC3E}">
        <p14:creationId xmlns:p14="http://schemas.microsoft.com/office/powerpoint/2010/main" val="2223492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Bovenaanzicht van kantoorstoelen die rond een witte ronde tafel zijn gerangschikt">
            <a:extLst>
              <a:ext uri="{FF2B5EF4-FFF2-40B4-BE49-F238E27FC236}">
                <a16:creationId xmlns:a16="http://schemas.microsoft.com/office/drawing/2014/main" id="{A10588FB-C3E8-9CF6-2DD3-9DB0F64E5EB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032" b="9032"/>
          <a:stretch/>
        </p:blipFill>
        <p:spPr>
          <a:xfrm>
            <a:off x="5692552" y="946485"/>
            <a:ext cx="6499448" cy="4457327"/>
          </a:xfrm>
        </p:spPr>
      </p:pic>
      <p:sp>
        <p:nvSpPr>
          <p:cNvPr id="7" name="Tekstvak 6">
            <a:extLst>
              <a:ext uri="{FF2B5EF4-FFF2-40B4-BE49-F238E27FC236}">
                <a16:creationId xmlns:a16="http://schemas.microsoft.com/office/drawing/2014/main" id="{31489C9A-25E3-641D-192F-80AD1CE6BF0E}"/>
              </a:ext>
            </a:extLst>
          </p:cNvPr>
          <p:cNvSpPr txBox="1"/>
          <p:nvPr/>
        </p:nvSpPr>
        <p:spPr>
          <a:xfrm>
            <a:off x="310719" y="626889"/>
            <a:ext cx="4796901" cy="49859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FFFFF"/>
                </a:solidFill>
                <a:effectLst/>
                <a:uLnTx/>
                <a:uFillTx/>
                <a:latin typeface="Poppins"/>
                <a:ea typeface="+mn-ea"/>
                <a:cs typeface="+mn-cs"/>
              </a:rPr>
              <a:t>De Opdracht: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FFFFFF"/>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Poppins"/>
                <a:ea typeface="+mn-ea"/>
                <a:cs typeface="+mn-cs"/>
              </a:rPr>
              <a:t>Welke tips kunnen jullie geven aan mensen die teveel schermtijd hebben?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Poppins"/>
                <a:ea typeface="+mn-ea"/>
                <a:cs typeface="+mn-cs"/>
              </a:rPr>
              <a:t>Hoe zorg je er zelf voor dat je niet teveel schermtijd hebt?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Poppins"/>
                <a:ea typeface="+mn-ea"/>
                <a:cs typeface="+mn-cs"/>
              </a:rPr>
              <a:t>Wat vind jij teveel schermtijd?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Poppins"/>
                <a:ea typeface="+mn-ea"/>
                <a:cs typeface="+mn-cs"/>
              </a:rPr>
              <a:t>Praat hier samen over.</a:t>
            </a:r>
          </a:p>
          <a:p>
            <a:pPr marR="0" lvl="0" algn="l" defTabSz="914400" rtl="0" eaLnBrk="1" fontAlgn="auto" latinLnBrk="0" hangingPunct="1">
              <a:lnSpc>
                <a:spcPct val="100000"/>
              </a:lnSpc>
              <a:spcBef>
                <a:spcPts val="0"/>
              </a:spcBef>
              <a:spcAft>
                <a:spcPts val="0"/>
              </a:spcAft>
              <a:buClrTx/>
              <a:buSzTx/>
              <a:tabLst/>
              <a:defRPr/>
            </a:pPr>
            <a:endParaRPr kumimoji="0" lang="nl-NL" sz="1800" b="0" i="0" u="none" strike="noStrike" kern="1200" cap="none" spc="0" normalizeH="0" baseline="0" noProof="0" dirty="0">
              <a:ln>
                <a:noFill/>
              </a:ln>
              <a:solidFill>
                <a:srgbClr val="FFFFFF"/>
              </a:solidFill>
              <a:effectLst/>
              <a:uLnTx/>
              <a:uFillTx/>
              <a:latin typeface="Poppins"/>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nl-NL" dirty="0">
              <a:solidFill>
                <a:srgbClr val="FFFFFF"/>
              </a:solidFill>
              <a:latin typeface="Poppins"/>
            </a:endParaRPr>
          </a:p>
          <a:p>
            <a:pPr marR="0" lvl="0" algn="l" defTabSz="914400" rtl="0" eaLnBrk="1" fontAlgn="auto" latinLnBrk="0" hangingPunct="1">
              <a:lnSpc>
                <a:spcPct val="100000"/>
              </a:lnSpc>
              <a:spcBef>
                <a:spcPts val="0"/>
              </a:spcBef>
              <a:spcAft>
                <a:spcPts val="0"/>
              </a:spcAft>
              <a:buClrTx/>
              <a:buSzTx/>
              <a:tabLst/>
              <a:defRPr/>
            </a:pPr>
            <a:r>
              <a:rPr kumimoji="0" lang="nl-NL" sz="1800" b="0" i="0" u="none" strike="noStrike" kern="1200" cap="none" spc="0" normalizeH="0" baseline="0" noProof="0" dirty="0">
                <a:ln>
                  <a:noFill/>
                </a:ln>
                <a:solidFill>
                  <a:srgbClr val="FFFFFF"/>
                </a:solidFill>
                <a:effectLst/>
                <a:uLnTx/>
                <a:uFillTx/>
                <a:latin typeface="Poppins"/>
                <a:ea typeface="+mn-ea"/>
                <a:cs typeface="+mn-cs"/>
              </a:rPr>
              <a:t>Verzamel de uitkomsten op 1 groot A3 vel en hang dit na afloop op in de klas.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Poppins"/>
              <a:ea typeface="+mn-ea"/>
              <a:cs typeface="+mn-cs"/>
            </a:endParaRPr>
          </a:p>
        </p:txBody>
      </p:sp>
    </p:spTree>
    <p:extLst>
      <p:ext uri="{BB962C8B-B14F-4D97-AF65-F5344CB8AC3E}">
        <p14:creationId xmlns:p14="http://schemas.microsoft.com/office/powerpoint/2010/main" val="139837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Halve klok op een muur">
            <a:extLst>
              <a:ext uri="{FF2B5EF4-FFF2-40B4-BE49-F238E27FC236}">
                <a16:creationId xmlns:a16="http://schemas.microsoft.com/office/drawing/2014/main" id="{A10588FB-C3E8-9CF6-2DD3-9DB0F64E5EB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448" b="2448"/>
          <a:stretch/>
        </p:blipFill>
        <p:spPr>
          <a:xfrm>
            <a:off x="5692552" y="946485"/>
            <a:ext cx="6499448" cy="4457327"/>
          </a:xfrm>
        </p:spPr>
      </p:pic>
      <p:sp>
        <p:nvSpPr>
          <p:cNvPr id="7" name="Tekstvak 6">
            <a:extLst>
              <a:ext uri="{FF2B5EF4-FFF2-40B4-BE49-F238E27FC236}">
                <a16:creationId xmlns:a16="http://schemas.microsoft.com/office/drawing/2014/main" id="{31489C9A-25E3-641D-192F-80AD1CE6BF0E}"/>
              </a:ext>
            </a:extLst>
          </p:cNvPr>
          <p:cNvSpPr txBox="1"/>
          <p:nvPr/>
        </p:nvSpPr>
        <p:spPr>
          <a:xfrm>
            <a:off x="310719" y="626889"/>
            <a:ext cx="4796901" cy="27699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FFFFF"/>
                </a:solidFill>
                <a:effectLst/>
                <a:uLnTx/>
                <a:uFillTx/>
                <a:latin typeface="Poppins"/>
                <a:ea typeface="+mn-ea"/>
                <a:cs typeface="+mn-cs"/>
              </a:rPr>
              <a:t>De extra Opdracht: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FFFFFF"/>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Poppins"/>
                <a:ea typeface="+mn-ea"/>
                <a:cs typeface="+mn-cs"/>
              </a:rPr>
              <a:t>Hoe lang is een uur?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Poppins"/>
                <a:ea typeface="+mn-ea"/>
                <a:cs typeface="+mn-cs"/>
              </a:rPr>
              <a:t>- Noem dingen die een uur duren.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Poppins"/>
                <a:ea typeface="+mn-ea"/>
                <a:cs typeface="+mn-cs"/>
              </a:rPr>
              <a:t>- Beschrijf je dag in uren. Hoeveel uur slaap je? Hoeveel uur zit je op school? Enz.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Poppins"/>
              <a:ea typeface="+mn-ea"/>
              <a:cs typeface="+mn-cs"/>
            </a:endParaRPr>
          </a:p>
        </p:txBody>
      </p:sp>
    </p:spTree>
    <p:extLst>
      <p:ext uri="{BB962C8B-B14F-4D97-AF65-F5344CB8AC3E}">
        <p14:creationId xmlns:p14="http://schemas.microsoft.com/office/powerpoint/2010/main" val="798710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lstStyle/>
          <a:p>
            <a:r>
              <a:rPr lang="nl-NL" dirty="0"/>
              <a:t>Iedere week een opdracht om te werken aan de doelen van Burgerschap! De opdracht sluit aan bij de les van Mediabegrip.</a:t>
            </a:r>
          </a:p>
        </p:txBody>
      </p:sp>
    </p:spTree>
    <p:extLst>
      <p:ext uri="{BB962C8B-B14F-4D97-AF65-F5344CB8AC3E}">
        <p14:creationId xmlns:p14="http://schemas.microsoft.com/office/powerpoint/2010/main" val="2529107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8658329-0CE1-5433-B836-A201649584F1}"/>
              </a:ext>
            </a:extLst>
          </p:cNvPr>
          <p:cNvSpPr>
            <a:spLocks noGrp="1"/>
          </p:cNvSpPr>
          <p:nvPr>
            <p:ph type="body" sz="quarter" idx="11"/>
          </p:nvPr>
        </p:nvSpPr>
        <p:spPr>
          <a:xfrm>
            <a:off x="609599" y="282144"/>
            <a:ext cx="11026902" cy="701041"/>
          </a:xfrm>
        </p:spPr>
        <p:txBody>
          <a:bodyPr/>
          <a:lstStyle/>
          <a:p>
            <a:r>
              <a:rPr lang="nl-NL" dirty="0"/>
              <a:t>Burgerschap</a:t>
            </a:r>
          </a:p>
        </p:txBody>
      </p:sp>
      <p:sp>
        <p:nvSpPr>
          <p:cNvPr id="3" name="Tijdelijke aanduiding voor tekst 2">
            <a:extLst>
              <a:ext uri="{FF2B5EF4-FFF2-40B4-BE49-F238E27FC236}">
                <a16:creationId xmlns:a16="http://schemas.microsoft.com/office/drawing/2014/main" id="{81AF2561-708E-53EE-D7F9-2A954670230C}"/>
              </a:ext>
            </a:extLst>
          </p:cNvPr>
          <p:cNvSpPr>
            <a:spLocks noGrp="1"/>
          </p:cNvSpPr>
          <p:nvPr>
            <p:ph type="body" sz="quarter" idx="12"/>
          </p:nvPr>
        </p:nvSpPr>
        <p:spPr>
          <a:xfrm>
            <a:off x="609599" y="1309202"/>
            <a:ext cx="6193461" cy="3286777"/>
          </a:xfrm>
        </p:spPr>
        <p:txBody>
          <a:bodyPr>
            <a:normAutofit/>
          </a:bodyPr>
          <a:lstStyle/>
          <a:p>
            <a:endParaRPr lang="nl-NL" dirty="0">
              <a:solidFill>
                <a:schemeClr val="tx1"/>
              </a:solidFill>
            </a:endParaRPr>
          </a:p>
          <a:p>
            <a:endParaRPr lang="nl-NL" dirty="0">
              <a:solidFill>
                <a:schemeClr val="bg1"/>
              </a:solidFill>
            </a:endParaRPr>
          </a:p>
        </p:txBody>
      </p:sp>
      <p:sp>
        <p:nvSpPr>
          <p:cNvPr id="4" name="Tekstvak 3">
            <a:extLst>
              <a:ext uri="{FF2B5EF4-FFF2-40B4-BE49-F238E27FC236}">
                <a16:creationId xmlns:a16="http://schemas.microsoft.com/office/drawing/2014/main" id="{E36BB372-EA63-0B78-D2E1-E266F347A969}"/>
              </a:ext>
            </a:extLst>
          </p:cNvPr>
          <p:cNvSpPr txBox="1"/>
          <p:nvPr/>
        </p:nvSpPr>
        <p:spPr>
          <a:xfrm>
            <a:off x="531656" y="1124536"/>
            <a:ext cx="6487064" cy="3970318"/>
          </a:xfrm>
          <a:prstGeom prst="rect">
            <a:avLst/>
          </a:prstGeom>
          <a:noFill/>
        </p:spPr>
        <p:txBody>
          <a:bodyPr wrap="square" rtlCol="0">
            <a:spAutoFit/>
          </a:bodyPr>
          <a:lstStyle/>
          <a:p>
            <a:r>
              <a:rPr lang="nl-NL" dirty="0">
                <a:solidFill>
                  <a:schemeClr val="bg1"/>
                </a:solidFill>
              </a:rPr>
              <a:t>Lees het volgende verhaal:</a:t>
            </a:r>
          </a:p>
          <a:p>
            <a:endParaRPr lang="nl-NL" dirty="0">
              <a:solidFill>
                <a:schemeClr val="bg1"/>
              </a:solidFill>
            </a:endParaRPr>
          </a:p>
          <a:p>
            <a:r>
              <a:rPr lang="nl-NL" dirty="0">
                <a:solidFill>
                  <a:schemeClr val="bg1"/>
                </a:solidFill>
              </a:rPr>
              <a:t>“Ik ben voor mijn werk de hele dag achter de computer bezig. Of op mijn telefoon. Appjes, mailtjes, maar ook </a:t>
            </a:r>
            <a:r>
              <a:rPr lang="nl-NL" dirty="0" err="1">
                <a:solidFill>
                  <a:schemeClr val="bg1"/>
                </a:solidFill>
              </a:rPr>
              <a:t>social</a:t>
            </a:r>
            <a:r>
              <a:rPr lang="nl-NL" dirty="0">
                <a:solidFill>
                  <a:schemeClr val="bg1"/>
                </a:solidFill>
              </a:rPr>
              <a:t> media. Berichten lezen op LinkedIn of even een video kijken op YouTube.</a:t>
            </a:r>
          </a:p>
          <a:p>
            <a:r>
              <a:rPr lang="nl-NL" dirty="0">
                <a:solidFill>
                  <a:schemeClr val="bg1"/>
                </a:solidFill>
              </a:rPr>
              <a:t>Omdat al die programma’s ook op mijn </a:t>
            </a:r>
            <a:r>
              <a:rPr lang="nl-NL" dirty="0" err="1">
                <a:solidFill>
                  <a:schemeClr val="bg1"/>
                </a:solidFill>
              </a:rPr>
              <a:t>prive</a:t>
            </a:r>
            <a:r>
              <a:rPr lang="nl-NL" dirty="0">
                <a:solidFill>
                  <a:schemeClr val="bg1"/>
                </a:solidFill>
              </a:rPr>
              <a:t>-telefoon staan, heb ik soms het idee dat ik altijd aan het werk ben. Hoe kan ik ervoor zorgen dat ik dat idee niet heb. Hoe kan ik mijn vrije tijd ook echt vrij laten zijn?</a:t>
            </a:r>
          </a:p>
          <a:p>
            <a:r>
              <a:rPr lang="nl-NL" dirty="0">
                <a:solidFill>
                  <a:schemeClr val="bg1"/>
                </a:solidFill>
              </a:rPr>
              <a:t>Zijn daar misschien ook regels voor zoals in Frankrijk?”</a:t>
            </a:r>
          </a:p>
          <a:p>
            <a:endParaRPr lang="nl-NL" dirty="0">
              <a:solidFill>
                <a:schemeClr val="bg1"/>
              </a:solidFill>
            </a:endParaRPr>
          </a:p>
          <a:p>
            <a:r>
              <a:rPr lang="nl-NL" dirty="0">
                <a:solidFill>
                  <a:schemeClr val="bg1"/>
                </a:solidFill>
              </a:rPr>
              <a:t>Geef deze bezorgde werknemer 3 tips om in balans te blijven.</a:t>
            </a:r>
          </a:p>
        </p:txBody>
      </p:sp>
      <p:pic>
        <p:nvPicPr>
          <p:cNvPr id="5" name="Afbeelding 4">
            <a:extLst>
              <a:ext uri="{FF2B5EF4-FFF2-40B4-BE49-F238E27FC236}">
                <a16:creationId xmlns:a16="http://schemas.microsoft.com/office/drawing/2014/main" id="{4E5CF00B-70FC-0532-3F07-1715ED6E7808}"/>
              </a:ext>
            </a:extLst>
          </p:cNvPr>
          <p:cNvPicPr>
            <a:picLocks noChangeAspect="1"/>
          </p:cNvPicPr>
          <p:nvPr/>
        </p:nvPicPr>
        <p:blipFill>
          <a:blip r:embed="rId2"/>
          <a:stretch>
            <a:fillRect/>
          </a:stretch>
        </p:blipFill>
        <p:spPr>
          <a:xfrm>
            <a:off x="7245020" y="463849"/>
            <a:ext cx="4577203" cy="4504966"/>
          </a:xfrm>
          <a:prstGeom prst="rect">
            <a:avLst/>
          </a:prstGeom>
        </p:spPr>
      </p:pic>
    </p:spTree>
    <p:extLst>
      <p:ext uri="{BB962C8B-B14F-4D97-AF65-F5344CB8AC3E}">
        <p14:creationId xmlns:p14="http://schemas.microsoft.com/office/powerpoint/2010/main" val="567400369"/>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b6ac-ae00-4ce7-a5ca-dcaf2687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3.xml><?xml version="1.0" encoding="utf-8"?>
<ds:datastoreItem xmlns:ds="http://schemas.openxmlformats.org/officeDocument/2006/customXml" ds:itemID="{B732330B-E44B-4E1E-B382-F72A7AD021C8}">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schemas.microsoft.com/office/infopath/2007/PartnerControls"/>
    <ds:schemaRef ds:uri="fbfab6ac-ae00-4ce7-a5ca-dcaf2687e769"/>
  </ds:schemaRefs>
</ds:datastoreItem>
</file>

<file path=docProps/app.xml><?xml version="1.0" encoding="utf-8"?>
<Properties xmlns="http://schemas.openxmlformats.org/officeDocument/2006/extended-properties" xmlns:vt="http://schemas.openxmlformats.org/officeDocument/2006/docPropsVTypes">
  <Template>Kantoorthema</Template>
  <TotalTime>2439</TotalTime>
  <Words>819</Words>
  <Application>Microsoft Office PowerPoint</Application>
  <PresentationFormat>Breedbeeld</PresentationFormat>
  <Paragraphs>73</Paragraphs>
  <Slides>8</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8</vt:i4>
      </vt:variant>
    </vt:vector>
  </HeadingPairs>
  <TitlesOfParts>
    <vt:vector size="13" baseType="lpstr">
      <vt:lpstr>Calibri</vt:lpstr>
      <vt:lpstr>Arial</vt:lpstr>
      <vt:lpstr>Poppins</vt:lpstr>
      <vt:lpstr>Open Sans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Barry Kuijpers</cp:lastModifiedBy>
  <cp:revision>59</cp:revision>
  <dcterms:created xsi:type="dcterms:W3CDTF">2022-01-30T11:55:21Z</dcterms:created>
  <dcterms:modified xsi:type="dcterms:W3CDTF">2023-03-03T14:34:09Z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