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3"/>
  </p:notesMasterIdLst>
  <p:sldIdLst>
    <p:sldId id="268" r:id="rId5"/>
    <p:sldId id="287" r:id="rId6"/>
    <p:sldId id="270" r:id="rId7"/>
    <p:sldId id="288" r:id="rId8"/>
    <p:sldId id="286" r:id="rId9"/>
    <p:sldId id="275" r:id="rId10"/>
    <p:sldId id="280" r:id="rId11"/>
    <p:sldId id="281"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Poppins" panose="00000500000000000000" pitchFamily="2" charset="0"/>
      <p:regular r:id="rId18"/>
      <p:bold r:id="rId19"/>
      <p:italic r:id="rId20"/>
      <p:boldItalic r:id="rId21"/>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8" d="100"/>
          <a:sy n="108" d="100"/>
        </p:scale>
        <p:origin x="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al Lioe-A-Joe" userId="1c289144-7339-45f2-bdd8-8042ba6fab28" providerId="ADAL" clId="{3A27E388-8E71-41E6-89FA-A09CDC5B46D1}"/>
    <pc:docChg chg="custSel modSld">
      <pc:chgData name="Chantal Lioe-A-Joe" userId="1c289144-7339-45f2-bdd8-8042ba6fab28" providerId="ADAL" clId="{3A27E388-8E71-41E6-89FA-A09CDC5B46D1}" dt="2023-01-27T15:36:49.783" v="84" actId="313"/>
      <pc:docMkLst>
        <pc:docMk/>
      </pc:docMkLst>
      <pc:sldChg chg="modSp mod">
        <pc:chgData name="Chantal Lioe-A-Joe" userId="1c289144-7339-45f2-bdd8-8042ba6fab28" providerId="ADAL" clId="{3A27E388-8E71-41E6-89FA-A09CDC5B46D1}" dt="2023-01-27T14:59:21.853" v="3" actId="20577"/>
        <pc:sldMkLst>
          <pc:docMk/>
          <pc:sldMk cId="2623847091" sldId="268"/>
        </pc:sldMkLst>
        <pc:spChg chg="mod">
          <ac:chgData name="Chantal Lioe-A-Joe" userId="1c289144-7339-45f2-bdd8-8042ba6fab28" providerId="ADAL" clId="{3A27E388-8E71-41E6-89FA-A09CDC5B46D1}" dt="2023-01-27T14:59:21.853" v="3" actId="20577"/>
          <ac:spMkLst>
            <pc:docMk/>
            <pc:sldMk cId="2623847091" sldId="268"/>
            <ac:spMk id="4" creationId="{22C18D12-7B7E-9C40-82EA-CC45B9B84EC0}"/>
          </ac:spMkLst>
        </pc:spChg>
      </pc:sldChg>
      <pc:sldChg chg="modSp mod">
        <pc:chgData name="Chantal Lioe-A-Joe" userId="1c289144-7339-45f2-bdd8-8042ba6fab28" providerId="ADAL" clId="{3A27E388-8E71-41E6-89FA-A09CDC5B46D1}" dt="2023-01-27T15:00:34.507" v="8" actId="20577"/>
        <pc:sldMkLst>
          <pc:docMk/>
          <pc:sldMk cId="1584226411" sldId="269"/>
        </pc:sldMkLst>
        <pc:spChg chg="mod">
          <ac:chgData name="Chantal Lioe-A-Joe" userId="1c289144-7339-45f2-bdd8-8042ba6fab28" providerId="ADAL" clId="{3A27E388-8E71-41E6-89FA-A09CDC5B46D1}" dt="2023-01-27T15:00:34.507" v="8" actId="20577"/>
          <ac:spMkLst>
            <pc:docMk/>
            <pc:sldMk cId="1584226411" sldId="269"/>
            <ac:spMk id="4" creationId="{2D0C17D3-A990-1C48-3AB0-583F5D45526F}"/>
          </ac:spMkLst>
        </pc:spChg>
      </pc:sldChg>
      <pc:sldChg chg="modSp mod">
        <pc:chgData name="Chantal Lioe-A-Joe" userId="1c289144-7339-45f2-bdd8-8042ba6fab28" providerId="ADAL" clId="{3A27E388-8E71-41E6-89FA-A09CDC5B46D1}" dt="2023-01-27T15:04:41.359" v="15" actId="20577"/>
        <pc:sldMkLst>
          <pc:docMk/>
          <pc:sldMk cId="463307382" sldId="270"/>
        </pc:sldMkLst>
        <pc:spChg chg="mod">
          <ac:chgData name="Chantal Lioe-A-Joe" userId="1c289144-7339-45f2-bdd8-8042ba6fab28" providerId="ADAL" clId="{3A27E388-8E71-41E6-89FA-A09CDC5B46D1}" dt="2023-01-27T15:04:41.359" v="15" actId="20577"/>
          <ac:spMkLst>
            <pc:docMk/>
            <pc:sldMk cId="463307382" sldId="270"/>
            <ac:spMk id="4" creationId="{31F05CF6-E08D-654F-B616-7A8BE196A653}"/>
          </ac:spMkLst>
        </pc:spChg>
      </pc:sldChg>
      <pc:sldChg chg="modSp mod">
        <pc:chgData name="Chantal Lioe-A-Joe" userId="1c289144-7339-45f2-bdd8-8042ba6fab28" providerId="ADAL" clId="{3A27E388-8E71-41E6-89FA-A09CDC5B46D1}" dt="2023-01-27T15:34:06.367" v="74" actId="20577"/>
        <pc:sldMkLst>
          <pc:docMk/>
          <pc:sldMk cId="1888454439" sldId="275"/>
        </pc:sldMkLst>
        <pc:spChg chg="mod">
          <ac:chgData name="Chantal Lioe-A-Joe" userId="1c289144-7339-45f2-bdd8-8042ba6fab28" providerId="ADAL" clId="{3A27E388-8E71-41E6-89FA-A09CDC5B46D1}" dt="2023-01-27T15:34:06.367" v="74" actId="20577"/>
          <ac:spMkLst>
            <pc:docMk/>
            <pc:sldMk cId="1888454439" sldId="275"/>
            <ac:spMk id="14" creationId="{75817037-BA8A-46E3-3C2A-9E2309B82DFB}"/>
          </ac:spMkLst>
        </pc:spChg>
      </pc:sldChg>
      <pc:sldChg chg="modSp mod">
        <pc:chgData name="Chantal Lioe-A-Joe" userId="1c289144-7339-45f2-bdd8-8042ba6fab28" providerId="ADAL" clId="{3A27E388-8E71-41E6-89FA-A09CDC5B46D1}" dt="2023-01-27T15:29:59.964" v="40" actId="20577"/>
        <pc:sldMkLst>
          <pc:docMk/>
          <pc:sldMk cId="567400369" sldId="281"/>
        </pc:sldMkLst>
        <pc:spChg chg="mod">
          <ac:chgData name="Chantal Lioe-A-Joe" userId="1c289144-7339-45f2-bdd8-8042ba6fab28" providerId="ADAL" clId="{3A27E388-8E71-41E6-89FA-A09CDC5B46D1}" dt="2023-01-27T15:29:59.964" v="40" actId="20577"/>
          <ac:spMkLst>
            <pc:docMk/>
            <pc:sldMk cId="567400369" sldId="281"/>
            <ac:spMk id="3" creationId="{81AF2561-708E-53EE-D7F9-2A954670230C}"/>
          </ac:spMkLst>
        </pc:spChg>
      </pc:sldChg>
      <pc:sldChg chg="modSp mod">
        <pc:chgData name="Chantal Lioe-A-Joe" userId="1c289144-7339-45f2-bdd8-8042ba6fab28" providerId="ADAL" clId="{3A27E388-8E71-41E6-89FA-A09CDC5B46D1}" dt="2023-01-27T15:36:49.783" v="84" actId="313"/>
        <pc:sldMkLst>
          <pc:docMk/>
          <pc:sldMk cId="2194799305" sldId="285"/>
        </pc:sldMkLst>
        <pc:spChg chg="mod">
          <ac:chgData name="Chantal Lioe-A-Joe" userId="1c289144-7339-45f2-bdd8-8042ba6fab28" providerId="ADAL" clId="{3A27E388-8E71-41E6-89FA-A09CDC5B46D1}" dt="2023-01-27T15:36:49.783" v="84" actId="313"/>
          <ac:spMkLst>
            <pc:docMk/>
            <pc:sldMk cId="2194799305" sldId="285"/>
            <ac:spMk id="4" creationId="{31F05CF6-E08D-654F-B616-7A8BE196A653}"/>
          </ac:spMkLst>
        </pc:spChg>
      </pc:sldChg>
      <pc:sldChg chg="modSp mod">
        <pc:chgData name="Chantal Lioe-A-Joe" userId="1c289144-7339-45f2-bdd8-8042ba6fab28" providerId="ADAL" clId="{3A27E388-8E71-41E6-89FA-A09CDC5B46D1}" dt="2023-01-27T15:30:57.719" v="60" actId="20577"/>
        <pc:sldMkLst>
          <pc:docMk/>
          <pc:sldMk cId="1757891163" sldId="286"/>
        </pc:sldMkLst>
        <pc:spChg chg="mod">
          <ac:chgData name="Chantal Lioe-A-Joe" userId="1c289144-7339-45f2-bdd8-8042ba6fab28" providerId="ADAL" clId="{3A27E388-8E71-41E6-89FA-A09CDC5B46D1}" dt="2023-01-27T15:30:57.719" v="60" actId="20577"/>
          <ac:spMkLst>
            <pc:docMk/>
            <pc:sldMk cId="1757891163" sldId="286"/>
            <ac:spMk id="2" creationId="{BD2305A5-DD0A-F121-C7D4-53464CD96FD3}"/>
          </ac:spMkLst>
        </pc:spChg>
        <pc:spChg chg="mod">
          <ac:chgData name="Chantal Lioe-A-Joe" userId="1c289144-7339-45f2-bdd8-8042ba6fab28" providerId="ADAL" clId="{3A27E388-8E71-41E6-89FA-A09CDC5B46D1}" dt="2023-01-27T15:23:34.540" v="23" actId="20577"/>
          <ac:spMkLst>
            <pc:docMk/>
            <pc:sldMk cId="1757891163" sldId="286"/>
            <ac:spMk id="8" creationId="{4DC4C827-A49D-6EAF-AABB-D6FB7A574A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30/01/2023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30/01/2023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nu.nl/tech/6248161/google-ziet-komst-chatgpt-als-bedreiging-voor-eigen-toekomst.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jeugdjournaal.nl/artikel/2460084-leerlingen-laten-hun-werkstuk-maken-door-een-app-hoe-werkt-dat.html" TargetMode="External"/><Relationship Id="rId2" Type="http://schemas.openxmlformats.org/officeDocument/2006/relationships/slideLayout" Target="../slideLayouts/slideLayout7.xml"/><Relationship Id="rId1" Type="http://schemas.openxmlformats.org/officeDocument/2006/relationships/video" Target="https://www.youtube.com/embed/tGI3UVFWi0c?feature=oembed" TargetMode="External"/><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loom.com/share/3a300c12ee424d2a9bf3fe31de93ccad" TargetMode="External"/><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afbeelding 14" descr="Speelgoedrobot tegen een witte achtergrond.">
            <a:extLst>
              <a:ext uri="{FF2B5EF4-FFF2-40B4-BE49-F238E27FC236}">
                <a16:creationId xmlns:a16="http://schemas.microsoft.com/office/drawing/2014/main" id="{43DBC051-43A9-0E4C-8881-31EDC998F0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861" r="20861"/>
          <a:stretch/>
        </p:blipFill>
        <p:spPr>
          <a:xfrm>
            <a:off x="7287902" y="0"/>
            <a:ext cx="4927209" cy="5639456"/>
          </a:xfrm>
          <a:noFill/>
        </p:spPr>
      </p:pic>
      <p:sp>
        <p:nvSpPr>
          <p:cNvPr id="3" name="Tijdelijke aanduiding voor datum 2">
            <a:extLst>
              <a:ext uri="{FF2B5EF4-FFF2-40B4-BE49-F238E27FC236}">
                <a16:creationId xmlns:a16="http://schemas.microsoft.com/office/drawing/2014/main" id="{AF62AFA1-9168-F64B-8E76-D8E80ECC0457}"/>
              </a:ext>
            </a:extLst>
          </p:cNvPr>
          <p:cNvSpPr>
            <a:spLocks noGrp="1"/>
          </p:cNvSpPr>
          <p:nvPr>
            <p:ph type="dt" sz="half" idx="2"/>
          </p:nvPr>
        </p:nvSpPr>
        <p:spPr>
          <a:xfrm>
            <a:off x="8540319" y="6278547"/>
            <a:ext cx="3421193" cy="309562"/>
          </a:xfrm>
        </p:spPr>
        <p:txBody>
          <a:bodyPr anchor="ctr">
            <a:noAutofit/>
          </a:bodyPr>
          <a:lstStyle/>
          <a:p>
            <a:pPr>
              <a:lnSpc>
                <a:spcPct val="90000"/>
              </a:lnSpc>
              <a:spcAft>
                <a:spcPts val="600"/>
              </a:spcAft>
            </a:pPr>
            <a:r>
              <a:rPr lang="en-US" sz="2000" dirty="0"/>
              <a:t>Week van de </a:t>
            </a:r>
            <a:r>
              <a:rPr lang="nl-NL" sz="2000" dirty="0"/>
              <a:t>poëzie &amp; Nationale Voorleesdagen</a:t>
            </a:r>
          </a:p>
        </p:txBody>
      </p:sp>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295153"/>
            <a:ext cx="7501630" cy="1453359"/>
          </a:xfrm>
        </p:spPr>
        <p:txBody>
          <a:bodyPr anchor="ctr">
            <a:normAutofit fontScale="92500" lnSpcReduction="20000"/>
          </a:bodyPr>
          <a:lstStyle/>
          <a:p>
            <a:r>
              <a:rPr lang="nl-NL" dirty="0" err="1"/>
              <a:t>OpenAI</a:t>
            </a:r>
            <a:r>
              <a:rPr lang="nl-NL" dirty="0"/>
              <a:t> </a:t>
            </a:r>
            <a:r>
              <a:rPr lang="nl-NL" dirty="0" err="1"/>
              <a:t>Chatbot</a:t>
            </a:r>
            <a:r>
              <a:rPr lang="nl-NL" dirty="0"/>
              <a:t>: </a:t>
            </a:r>
          </a:p>
          <a:p>
            <a:r>
              <a:rPr lang="nl-NL" dirty="0"/>
              <a:t>Goed? Praktisch of Tegenvaller?</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612959" y="397035"/>
            <a:ext cx="3634186" cy="370376"/>
          </a:xfrm>
        </p:spPr>
        <p:txBody>
          <a:bodyPr anchor="t">
            <a:normAutofit/>
          </a:bodyPr>
          <a:lstStyle/>
          <a:p>
            <a:r>
              <a:rPr lang="nl-NL" sz="1200" dirty="0"/>
              <a:t>Mediabegrip week 5 – (V)SO</a:t>
            </a:r>
          </a:p>
        </p:txBody>
      </p:sp>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73354" y="554338"/>
            <a:ext cx="7817378"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374151"/>
                </a:solidFill>
                <a:effectLst/>
                <a:uLnTx/>
                <a:uFillTx/>
                <a:latin typeface="Poppins"/>
                <a:ea typeface="+mn-ea"/>
                <a:cs typeface="+mn-cs"/>
              </a:rPr>
              <a:t>Melle was een hardwerkende leerling in groep 8. Ze hield ervan om goed te scoren op haar schoolwerk en haar kennis op het juiste moment te gebruiken. Maar soms had ze hulp nodig bij bepaalde opdrachten.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374151"/>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374151"/>
                </a:solidFill>
                <a:effectLst/>
                <a:uLnTx/>
                <a:uFillTx/>
                <a:latin typeface="Poppins"/>
                <a:ea typeface="+mn-ea"/>
                <a:cs typeface="+mn-cs"/>
              </a:rPr>
              <a:t>Op een dag hoorde ze over </a:t>
            </a:r>
            <a:r>
              <a:rPr kumimoji="0" lang="nl-NL" sz="1400" b="0" i="0" u="none" strike="noStrike" kern="1200" cap="none" spc="0" normalizeH="0" baseline="0" noProof="0" dirty="0" err="1">
                <a:ln>
                  <a:noFill/>
                </a:ln>
                <a:solidFill>
                  <a:srgbClr val="374151"/>
                </a:solidFill>
                <a:effectLst/>
                <a:uLnTx/>
                <a:uFillTx/>
                <a:latin typeface="Poppins"/>
                <a:ea typeface="+mn-ea"/>
                <a:cs typeface="+mn-cs"/>
              </a:rPr>
              <a:t>ChatGPT</a:t>
            </a:r>
            <a:r>
              <a:rPr kumimoji="0" lang="nl-NL" sz="1400" b="0" i="0" u="none" strike="noStrike" kern="1200" cap="none" spc="0" normalizeH="0" baseline="0" noProof="0" dirty="0">
                <a:ln>
                  <a:noFill/>
                </a:ln>
                <a:solidFill>
                  <a:srgbClr val="374151"/>
                </a:solidFill>
                <a:effectLst/>
                <a:uLnTx/>
                <a:uFillTx/>
                <a:latin typeface="Poppins"/>
                <a:ea typeface="+mn-ea"/>
                <a:cs typeface="+mn-cs"/>
              </a:rPr>
              <a:t>, een kunstmatige intelligentie model dat ontwikkeld was door </a:t>
            </a:r>
            <a:r>
              <a:rPr kumimoji="0" lang="nl-NL" sz="1400" b="0" i="0" u="none" strike="noStrike" kern="1200" cap="none" spc="0" normalizeH="0" baseline="0" noProof="0" dirty="0" err="1">
                <a:ln>
                  <a:noFill/>
                </a:ln>
                <a:solidFill>
                  <a:srgbClr val="374151"/>
                </a:solidFill>
                <a:effectLst/>
                <a:uLnTx/>
                <a:uFillTx/>
                <a:latin typeface="Poppins"/>
                <a:ea typeface="+mn-ea"/>
                <a:cs typeface="+mn-cs"/>
              </a:rPr>
              <a:t>OpenAI</a:t>
            </a:r>
            <a:r>
              <a:rPr kumimoji="0" lang="nl-NL" sz="1400" b="0" i="0" u="none" strike="noStrike" kern="1200" cap="none" spc="0" normalizeH="0" baseline="0" noProof="0" dirty="0">
                <a:ln>
                  <a:noFill/>
                </a:ln>
                <a:solidFill>
                  <a:srgbClr val="374151"/>
                </a:solidFill>
                <a:effectLst/>
                <a:uLnTx/>
                <a:uFillTx/>
                <a:latin typeface="Poppins"/>
                <a:ea typeface="+mn-ea"/>
                <a:cs typeface="+mn-cs"/>
              </a:rPr>
              <a:t>. Ze besloot het uit te proberen en ze was verbaasd over hoe snel en nauwkeurig de antwoorden waren.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374151"/>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374151"/>
                </a:solidFill>
                <a:effectLst/>
                <a:uLnTx/>
                <a:uFillTx/>
                <a:latin typeface="Poppins"/>
                <a:ea typeface="+mn-ea"/>
                <a:cs typeface="+mn-cs"/>
              </a:rPr>
              <a:t>Vanaf dat moment gebruikte Melle </a:t>
            </a:r>
            <a:r>
              <a:rPr kumimoji="0" lang="nl-NL" sz="1400" b="0" i="0" u="none" strike="noStrike" kern="1200" cap="none" spc="0" normalizeH="0" baseline="0" noProof="0" dirty="0" err="1">
                <a:ln>
                  <a:noFill/>
                </a:ln>
                <a:solidFill>
                  <a:srgbClr val="374151"/>
                </a:solidFill>
                <a:effectLst/>
                <a:uLnTx/>
                <a:uFillTx/>
                <a:latin typeface="Poppins"/>
                <a:ea typeface="+mn-ea"/>
                <a:cs typeface="+mn-cs"/>
              </a:rPr>
              <a:t>ChatGPT</a:t>
            </a:r>
            <a:r>
              <a:rPr kumimoji="0" lang="nl-NL" sz="1400" b="0" i="0" u="none" strike="noStrike" kern="1200" cap="none" spc="0" normalizeH="0" baseline="0" noProof="0" dirty="0">
                <a:ln>
                  <a:noFill/>
                </a:ln>
                <a:solidFill>
                  <a:srgbClr val="374151"/>
                </a:solidFill>
                <a:effectLst/>
                <a:uLnTx/>
                <a:uFillTx/>
                <a:latin typeface="Poppins"/>
                <a:ea typeface="+mn-ea"/>
                <a:cs typeface="+mn-cs"/>
              </a:rPr>
              <a:t> voor al haar schoolwerk en was ze altijd blij met de antwoorden die ze kreeg. Haar docenten waren onder de indruk van haar nauwkeurige antwoorden en hoe snel ze haar opdrachten kon afronden.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374151"/>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374151"/>
                </a:solidFill>
                <a:effectLst/>
                <a:uLnTx/>
                <a:uFillTx/>
                <a:latin typeface="Poppins"/>
                <a:ea typeface="+mn-ea"/>
                <a:cs typeface="+mn-cs"/>
              </a:rPr>
              <a:t>Melle was erg blij met haar nieuwe tool en deelde het met al haar vrienden. Zij gebruikten het ook voor hun schoolwerk en waren eveneens verbaasd over hoe nauwkeurig en snel </a:t>
            </a:r>
            <a:r>
              <a:rPr kumimoji="0" lang="nl-NL" sz="1400" b="0" i="0" u="none" strike="noStrike" kern="1200" cap="none" spc="0" normalizeH="0" baseline="0" noProof="0" dirty="0" err="1">
                <a:ln>
                  <a:noFill/>
                </a:ln>
                <a:solidFill>
                  <a:srgbClr val="374151"/>
                </a:solidFill>
                <a:effectLst/>
                <a:uLnTx/>
                <a:uFillTx/>
                <a:latin typeface="Poppins"/>
                <a:ea typeface="+mn-ea"/>
                <a:cs typeface="+mn-cs"/>
              </a:rPr>
              <a:t>ChatGPT</a:t>
            </a:r>
            <a:r>
              <a:rPr kumimoji="0" lang="nl-NL" sz="1400" b="0" i="0" u="none" strike="noStrike" kern="1200" cap="none" spc="0" normalizeH="0" baseline="0" noProof="0" dirty="0">
                <a:ln>
                  <a:noFill/>
                </a:ln>
                <a:solidFill>
                  <a:srgbClr val="374151"/>
                </a:solidFill>
                <a:effectLst/>
                <a:uLnTx/>
                <a:uFillTx/>
                <a:latin typeface="Poppins"/>
                <a:ea typeface="+mn-ea"/>
                <a:cs typeface="+mn-cs"/>
              </a:rPr>
              <a:t> was.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374151"/>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374151"/>
                </a:solidFill>
                <a:effectLst/>
                <a:uLnTx/>
                <a:uFillTx/>
                <a:latin typeface="Poppins"/>
                <a:ea typeface="+mn-ea"/>
                <a:cs typeface="+mn-cs"/>
              </a:rPr>
              <a:t>Melle had nog nooit zo'n handige hulp gehad en was dankbaar dat ze </a:t>
            </a:r>
            <a:r>
              <a:rPr kumimoji="0" lang="nl-NL" sz="1400" b="0" i="0" u="none" strike="noStrike" kern="1200" cap="none" spc="0" normalizeH="0" baseline="0" noProof="0" dirty="0" err="1">
                <a:ln>
                  <a:noFill/>
                </a:ln>
                <a:solidFill>
                  <a:srgbClr val="374151"/>
                </a:solidFill>
                <a:effectLst/>
                <a:uLnTx/>
                <a:uFillTx/>
                <a:latin typeface="Poppins"/>
                <a:ea typeface="+mn-ea"/>
                <a:cs typeface="+mn-cs"/>
              </a:rPr>
              <a:t>ChatGPT</a:t>
            </a:r>
            <a:r>
              <a:rPr kumimoji="0" lang="nl-NL" sz="1400" b="0" i="0" u="none" strike="noStrike" kern="1200" cap="none" spc="0" normalizeH="0" baseline="0" noProof="0" dirty="0">
                <a:ln>
                  <a:noFill/>
                </a:ln>
                <a:solidFill>
                  <a:srgbClr val="374151"/>
                </a:solidFill>
                <a:effectLst/>
                <a:uLnTx/>
                <a:uFillTx/>
                <a:latin typeface="Poppins"/>
                <a:ea typeface="+mn-ea"/>
                <a:cs typeface="+mn-cs"/>
              </a:rPr>
              <a:t> had ontdekt. Ze was nu in staat om haar schoolwerk efficiënter en sneller af te ronden, zonder zich zorgen te hoeven maken over fouten.</a:t>
            </a:r>
          </a:p>
        </p:txBody>
      </p:sp>
      <p:sp>
        <p:nvSpPr>
          <p:cNvPr id="8" name="Tekstvak 7">
            <a:extLst>
              <a:ext uri="{FF2B5EF4-FFF2-40B4-BE49-F238E27FC236}">
                <a16:creationId xmlns:a16="http://schemas.microsoft.com/office/drawing/2014/main" id="{EF1806A8-93C2-87E9-81C6-EA03A831D7B6}"/>
              </a:ext>
            </a:extLst>
          </p:cNvPr>
          <p:cNvSpPr txBox="1"/>
          <p:nvPr/>
        </p:nvSpPr>
        <p:spPr>
          <a:xfrm>
            <a:off x="8850701" y="3816769"/>
            <a:ext cx="254479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F5060"/>
                </a:solidFill>
                <a:effectLst/>
                <a:uLnTx/>
                <a:uFillTx/>
                <a:latin typeface="Poppins"/>
                <a:ea typeface="+mn-ea"/>
                <a:cs typeface="+mn-cs"/>
              </a:rPr>
              <a:t>Het verhaal is anders dan anders. Waarom is dat? Klik snel door.</a:t>
            </a:r>
          </a:p>
        </p:txBody>
      </p:sp>
      <p:pic>
        <p:nvPicPr>
          <p:cNvPr id="5" name="Afbeelding 4" descr="Afbeelding met tekst&#10;&#10;Automatisch gegenereerde beschrijving">
            <a:extLst>
              <a:ext uri="{FF2B5EF4-FFF2-40B4-BE49-F238E27FC236}">
                <a16:creationId xmlns:a16="http://schemas.microsoft.com/office/drawing/2014/main" id="{195A1DD7-038E-C22A-022C-8187D93CA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503" y="189781"/>
            <a:ext cx="2293189" cy="2293189"/>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B51EB4C9-A4DE-561E-1220-71568CC7F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40" y="674419"/>
            <a:ext cx="10322011" cy="4950901"/>
          </a:xfrm>
          <a:prstGeom prst="rect">
            <a:avLst/>
          </a:prstGeom>
        </p:spPr>
      </p:pic>
    </p:spTree>
    <p:extLst>
      <p:ext uri="{BB962C8B-B14F-4D97-AF65-F5344CB8AC3E}">
        <p14:creationId xmlns:p14="http://schemas.microsoft.com/office/powerpoint/2010/main" val="418849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2B6012F-912C-C143-A69E-18CB8AFBC054}"/>
              </a:ext>
            </a:extLst>
          </p:cNvPr>
          <p:cNvSpPr>
            <a:spLocks noGrp="1"/>
          </p:cNvSpPr>
          <p:nvPr>
            <p:ph type="body" sz="quarter" idx="11"/>
          </p:nvPr>
        </p:nvSpPr>
        <p:spPr>
          <a:xfrm>
            <a:off x="511558" y="540004"/>
            <a:ext cx="5504939" cy="1452562"/>
          </a:xfrm>
        </p:spPr>
        <p:txBody>
          <a:bodyPr>
            <a:normAutofit/>
          </a:bodyPr>
          <a:lstStyle/>
          <a:p>
            <a:r>
              <a:rPr lang="nl-NL" sz="2400" dirty="0"/>
              <a:t>Nu in de media: </a:t>
            </a:r>
            <a:r>
              <a:rPr lang="nl-NL" sz="2400" dirty="0" err="1"/>
              <a:t>ChatGPT</a:t>
            </a:r>
            <a:r>
              <a:rPr lang="nl-NL" sz="2400" dirty="0"/>
              <a:t>…</a:t>
            </a:r>
          </a:p>
        </p:txBody>
      </p:sp>
      <p:sp>
        <p:nvSpPr>
          <p:cNvPr id="4" name="Tijdelijke aanduiding voor tekst 3">
            <a:extLst>
              <a:ext uri="{FF2B5EF4-FFF2-40B4-BE49-F238E27FC236}">
                <a16:creationId xmlns:a16="http://schemas.microsoft.com/office/drawing/2014/main" id="{31F05CF6-E08D-654F-B616-7A8BE196A653}"/>
              </a:ext>
            </a:extLst>
          </p:cNvPr>
          <p:cNvSpPr>
            <a:spLocks noGrp="1"/>
          </p:cNvSpPr>
          <p:nvPr>
            <p:ph type="body" sz="quarter" idx="12"/>
          </p:nvPr>
        </p:nvSpPr>
        <p:spPr>
          <a:xfrm>
            <a:off x="507062" y="1576936"/>
            <a:ext cx="6472780" cy="4850497"/>
          </a:xfrm>
        </p:spPr>
        <p:txBody>
          <a:bodyPr>
            <a:normAutofit fontScale="62500" lnSpcReduction="20000"/>
          </a:bodyPr>
          <a:lstStyle/>
          <a:p>
            <a:r>
              <a:rPr lang="nl-NL" dirty="0"/>
              <a:t>De komst van </a:t>
            </a:r>
            <a:r>
              <a:rPr lang="nl-NL" dirty="0" err="1"/>
              <a:t>ChatGPT</a:t>
            </a:r>
            <a:r>
              <a:rPr lang="nl-NL" dirty="0"/>
              <a:t> is bij Google ingeslagen als een bom!</a:t>
            </a:r>
          </a:p>
          <a:p>
            <a:endParaRPr lang="nl-NL" dirty="0"/>
          </a:p>
          <a:p>
            <a:r>
              <a:rPr lang="nl-NL" dirty="0"/>
              <a:t>Van </a:t>
            </a:r>
            <a:r>
              <a:rPr lang="nl-NL" dirty="0">
                <a:hlinkClick r:id="rId2"/>
              </a:rPr>
              <a:t>nu.nl</a:t>
            </a:r>
            <a:r>
              <a:rPr lang="nl-NL" dirty="0"/>
              <a:t>:</a:t>
            </a:r>
          </a:p>
          <a:p>
            <a:pPr algn="l"/>
            <a:r>
              <a:rPr lang="nl-NL" dirty="0" err="1"/>
              <a:t>ChatGPT</a:t>
            </a:r>
            <a:r>
              <a:rPr lang="nl-NL" dirty="0"/>
              <a:t> is een </a:t>
            </a:r>
            <a:r>
              <a:rPr lang="nl-NL" dirty="0" err="1"/>
              <a:t>chatbot</a:t>
            </a:r>
            <a:r>
              <a:rPr lang="nl-NL" dirty="0"/>
              <a:t>. Het programma werkt op basis van kunstmatige intelligentie (AI). De software kan vragen beantwoorden, maar ook opdrachten uitvoeren. De testversie werkt al zo goed, dat er al heel veel mensen gebruik van hebben gemaakt.</a:t>
            </a:r>
          </a:p>
          <a:p>
            <a:pPr algn="l"/>
            <a:r>
              <a:rPr lang="nl-NL" dirty="0"/>
              <a:t>Dat is ook bij Google niet onopgemerkt gebleven. Het heeft zelfs tot een 'code rood-situatie' geleid, schrijft de Amerikaanse zakenkrant op basis van bronnen.</a:t>
            </a:r>
          </a:p>
          <a:p>
            <a:pPr algn="l"/>
            <a:r>
              <a:rPr lang="nl-NL" dirty="0"/>
              <a:t>De zoekgigant is bang dat </a:t>
            </a:r>
            <a:r>
              <a:rPr lang="nl-NL" dirty="0" err="1"/>
              <a:t>ChatGPT</a:t>
            </a:r>
            <a:r>
              <a:rPr lang="nl-NL" dirty="0"/>
              <a:t> de manier waarop mensen in de toekomst naar informatie zoeken flink gaat veranderen. Dat raakt het bedrijf op zijn gevoeligste plek. De zoekmachine is het product waar Google groot mee is geworden en waar nog steeds veel geld mee wordt verdiend.</a:t>
            </a:r>
          </a:p>
        </p:txBody>
      </p:sp>
      <p:pic>
        <p:nvPicPr>
          <p:cNvPr id="14" name="Tijdelijke aanduiding voor afbeelding 13" descr="Mobiel apparaat met apps">
            <a:extLst>
              <a:ext uri="{FF2B5EF4-FFF2-40B4-BE49-F238E27FC236}">
                <a16:creationId xmlns:a16="http://schemas.microsoft.com/office/drawing/2014/main" id="{9928227A-9E30-E043-A890-0BDB5202B26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964" r="24964"/>
          <a:stretch/>
        </p:blipFill>
        <p:spPr>
          <a:xfrm>
            <a:off x="7055538" y="556302"/>
            <a:ext cx="5136462" cy="5770275"/>
          </a:xfrm>
        </p:spPr>
      </p:pic>
      <p:grpSp>
        <p:nvGrpSpPr>
          <p:cNvPr id="22" name="Group 213">
            <a:extLst>
              <a:ext uri="{FF2B5EF4-FFF2-40B4-BE49-F238E27FC236}">
                <a16:creationId xmlns:a16="http://schemas.microsoft.com/office/drawing/2014/main" id="{C1A5987B-6BFA-0840-A492-016B00DF121A}"/>
              </a:ext>
            </a:extLst>
          </p:cNvPr>
          <p:cNvGrpSpPr/>
          <p:nvPr/>
        </p:nvGrpSpPr>
        <p:grpSpPr>
          <a:xfrm>
            <a:off x="11299037" y="5428887"/>
            <a:ext cx="785737" cy="872811"/>
            <a:chOff x="5434401" y="1240109"/>
            <a:chExt cx="433799" cy="481872"/>
          </a:xfrm>
        </p:grpSpPr>
        <p:sp>
          <p:nvSpPr>
            <p:cNvPr id="23" name="Graphic 2">
              <a:extLst>
                <a:ext uri="{FF2B5EF4-FFF2-40B4-BE49-F238E27FC236}">
                  <a16:creationId xmlns:a16="http://schemas.microsoft.com/office/drawing/2014/main" id="{8DB3CD7B-70FD-9C4C-938E-D229599EF1BF}"/>
                </a:ext>
              </a:extLst>
            </p:cNvPr>
            <p:cNvSpPr/>
            <p:nvPr/>
          </p:nvSpPr>
          <p:spPr>
            <a:xfrm>
              <a:off x="5528072" y="1313218"/>
              <a:ext cx="340128" cy="408763"/>
            </a:xfrm>
            <a:custGeom>
              <a:avLst/>
              <a:gdLst>
                <a:gd name="connsiteX0" fmla="*/ 340128 w 340128"/>
                <a:gd name="connsiteY0" fmla="*/ 408763 h 408763"/>
                <a:gd name="connsiteX1" fmla="*/ 0 w 340128"/>
                <a:gd name="connsiteY1" fmla="*/ 408763 h 408763"/>
                <a:gd name="connsiteX2" fmla="*/ 179441 w 340128"/>
                <a:gd name="connsiteY2" fmla="*/ 0 h 408763"/>
                <a:gd name="connsiteX3" fmla="*/ 18373 w 340128"/>
                <a:gd name="connsiteY3" fmla="*/ 396769 h 408763"/>
                <a:gd name="connsiteX4" fmla="*/ 322993 w 340128"/>
                <a:gd name="connsiteY4" fmla="*/ 396769 h 408763"/>
                <a:gd name="connsiteX5" fmla="*/ 179250 w 340128"/>
                <a:gd name="connsiteY5" fmla="*/ 31224 h 40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28" h="408763">
                  <a:moveTo>
                    <a:pt x="340128" y="408763"/>
                  </a:moveTo>
                  <a:lnTo>
                    <a:pt x="0" y="408763"/>
                  </a:lnTo>
                  <a:lnTo>
                    <a:pt x="179441" y="0"/>
                  </a:lnTo>
                  <a:close/>
                  <a:moveTo>
                    <a:pt x="18373" y="396769"/>
                  </a:moveTo>
                  <a:lnTo>
                    <a:pt x="322993" y="396769"/>
                  </a:lnTo>
                  <a:lnTo>
                    <a:pt x="179250" y="31224"/>
                  </a:lnTo>
                  <a:close/>
                </a:path>
              </a:pathLst>
            </a:custGeom>
            <a:solidFill>
              <a:srgbClr val="009DDA"/>
            </a:solidFill>
            <a:ln w="9508" cap="flat">
              <a:noFill/>
              <a:prstDash val="solid"/>
              <a:miter/>
            </a:ln>
          </p:spPr>
          <p:txBody>
            <a:bodyPr rtlCol="0" anchor="ctr"/>
            <a:lstStyle/>
            <a:p>
              <a:endParaRPr lang="en-US"/>
            </a:p>
          </p:txBody>
        </p:sp>
        <p:sp>
          <p:nvSpPr>
            <p:cNvPr id="24" name="Graphic 2">
              <a:extLst>
                <a:ext uri="{FF2B5EF4-FFF2-40B4-BE49-F238E27FC236}">
                  <a16:creationId xmlns:a16="http://schemas.microsoft.com/office/drawing/2014/main" id="{BDDBD6CA-2770-BE40-930A-515BBB59E582}"/>
                </a:ext>
              </a:extLst>
            </p:cNvPr>
            <p:cNvSpPr/>
            <p:nvPr/>
          </p:nvSpPr>
          <p:spPr>
            <a:xfrm>
              <a:off x="5711130" y="1241917"/>
              <a:ext cx="72823" cy="56259"/>
            </a:xfrm>
            <a:custGeom>
              <a:avLst/>
              <a:gdLst>
                <a:gd name="connsiteX0" fmla="*/ 0 w 72823"/>
                <a:gd name="connsiteY0" fmla="*/ 0 h 56259"/>
                <a:gd name="connsiteX1" fmla="*/ 72823 w 72823"/>
                <a:gd name="connsiteY1" fmla="*/ 23703 h 56259"/>
                <a:gd name="connsiteX2" fmla="*/ 0 w 72823"/>
                <a:gd name="connsiteY2" fmla="*/ 56260 h 56259"/>
                <a:gd name="connsiteX3" fmla="*/ 0 w 72823"/>
                <a:gd name="connsiteY3" fmla="*/ 0 h 56259"/>
              </a:gdLst>
              <a:ahLst/>
              <a:cxnLst>
                <a:cxn ang="0">
                  <a:pos x="connsiteX0" y="connsiteY0"/>
                </a:cxn>
                <a:cxn ang="0">
                  <a:pos x="connsiteX1" y="connsiteY1"/>
                </a:cxn>
                <a:cxn ang="0">
                  <a:pos x="connsiteX2" y="connsiteY2"/>
                </a:cxn>
                <a:cxn ang="0">
                  <a:pos x="connsiteX3" y="connsiteY3"/>
                </a:cxn>
              </a:cxnLst>
              <a:rect l="l" t="t" r="r" b="b"/>
              <a:pathLst>
                <a:path w="72823" h="56259">
                  <a:moveTo>
                    <a:pt x="0" y="0"/>
                  </a:moveTo>
                  <a:lnTo>
                    <a:pt x="72823" y="23703"/>
                  </a:lnTo>
                  <a:lnTo>
                    <a:pt x="0" y="56260"/>
                  </a:lnTo>
                  <a:lnTo>
                    <a:pt x="0" y="0"/>
                  </a:lnTo>
                  <a:close/>
                </a:path>
              </a:pathLst>
            </a:custGeom>
            <a:solidFill>
              <a:srgbClr val="009DDA"/>
            </a:solidFill>
            <a:ln w="9508" cap="flat">
              <a:noFill/>
              <a:prstDash val="solid"/>
              <a:miter/>
            </a:ln>
          </p:spPr>
          <p:txBody>
            <a:bodyPr rtlCol="0" anchor="ctr"/>
            <a:lstStyle/>
            <a:p>
              <a:endParaRPr lang="en-US"/>
            </a:p>
          </p:txBody>
        </p:sp>
        <p:sp>
          <p:nvSpPr>
            <p:cNvPr id="25" name="Graphic 2">
              <a:extLst>
                <a:ext uri="{FF2B5EF4-FFF2-40B4-BE49-F238E27FC236}">
                  <a16:creationId xmlns:a16="http://schemas.microsoft.com/office/drawing/2014/main" id="{06320393-72D0-284F-B75B-20FE8429DFB9}"/>
                </a:ext>
              </a:extLst>
            </p:cNvPr>
            <p:cNvSpPr/>
            <p:nvPr/>
          </p:nvSpPr>
          <p:spPr>
            <a:xfrm>
              <a:off x="5702658" y="1240109"/>
              <a:ext cx="9519" cy="103103"/>
            </a:xfrm>
            <a:custGeom>
              <a:avLst/>
              <a:gdLst>
                <a:gd name="connsiteX0" fmla="*/ 4569 w 9519"/>
                <a:gd name="connsiteY0" fmla="*/ 103095 h 103103"/>
                <a:gd name="connsiteX1" fmla="*/ 0 w 9519"/>
                <a:gd name="connsiteY1" fmla="*/ 98526 h 103103"/>
                <a:gd name="connsiteX2" fmla="*/ 0 w 9519"/>
                <a:gd name="connsiteY2" fmla="*/ 4760 h 103103"/>
                <a:gd name="connsiteX3" fmla="*/ 4760 w 9519"/>
                <a:gd name="connsiteY3" fmla="*/ 0 h 103103"/>
                <a:gd name="connsiteX4" fmla="*/ 9519 w 9519"/>
                <a:gd name="connsiteY4" fmla="*/ 4760 h 103103"/>
                <a:gd name="connsiteX5" fmla="*/ 9519 w 9519"/>
                <a:gd name="connsiteY5" fmla="*/ 98526 h 103103"/>
                <a:gd name="connsiteX6" fmla="*/ 4769 w 9519"/>
                <a:gd name="connsiteY6" fmla="*/ 103103 h 103103"/>
                <a:gd name="connsiteX7" fmla="*/ 4569 w 9519"/>
                <a:gd name="connsiteY7" fmla="*/ 103095 h 10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 h="103103">
                  <a:moveTo>
                    <a:pt x="4569" y="103095"/>
                  </a:moveTo>
                  <a:cubicBezTo>
                    <a:pt x="2066" y="103045"/>
                    <a:pt x="48" y="101028"/>
                    <a:pt x="0" y="98526"/>
                  </a:cubicBezTo>
                  <a:lnTo>
                    <a:pt x="0" y="4760"/>
                  </a:lnTo>
                  <a:cubicBezTo>
                    <a:pt x="0" y="2131"/>
                    <a:pt x="2132" y="0"/>
                    <a:pt x="4760" y="0"/>
                  </a:cubicBezTo>
                  <a:cubicBezTo>
                    <a:pt x="7387" y="0"/>
                    <a:pt x="9519" y="2131"/>
                    <a:pt x="9519" y="4760"/>
                  </a:cubicBezTo>
                  <a:lnTo>
                    <a:pt x="9519" y="98526"/>
                  </a:lnTo>
                  <a:cubicBezTo>
                    <a:pt x="9472" y="101102"/>
                    <a:pt x="7349" y="103151"/>
                    <a:pt x="4769" y="103103"/>
                  </a:cubicBezTo>
                  <a:cubicBezTo>
                    <a:pt x="4703" y="103102"/>
                    <a:pt x="4636" y="103099"/>
                    <a:pt x="4569" y="103095"/>
                  </a:cubicBezTo>
                  <a:close/>
                </a:path>
              </a:pathLst>
            </a:custGeom>
            <a:solidFill>
              <a:srgbClr val="009DDA"/>
            </a:solidFill>
            <a:ln w="9508" cap="flat">
              <a:noFill/>
              <a:prstDash val="solid"/>
              <a:miter/>
            </a:ln>
          </p:spPr>
          <p:txBody>
            <a:bodyPr rtlCol="0" anchor="ctr"/>
            <a:lstStyle/>
            <a:p>
              <a:endParaRPr lang="en-US"/>
            </a:p>
          </p:txBody>
        </p:sp>
        <p:sp>
          <p:nvSpPr>
            <p:cNvPr id="26" name="Graphic 2">
              <a:extLst>
                <a:ext uri="{FF2B5EF4-FFF2-40B4-BE49-F238E27FC236}">
                  <a16:creationId xmlns:a16="http://schemas.microsoft.com/office/drawing/2014/main" id="{61FBE263-292C-F14A-9784-701EA1E97C01}"/>
                </a:ext>
              </a:extLst>
            </p:cNvPr>
            <p:cNvSpPr/>
            <p:nvPr/>
          </p:nvSpPr>
          <p:spPr>
            <a:xfrm>
              <a:off x="5658012" y="1429259"/>
              <a:ext cx="100239" cy="42742"/>
            </a:xfrm>
            <a:custGeom>
              <a:avLst/>
              <a:gdLst>
                <a:gd name="connsiteX0" fmla="*/ 88054 w 100239"/>
                <a:gd name="connsiteY0" fmla="*/ 42742 h 42742"/>
                <a:gd name="connsiteX1" fmla="*/ 69396 w 100239"/>
                <a:gd name="connsiteY1" fmla="*/ 21895 h 42742"/>
                <a:gd name="connsiteX2" fmla="*/ 57688 w 100239"/>
                <a:gd name="connsiteY2" fmla="*/ 31224 h 42742"/>
                <a:gd name="connsiteX3" fmla="*/ 46074 w 100239"/>
                <a:gd name="connsiteY3" fmla="*/ 13803 h 42742"/>
                <a:gd name="connsiteX4" fmla="*/ 25036 w 100239"/>
                <a:gd name="connsiteY4" fmla="*/ 32461 h 42742"/>
                <a:gd name="connsiteX5" fmla="*/ 0 w 100239"/>
                <a:gd name="connsiteY5" fmla="*/ 19705 h 42742"/>
                <a:gd name="connsiteX6" fmla="*/ 4188 w 100239"/>
                <a:gd name="connsiteY6" fmla="*/ 11518 h 42742"/>
                <a:gd name="connsiteX7" fmla="*/ 23608 w 100239"/>
                <a:gd name="connsiteY7" fmla="*/ 21419 h 42742"/>
                <a:gd name="connsiteX8" fmla="*/ 47787 w 100239"/>
                <a:gd name="connsiteY8" fmla="*/ 0 h 42742"/>
                <a:gd name="connsiteX9" fmla="*/ 59782 w 100239"/>
                <a:gd name="connsiteY9" fmla="*/ 17801 h 42742"/>
                <a:gd name="connsiteX10" fmla="*/ 70444 w 100239"/>
                <a:gd name="connsiteY10" fmla="*/ 9329 h 42742"/>
                <a:gd name="connsiteX11" fmla="*/ 90910 w 100239"/>
                <a:gd name="connsiteY11" fmla="*/ 32176 h 42742"/>
                <a:gd name="connsiteX12" fmla="*/ 97383 w 100239"/>
                <a:gd name="connsiteY12" fmla="*/ 30081 h 42742"/>
                <a:gd name="connsiteX13" fmla="*/ 100239 w 100239"/>
                <a:gd name="connsiteY13" fmla="*/ 38839 h 42742"/>
                <a:gd name="connsiteX14" fmla="*/ 88054 w 100239"/>
                <a:gd name="connsiteY14" fmla="*/ 42742 h 4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239" h="42742">
                  <a:moveTo>
                    <a:pt x="88054" y="42742"/>
                  </a:moveTo>
                  <a:lnTo>
                    <a:pt x="69396" y="21895"/>
                  </a:lnTo>
                  <a:lnTo>
                    <a:pt x="57688" y="31224"/>
                  </a:lnTo>
                  <a:lnTo>
                    <a:pt x="46074" y="13803"/>
                  </a:lnTo>
                  <a:lnTo>
                    <a:pt x="25036" y="32461"/>
                  </a:lnTo>
                  <a:lnTo>
                    <a:pt x="0" y="19705"/>
                  </a:lnTo>
                  <a:lnTo>
                    <a:pt x="4188" y="11518"/>
                  </a:lnTo>
                  <a:lnTo>
                    <a:pt x="23608" y="21419"/>
                  </a:lnTo>
                  <a:lnTo>
                    <a:pt x="47787" y="0"/>
                  </a:lnTo>
                  <a:lnTo>
                    <a:pt x="59782" y="17801"/>
                  </a:lnTo>
                  <a:lnTo>
                    <a:pt x="70444" y="9329"/>
                  </a:lnTo>
                  <a:lnTo>
                    <a:pt x="90910" y="32176"/>
                  </a:lnTo>
                  <a:lnTo>
                    <a:pt x="97383" y="30081"/>
                  </a:lnTo>
                  <a:lnTo>
                    <a:pt x="100239" y="38839"/>
                  </a:lnTo>
                  <a:lnTo>
                    <a:pt x="88054" y="42742"/>
                  </a:lnTo>
                  <a:close/>
                </a:path>
              </a:pathLst>
            </a:custGeom>
            <a:solidFill>
              <a:srgbClr val="009DDA"/>
            </a:solidFill>
            <a:ln w="9508" cap="flat">
              <a:noFill/>
              <a:prstDash val="solid"/>
              <a:miter/>
            </a:ln>
          </p:spPr>
          <p:txBody>
            <a:bodyPr rtlCol="0" anchor="ctr"/>
            <a:lstStyle/>
            <a:p>
              <a:endParaRPr lang="en-US"/>
            </a:p>
          </p:txBody>
        </p:sp>
        <p:sp>
          <p:nvSpPr>
            <p:cNvPr id="27" name="Graphic 2">
              <a:extLst>
                <a:ext uri="{FF2B5EF4-FFF2-40B4-BE49-F238E27FC236}">
                  <a16:creationId xmlns:a16="http://schemas.microsoft.com/office/drawing/2014/main" id="{C735D785-6C8F-7741-A275-9322DA216B0B}"/>
                </a:ext>
              </a:extLst>
            </p:cNvPr>
            <p:cNvSpPr/>
            <p:nvPr/>
          </p:nvSpPr>
          <p:spPr>
            <a:xfrm>
              <a:off x="5434401" y="1420596"/>
              <a:ext cx="181820" cy="301384"/>
            </a:xfrm>
            <a:custGeom>
              <a:avLst/>
              <a:gdLst>
                <a:gd name="connsiteX0" fmla="*/ 18372 w 181820"/>
                <a:gd name="connsiteY0" fmla="*/ 289390 h 301384"/>
                <a:gd name="connsiteX1" fmla="*/ 131748 w 181820"/>
                <a:gd name="connsiteY1" fmla="*/ 31128 h 301384"/>
                <a:gd name="connsiteX2" fmla="*/ 172301 w 181820"/>
                <a:gd name="connsiteY2" fmla="*/ 134414 h 301384"/>
                <a:gd name="connsiteX3" fmla="*/ 181821 w 181820"/>
                <a:gd name="connsiteY3" fmla="*/ 124895 h 301384"/>
                <a:gd name="connsiteX4" fmla="*/ 132320 w 181820"/>
                <a:gd name="connsiteY4" fmla="*/ 0 h 301384"/>
                <a:gd name="connsiteX5" fmla="*/ 0 w 181820"/>
                <a:gd name="connsiteY5" fmla="*/ 301384 h 301384"/>
                <a:gd name="connsiteX6" fmla="*/ 156309 w 181820"/>
                <a:gd name="connsiteY6" fmla="*/ 301384 h 301384"/>
                <a:gd name="connsiteX7" fmla="*/ 154690 w 181820"/>
                <a:gd name="connsiteY7" fmla="*/ 289390 h 30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820" h="301384">
                  <a:moveTo>
                    <a:pt x="18372" y="289390"/>
                  </a:moveTo>
                  <a:lnTo>
                    <a:pt x="131748" y="31128"/>
                  </a:lnTo>
                  <a:lnTo>
                    <a:pt x="172301" y="134414"/>
                  </a:lnTo>
                  <a:cubicBezTo>
                    <a:pt x="175243" y="131017"/>
                    <a:pt x="178422" y="127836"/>
                    <a:pt x="181821" y="124895"/>
                  </a:cubicBezTo>
                  <a:lnTo>
                    <a:pt x="132320" y="0"/>
                  </a:lnTo>
                  <a:lnTo>
                    <a:pt x="0" y="301384"/>
                  </a:lnTo>
                  <a:lnTo>
                    <a:pt x="156309" y="301384"/>
                  </a:lnTo>
                  <a:cubicBezTo>
                    <a:pt x="155299" y="297462"/>
                    <a:pt x="154757" y="293436"/>
                    <a:pt x="154690" y="289390"/>
                  </a:cubicBezTo>
                  <a:close/>
                </a:path>
              </a:pathLst>
            </a:custGeom>
            <a:solidFill>
              <a:srgbClr val="009DDA"/>
            </a:solidFill>
            <a:ln w="9508" cap="flat">
              <a:noFill/>
              <a:prstDash val="solid"/>
              <a:miter/>
            </a:ln>
          </p:spPr>
          <p:txBody>
            <a:bodyPr rtlCol="0" anchor="ctr"/>
            <a:lstStyle/>
            <a:p>
              <a:endParaRPr lang="en-US"/>
            </a:p>
          </p:txBody>
        </p:sp>
        <p:sp>
          <p:nvSpPr>
            <p:cNvPr id="28" name="Graphic 2">
              <a:extLst>
                <a:ext uri="{FF2B5EF4-FFF2-40B4-BE49-F238E27FC236}">
                  <a16:creationId xmlns:a16="http://schemas.microsoft.com/office/drawing/2014/main" id="{ABBFEAA8-EB29-9A42-88FE-308F133CB670}"/>
                </a:ext>
              </a:extLst>
            </p:cNvPr>
            <p:cNvSpPr/>
            <p:nvPr/>
          </p:nvSpPr>
          <p:spPr>
            <a:xfrm>
              <a:off x="5523883" y="1512173"/>
              <a:ext cx="83390" cy="35031"/>
            </a:xfrm>
            <a:custGeom>
              <a:avLst/>
              <a:gdLst>
                <a:gd name="connsiteX0" fmla="*/ 65779 w 83390"/>
                <a:gd name="connsiteY0" fmla="*/ 35031 h 35031"/>
                <a:gd name="connsiteX1" fmla="*/ 57212 w 83390"/>
                <a:gd name="connsiteY1" fmla="*/ 23418 h 35031"/>
                <a:gd name="connsiteX2" fmla="*/ 48644 w 83390"/>
                <a:gd name="connsiteY2" fmla="*/ 31795 h 35031"/>
                <a:gd name="connsiteX3" fmla="*/ 32652 w 83390"/>
                <a:gd name="connsiteY3" fmla="*/ 15326 h 35031"/>
                <a:gd name="connsiteX4" fmla="*/ 22276 w 83390"/>
                <a:gd name="connsiteY4" fmla="*/ 34175 h 35031"/>
                <a:gd name="connsiteX5" fmla="*/ 0 w 83390"/>
                <a:gd name="connsiteY5" fmla="*/ 20372 h 35031"/>
                <a:gd name="connsiteX6" fmla="*/ 4855 w 83390"/>
                <a:gd name="connsiteY6" fmla="*/ 12566 h 35031"/>
                <a:gd name="connsiteX7" fmla="*/ 18849 w 83390"/>
                <a:gd name="connsiteY7" fmla="*/ 21323 h 35031"/>
                <a:gd name="connsiteX8" fmla="*/ 30557 w 83390"/>
                <a:gd name="connsiteY8" fmla="*/ 0 h 35031"/>
                <a:gd name="connsiteX9" fmla="*/ 48835 w 83390"/>
                <a:gd name="connsiteY9" fmla="*/ 18753 h 35031"/>
                <a:gd name="connsiteX10" fmla="*/ 58449 w 83390"/>
                <a:gd name="connsiteY10" fmla="*/ 9424 h 35031"/>
                <a:gd name="connsiteX11" fmla="*/ 68825 w 83390"/>
                <a:gd name="connsiteY11" fmla="*/ 23608 h 35031"/>
                <a:gd name="connsiteX12" fmla="*/ 79582 w 83390"/>
                <a:gd name="connsiteY12" fmla="*/ 18753 h 35031"/>
                <a:gd name="connsiteX13" fmla="*/ 83390 w 83390"/>
                <a:gd name="connsiteY13" fmla="*/ 27225 h 35031"/>
                <a:gd name="connsiteX14" fmla="*/ 65779 w 83390"/>
                <a:gd name="connsiteY14" fmla="*/ 35031 h 3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390" h="35031">
                  <a:moveTo>
                    <a:pt x="65779" y="35031"/>
                  </a:moveTo>
                  <a:lnTo>
                    <a:pt x="57212" y="23418"/>
                  </a:lnTo>
                  <a:lnTo>
                    <a:pt x="48644" y="31795"/>
                  </a:lnTo>
                  <a:lnTo>
                    <a:pt x="32652" y="15326"/>
                  </a:lnTo>
                  <a:lnTo>
                    <a:pt x="22276" y="34175"/>
                  </a:lnTo>
                  <a:lnTo>
                    <a:pt x="0" y="20372"/>
                  </a:lnTo>
                  <a:lnTo>
                    <a:pt x="4855" y="12566"/>
                  </a:lnTo>
                  <a:lnTo>
                    <a:pt x="18849" y="21323"/>
                  </a:lnTo>
                  <a:lnTo>
                    <a:pt x="30557" y="0"/>
                  </a:lnTo>
                  <a:lnTo>
                    <a:pt x="48835" y="18753"/>
                  </a:lnTo>
                  <a:lnTo>
                    <a:pt x="58449" y="9424"/>
                  </a:lnTo>
                  <a:lnTo>
                    <a:pt x="68825" y="23608"/>
                  </a:lnTo>
                  <a:lnTo>
                    <a:pt x="79582" y="18753"/>
                  </a:lnTo>
                  <a:lnTo>
                    <a:pt x="83390" y="27225"/>
                  </a:lnTo>
                  <a:lnTo>
                    <a:pt x="65779" y="35031"/>
                  </a:lnTo>
                  <a:close/>
                </a:path>
              </a:pathLst>
            </a:custGeom>
            <a:solidFill>
              <a:srgbClr val="009DDA"/>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46330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2B6012F-912C-C143-A69E-18CB8AFBC054}"/>
              </a:ext>
            </a:extLst>
          </p:cNvPr>
          <p:cNvSpPr>
            <a:spLocks noGrp="1"/>
          </p:cNvSpPr>
          <p:nvPr>
            <p:ph type="body" sz="quarter" idx="11"/>
          </p:nvPr>
        </p:nvSpPr>
        <p:spPr>
          <a:xfrm>
            <a:off x="511558" y="540004"/>
            <a:ext cx="5504939" cy="1452562"/>
          </a:xfrm>
        </p:spPr>
        <p:txBody>
          <a:bodyPr>
            <a:normAutofit/>
          </a:bodyPr>
          <a:lstStyle/>
          <a:p>
            <a:r>
              <a:rPr lang="nl-NL" sz="2400" dirty="0"/>
              <a:t>Wat is </a:t>
            </a:r>
            <a:r>
              <a:rPr lang="nl-NL" sz="2400" dirty="0" err="1"/>
              <a:t>ChatGPT</a:t>
            </a:r>
            <a:r>
              <a:rPr lang="nl-NL" sz="2400" dirty="0"/>
              <a:t> en hoe werkt het?</a:t>
            </a:r>
          </a:p>
        </p:txBody>
      </p:sp>
      <p:sp>
        <p:nvSpPr>
          <p:cNvPr id="4" name="Tijdelijke aanduiding voor tekst 3">
            <a:extLst>
              <a:ext uri="{FF2B5EF4-FFF2-40B4-BE49-F238E27FC236}">
                <a16:creationId xmlns:a16="http://schemas.microsoft.com/office/drawing/2014/main" id="{31F05CF6-E08D-654F-B616-7A8BE196A653}"/>
              </a:ext>
            </a:extLst>
          </p:cNvPr>
          <p:cNvSpPr>
            <a:spLocks noGrp="1"/>
          </p:cNvSpPr>
          <p:nvPr>
            <p:ph type="body" sz="quarter" idx="12"/>
          </p:nvPr>
        </p:nvSpPr>
        <p:spPr>
          <a:xfrm>
            <a:off x="511558" y="1665517"/>
            <a:ext cx="6092068" cy="4363232"/>
          </a:xfrm>
        </p:spPr>
        <p:txBody>
          <a:bodyPr>
            <a:normAutofit fontScale="77500" lnSpcReduction="20000"/>
          </a:bodyPr>
          <a:lstStyle/>
          <a:p>
            <a:r>
              <a:rPr lang="nl-NL" dirty="0"/>
              <a:t>We vroegen het aan </a:t>
            </a:r>
            <a:r>
              <a:rPr lang="nl-NL" dirty="0" err="1"/>
              <a:t>ChatGPT</a:t>
            </a:r>
            <a:r>
              <a:rPr lang="nl-NL" dirty="0"/>
              <a:t> zelf. Het antwoord:</a:t>
            </a:r>
          </a:p>
          <a:p>
            <a:endParaRPr lang="nl-NL" dirty="0">
              <a:solidFill>
                <a:schemeClr val="tx1"/>
              </a:solidFill>
            </a:endParaRPr>
          </a:p>
          <a:p>
            <a:endParaRPr lang="nl-NL" dirty="0">
              <a:solidFill>
                <a:schemeClr val="tx1"/>
              </a:solidFill>
            </a:endParaRPr>
          </a:p>
          <a:p>
            <a:endParaRPr lang="nl-NL" dirty="0">
              <a:solidFill>
                <a:schemeClr val="tx1"/>
              </a:solidFill>
            </a:endParaRPr>
          </a:p>
          <a:p>
            <a:r>
              <a:rPr lang="nl-NL" dirty="0">
                <a:solidFill>
                  <a:schemeClr val="tx1"/>
                </a:solidFill>
              </a:rPr>
              <a:t>Het antwoord volgens het</a:t>
            </a:r>
            <a:r>
              <a:rPr lang="nl-NL" dirty="0">
                <a:solidFill>
                  <a:schemeClr val="tx1"/>
                </a:solidFill>
                <a:hlinkClick r:id="rId3"/>
              </a:rPr>
              <a:t> Jeugdjournaal</a:t>
            </a:r>
            <a:r>
              <a:rPr lang="nl-NL" dirty="0">
                <a:solidFill>
                  <a:schemeClr val="tx1"/>
                </a:solidFill>
              </a:rPr>
              <a:t>:</a:t>
            </a:r>
          </a:p>
          <a:p>
            <a:r>
              <a:rPr lang="nl-NL" b="0" i="0" dirty="0" err="1">
                <a:solidFill>
                  <a:schemeClr val="tx1"/>
                </a:solidFill>
                <a:effectLst/>
              </a:rPr>
              <a:t>ChatGPT</a:t>
            </a:r>
            <a:r>
              <a:rPr lang="nl-NL" b="0" i="0" dirty="0">
                <a:solidFill>
                  <a:schemeClr val="tx1"/>
                </a:solidFill>
                <a:effectLst/>
              </a:rPr>
              <a:t> is een computerprogramma dat teksten kan schrijven. Je kunt de app opdrachten geven. </a:t>
            </a:r>
            <a:br>
              <a:rPr lang="nl-NL" b="0" i="0" dirty="0">
                <a:solidFill>
                  <a:schemeClr val="tx1"/>
                </a:solidFill>
                <a:effectLst/>
              </a:rPr>
            </a:br>
            <a:r>
              <a:rPr lang="nl-NL" b="0" i="0" dirty="0">
                <a:solidFill>
                  <a:schemeClr val="tx1"/>
                </a:solidFill>
                <a:effectLst/>
              </a:rPr>
              <a:t>Bijvoorbeeld: 'Schrijf een artikel over hamsters’. Je krijgt dan dus een artikel over hamsters terug. Deze teksten zijn zo enorm goed dat het lijkt alsof een mens ze heeft geschreven.</a:t>
            </a:r>
          </a:p>
        </p:txBody>
      </p:sp>
      <p:grpSp>
        <p:nvGrpSpPr>
          <p:cNvPr id="22" name="Group 213">
            <a:extLst>
              <a:ext uri="{FF2B5EF4-FFF2-40B4-BE49-F238E27FC236}">
                <a16:creationId xmlns:a16="http://schemas.microsoft.com/office/drawing/2014/main" id="{C1A5987B-6BFA-0840-A492-016B00DF121A}"/>
              </a:ext>
            </a:extLst>
          </p:cNvPr>
          <p:cNvGrpSpPr/>
          <p:nvPr/>
        </p:nvGrpSpPr>
        <p:grpSpPr>
          <a:xfrm>
            <a:off x="11299037" y="5428887"/>
            <a:ext cx="785737" cy="872811"/>
            <a:chOff x="5434401" y="1240109"/>
            <a:chExt cx="433799" cy="481872"/>
          </a:xfrm>
        </p:grpSpPr>
        <p:sp>
          <p:nvSpPr>
            <p:cNvPr id="23" name="Graphic 2">
              <a:extLst>
                <a:ext uri="{FF2B5EF4-FFF2-40B4-BE49-F238E27FC236}">
                  <a16:creationId xmlns:a16="http://schemas.microsoft.com/office/drawing/2014/main" id="{8DB3CD7B-70FD-9C4C-938E-D229599EF1BF}"/>
                </a:ext>
              </a:extLst>
            </p:cNvPr>
            <p:cNvSpPr/>
            <p:nvPr/>
          </p:nvSpPr>
          <p:spPr>
            <a:xfrm>
              <a:off x="5528072" y="1313218"/>
              <a:ext cx="340128" cy="408763"/>
            </a:xfrm>
            <a:custGeom>
              <a:avLst/>
              <a:gdLst>
                <a:gd name="connsiteX0" fmla="*/ 340128 w 340128"/>
                <a:gd name="connsiteY0" fmla="*/ 408763 h 408763"/>
                <a:gd name="connsiteX1" fmla="*/ 0 w 340128"/>
                <a:gd name="connsiteY1" fmla="*/ 408763 h 408763"/>
                <a:gd name="connsiteX2" fmla="*/ 179441 w 340128"/>
                <a:gd name="connsiteY2" fmla="*/ 0 h 408763"/>
                <a:gd name="connsiteX3" fmla="*/ 18373 w 340128"/>
                <a:gd name="connsiteY3" fmla="*/ 396769 h 408763"/>
                <a:gd name="connsiteX4" fmla="*/ 322993 w 340128"/>
                <a:gd name="connsiteY4" fmla="*/ 396769 h 408763"/>
                <a:gd name="connsiteX5" fmla="*/ 179250 w 340128"/>
                <a:gd name="connsiteY5" fmla="*/ 31224 h 40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28" h="408763">
                  <a:moveTo>
                    <a:pt x="340128" y="408763"/>
                  </a:moveTo>
                  <a:lnTo>
                    <a:pt x="0" y="408763"/>
                  </a:lnTo>
                  <a:lnTo>
                    <a:pt x="179441" y="0"/>
                  </a:lnTo>
                  <a:close/>
                  <a:moveTo>
                    <a:pt x="18373" y="396769"/>
                  </a:moveTo>
                  <a:lnTo>
                    <a:pt x="322993" y="396769"/>
                  </a:lnTo>
                  <a:lnTo>
                    <a:pt x="179250" y="31224"/>
                  </a:lnTo>
                  <a:close/>
                </a:path>
              </a:pathLst>
            </a:custGeom>
            <a:solidFill>
              <a:srgbClr val="009DDA"/>
            </a:solidFill>
            <a:ln w="95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5060"/>
                </a:solidFill>
                <a:effectLst/>
                <a:uLnTx/>
                <a:uFillTx/>
                <a:latin typeface="Poppins"/>
                <a:ea typeface="+mn-ea"/>
                <a:cs typeface="+mn-cs"/>
              </a:endParaRPr>
            </a:p>
          </p:txBody>
        </p:sp>
        <p:sp>
          <p:nvSpPr>
            <p:cNvPr id="24" name="Graphic 2">
              <a:extLst>
                <a:ext uri="{FF2B5EF4-FFF2-40B4-BE49-F238E27FC236}">
                  <a16:creationId xmlns:a16="http://schemas.microsoft.com/office/drawing/2014/main" id="{BDDBD6CA-2770-BE40-930A-515BBB59E582}"/>
                </a:ext>
              </a:extLst>
            </p:cNvPr>
            <p:cNvSpPr/>
            <p:nvPr/>
          </p:nvSpPr>
          <p:spPr>
            <a:xfrm>
              <a:off x="5711130" y="1241917"/>
              <a:ext cx="72823" cy="56259"/>
            </a:xfrm>
            <a:custGeom>
              <a:avLst/>
              <a:gdLst>
                <a:gd name="connsiteX0" fmla="*/ 0 w 72823"/>
                <a:gd name="connsiteY0" fmla="*/ 0 h 56259"/>
                <a:gd name="connsiteX1" fmla="*/ 72823 w 72823"/>
                <a:gd name="connsiteY1" fmla="*/ 23703 h 56259"/>
                <a:gd name="connsiteX2" fmla="*/ 0 w 72823"/>
                <a:gd name="connsiteY2" fmla="*/ 56260 h 56259"/>
                <a:gd name="connsiteX3" fmla="*/ 0 w 72823"/>
                <a:gd name="connsiteY3" fmla="*/ 0 h 56259"/>
              </a:gdLst>
              <a:ahLst/>
              <a:cxnLst>
                <a:cxn ang="0">
                  <a:pos x="connsiteX0" y="connsiteY0"/>
                </a:cxn>
                <a:cxn ang="0">
                  <a:pos x="connsiteX1" y="connsiteY1"/>
                </a:cxn>
                <a:cxn ang="0">
                  <a:pos x="connsiteX2" y="connsiteY2"/>
                </a:cxn>
                <a:cxn ang="0">
                  <a:pos x="connsiteX3" y="connsiteY3"/>
                </a:cxn>
              </a:cxnLst>
              <a:rect l="l" t="t" r="r" b="b"/>
              <a:pathLst>
                <a:path w="72823" h="56259">
                  <a:moveTo>
                    <a:pt x="0" y="0"/>
                  </a:moveTo>
                  <a:lnTo>
                    <a:pt x="72823" y="23703"/>
                  </a:lnTo>
                  <a:lnTo>
                    <a:pt x="0" y="56260"/>
                  </a:lnTo>
                  <a:lnTo>
                    <a:pt x="0" y="0"/>
                  </a:lnTo>
                  <a:close/>
                </a:path>
              </a:pathLst>
            </a:custGeom>
            <a:solidFill>
              <a:srgbClr val="009DDA"/>
            </a:solidFill>
            <a:ln w="95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5060"/>
                </a:solidFill>
                <a:effectLst/>
                <a:uLnTx/>
                <a:uFillTx/>
                <a:latin typeface="Poppins"/>
                <a:ea typeface="+mn-ea"/>
                <a:cs typeface="+mn-cs"/>
              </a:endParaRPr>
            </a:p>
          </p:txBody>
        </p:sp>
        <p:sp>
          <p:nvSpPr>
            <p:cNvPr id="25" name="Graphic 2">
              <a:extLst>
                <a:ext uri="{FF2B5EF4-FFF2-40B4-BE49-F238E27FC236}">
                  <a16:creationId xmlns:a16="http://schemas.microsoft.com/office/drawing/2014/main" id="{06320393-72D0-284F-B75B-20FE8429DFB9}"/>
                </a:ext>
              </a:extLst>
            </p:cNvPr>
            <p:cNvSpPr/>
            <p:nvPr/>
          </p:nvSpPr>
          <p:spPr>
            <a:xfrm>
              <a:off x="5702658" y="1240109"/>
              <a:ext cx="9519" cy="103103"/>
            </a:xfrm>
            <a:custGeom>
              <a:avLst/>
              <a:gdLst>
                <a:gd name="connsiteX0" fmla="*/ 4569 w 9519"/>
                <a:gd name="connsiteY0" fmla="*/ 103095 h 103103"/>
                <a:gd name="connsiteX1" fmla="*/ 0 w 9519"/>
                <a:gd name="connsiteY1" fmla="*/ 98526 h 103103"/>
                <a:gd name="connsiteX2" fmla="*/ 0 w 9519"/>
                <a:gd name="connsiteY2" fmla="*/ 4760 h 103103"/>
                <a:gd name="connsiteX3" fmla="*/ 4760 w 9519"/>
                <a:gd name="connsiteY3" fmla="*/ 0 h 103103"/>
                <a:gd name="connsiteX4" fmla="*/ 9519 w 9519"/>
                <a:gd name="connsiteY4" fmla="*/ 4760 h 103103"/>
                <a:gd name="connsiteX5" fmla="*/ 9519 w 9519"/>
                <a:gd name="connsiteY5" fmla="*/ 98526 h 103103"/>
                <a:gd name="connsiteX6" fmla="*/ 4769 w 9519"/>
                <a:gd name="connsiteY6" fmla="*/ 103103 h 103103"/>
                <a:gd name="connsiteX7" fmla="*/ 4569 w 9519"/>
                <a:gd name="connsiteY7" fmla="*/ 103095 h 10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 h="103103">
                  <a:moveTo>
                    <a:pt x="4569" y="103095"/>
                  </a:moveTo>
                  <a:cubicBezTo>
                    <a:pt x="2066" y="103045"/>
                    <a:pt x="48" y="101028"/>
                    <a:pt x="0" y="98526"/>
                  </a:cubicBezTo>
                  <a:lnTo>
                    <a:pt x="0" y="4760"/>
                  </a:lnTo>
                  <a:cubicBezTo>
                    <a:pt x="0" y="2131"/>
                    <a:pt x="2132" y="0"/>
                    <a:pt x="4760" y="0"/>
                  </a:cubicBezTo>
                  <a:cubicBezTo>
                    <a:pt x="7387" y="0"/>
                    <a:pt x="9519" y="2131"/>
                    <a:pt x="9519" y="4760"/>
                  </a:cubicBezTo>
                  <a:lnTo>
                    <a:pt x="9519" y="98526"/>
                  </a:lnTo>
                  <a:cubicBezTo>
                    <a:pt x="9472" y="101102"/>
                    <a:pt x="7349" y="103151"/>
                    <a:pt x="4769" y="103103"/>
                  </a:cubicBezTo>
                  <a:cubicBezTo>
                    <a:pt x="4703" y="103102"/>
                    <a:pt x="4636" y="103099"/>
                    <a:pt x="4569" y="103095"/>
                  </a:cubicBezTo>
                  <a:close/>
                </a:path>
              </a:pathLst>
            </a:custGeom>
            <a:solidFill>
              <a:srgbClr val="009DDA"/>
            </a:solidFill>
            <a:ln w="95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5060"/>
                </a:solidFill>
                <a:effectLst/>
                <a:uLnTx/>
                <a:uFillTx/>
                <a:latin typeface="Poppins"/>
                <a:ea typeface="+mn-ea"/>
                <a:cs typeface="+mn-cs"/>
              </a:endParaRPr>
            </a:p>
          </p:txBody>
        </p:sp>
        <p:sp>
          <p:nvSpPr>
            <p:cNvPr id="26" name="Graphic 2">
              <a:extLst>
                <a:ext uri="{FF2B5EF4-FFF2-40B4-BE49-F238E27FC236}">
                  <a16:creationId xmlns:a16="http://schemas.microsoft.com/office/drawing/2014/main" id="{61FBE263-292C-F14A-9784-701EA1E97C01}"/>
                </a:ext>
              </a:extLst>
            </p:cNvPr>
            <p:cNvSpPr/>
            <p:nvPr/>
          </p:nvSpPr>
          <p:spPr>
            <a:xfrm>
              <a:off x="5658012" y="1429259"/>
              <a:ext cx="100239" cy="42742"/>
            </a:xfrm>
            <a:custGeom>
              <a:avLst/>
              <a:gdLst>
                <a:gd name="connsiteX0" fmla="*/ 88054 w 100239"/>
                <a:gd name="connsiteY0" fmla="*/ 42742 h 42742"/>
                <a:gd name="connsiteX1" fmla="*/ 69396 w 100239"/>
                <a:gd name="connsiteY1" fmla="*/ 21895 h 42742"/>
                <a:gd name="connsiteX2" fmla="*/ 57688 w 100239"/>
                <a:gd name="connsiteY2" fmla="*/ 31224 h 42742"/>
                <a:gd name="connsiteX3" fmla="*/ 46074 w 100239"/>
                <a:gd name="connsiteY3" fmla="*/ 13803 h 42742"/>
                <a:gd name="connsiteX4" fmla="*/ 25036 w 100239"/>
                <a:gd name="connsiteY4" fmla="*/ 32461 h 42742"/>
                <a:gd name="connsiteX5" fmla="*/ 0 w 100239"/>
                <a:gd name="connsiteY5" fmla="*/ 19705 h 42742"/>
                <a:gd name="connsiteX6" fmla="*/ 4188 w 100239"/>
                <a:gd name="connsiteY6" fmla="*/ 11518 h 42742"/>
                <a:gd name="connsiteX7" fmla="*/ 23608 w 100239"/>
                <a:gd name="connsiteY7" fmla="*/ 21419 h 42742"/>
                <a:gd name="connsiteX8" fmla="*/ 47787 w 100239"/>
                <a:gd name="connsiteY8" fmla="*/ 0 h 42742"/>
                <a:gd name="connsiteX9" fmla="*/ 59782 w 100239"/>
                <a:gd name="connsiteY9" fmla="*/ 17801 h 42742"/>
                <a:gd name="connsiteX10" fmla="*/ 70444 w 100239"/>
                <a:gd name="connsiteY10" fmla="*/ 9329 h 42742"/>
                <a:gd name="connsiteX11" fmla="*/ 90910 w 100239"/>
                <a:gd name="connsiteY11" fmla="*/ 32176 h 42742"/>
                <a:gd name="connsiteX12" fmla="*/ 97383 w 100239"/>
                <a:gd name="connsiteY12" fmla="*/ 30081 h 42742"/>
                <a:gd name="connsiteX13" fmla="*/ 100239 w 100239"/>
                <a:gd name="connsiteY13" fmla="*/ 38839 h 42742"/>
                <a:gd name="connsiteX14" fmla="*/ 88054 w 100239"/>
                <a:gd name="connsiteY14" fmla="*/ 42742 h 4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239" h="42742">
                  <a:moveTo>
                    <a:pt x="88054" y="42742"/>
                  </a:moveTo>
                  <a:lnTo>
                    <a:pt x="69396" y="21895"/>
                  </a:lnTo>
                  <a:lnTo>
                    <a:pt x="57688" y="31224"/>
                  </a:lnTo>
                  <a:lnTo>
                    <a:pt x="46074" y="13803"/>
                  </a:lnTo>
                  <a:lnTo>
                    <a:pt x="25036" y="32461"/>
                  </a:lnTo>
                  <a:lnTo>
                    <a:pt x="0" y="19705"/>
                  </a:lnTo>
                  <a:lnTo>
                    <a:pt x="4188" y="11518"/>
                  </a:lnTo>
                  <a:lnTo>
                    <a:pt x="23608" y="21419"/>
                  </a:lnTo>
                  <a:lnTo>
                    <a:pt x="47787" y="0"/>
                  </a:lnTo>
                  <a:lnTo>
                    <a:pt x="59782" y="17801"/>
                  </a:lnTo>
                  <a:lnTo>
                    <a:pt x="70444" y="9329"/>
                  </a:lnTo>
                  <a:lnTo>
                    <a:pt x="90910" y="32176"/>
                  </a:lnTo>
                  <a:lnTo>
                    <a:pt x="97383" y="30081"/>
                  </a:lnTo>
                  <a:lnTo>
                    <a:pt x="100239" y="38839"/>
                  </a:lnTo>
                  <a:lnTo>
                    <a:pt x="88054" y="42742"/>
                  </a:lnTo>
                  <a:close/>
                </a:path>
              </a:pathLst>
            </a:custGeom>
            <a:solidFill>
              <a:srgbClr val="009DDA"/>
            </a:solidFill>
            <a:ln w="95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5060"/>
                </a:solidFill>
                <a:effectLst/>
                <a:uLnTx/>
                <a:uFillTx/>
                <a:latin typeface="Poppins"/>
                <a:ea typeface="+mn-ea"/>
                <a:cs typeface="+mn-cs"/>
              </a:endParaRPr>
            </a:p>
          </p:txBody>
        </p:sp>
        <p:sp>
          <p:nvSpPr>
            <p:cNvPr id="27" name="Graphic 2">
              <a:extLst>
                <a:ext uri="{FF2B5EF4-FFF2-40B4-BE49-F238E27FC236}">
                  <a16:creationId xmlns:a16="http://schemas.microsoft.com/office/drawing/2014/main" id="{C735D785-6C8F-7741-A275-9322DA216B0B}"/>
                </a:ext>
              </a:extLst>
            </p:cNvPr>
            <p:cNvSpPr/>
            <p:nvPr/>
          </p:nvSpPr>
          <p:spPr>
            <a:xfrm>
              <a:off x="5434401" y="1420596"/>
              <a:ext cx="181820" cy="301384"/>
            </a:xfrm>
            <a:custGeom>
              <a:avLst/>
              <a:gdLst>
                <a:gd name="connsiteX0" fmla="*/ 18372 w 181820"/>
                <a:gd name="connsiteY0" fmla="*/ 289390 h 301384"/>
                <a:gd name="connsiteX1" fmla="*/ 131748 w 181820"/>
                <a:gd name="connsiteY1" fmla="*/ 31128 h 301384"/>
                <a:gd name="connsiteX2" fmla="*/ 172301 w 181820"/>
                <a:gd name="connsiteY2" fmla="*/ 134414 h 301384"/>
                <a:gd name="connsiteX3" fmla="*/ 181821 w 181820"/>
                <a:gd name="connsiteY3" fmla="*/ 124895 h 301384"/>
                <a:gd name="connsiteX4" fmla="*/ 132320 w 181820"/>
                <a:gd name="connsiteY4" fmla="*/ 0 h 301384"/>
                <a:gd name="connsiteX5" fmla="*/ 0 w 181820"/>
                <a:gd name="connsiteY5" fmla="*/ 301384 h 301384"/>
                <a:gd name="connsiteX6" fmla="*/ 156309 w 181820"/>
                <a:gd name="connsiteY6" fmla="*/ 301384 h 301384"/>
                <a:gd name="connsiteX7" fmla="*/ 154690 w 181820"/>
                <a:gd name="connsiteY7" fmla="*/ 289390 h 30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820" h="301384">
                  <a:moveTo>
                    <a:pt x="18372" y="289390"/>
                  </a:moveTo>
                  <a:lnTo>
                    <a:pt x="131748" y="31128"/>
                  </a:lnTo>
                  <a:lnTo>
                    <a:pt x="172301" y="134414"/>
                  </a:lnTo>
                  <a:cubicBezTo>
                    <a:pt x="175243" y="131017"/>
                    <a:pt x="178422" y="127836"/>
                    <a:pt x="181821" y="124895"/>
                  </a:cubicBezTo>
                  <a:lnTo>
                    <a:pt x="132320" y="0"/>
                  </a:lnTo>
                  <a:lnTo>
                    <a:pt x="0" y="301384"/>
                  </a:lnTo>
                  <a:lnTo>
                    <a:pt x="156309" y="301384"/>
                  </a:lnTo>
                  <a:cubicBezTo>
                    <a:pt x="155299" y="297462"/>
                    <a:pt x="154757" y="293436"/>
                    <a:pt x="154690" y="289390"/>
                  </a:cubicBezTo>
                  <a:close/>
                </a:path>
              </a:pathLst>
            </a:custGeom>
            <a:solidFill>
              <a:srgbClr val="009DDA"/>
            </a:solidFill>
            <a:ln w="95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5060"/>
                </a:solidFill>
                <a:effectLst/>
                <a:uLnTx/>
                <a:uFillTx/>
                <a:latin typeface="Poppins"/>
                <a:ea typeface="+mn-ea"/>
                <a:cs typeface="+mn-cs"/>
              </a:endParaRPr>
            </a:p>
          </p:txBody>
        </p:sp>
        <p:sp>
          <p:nvSpPr>
            <p:cNvPr id="28" name="Graphic 2">
              <a:extLst>
                <a:ext uri="{FF2B5EF4-FFF2-40B4-BE49-F238E27FC236}">
                  <a16:creationId xmlns:a16="http://schemas.microsoft.com/office/drawing/2014/main" id="{ABBFEAA8-EB29-9A42-88FE-308F133CB670}"/>
                </a:ext>
              </a:extLst>
            </p:cNvPr>
            <p:cNvSpPr/>
            <p:nvPr/>
          </p:nvSpPr>
          <p:spPr>
            <a:xfrm>
              <a:off x="5523883" y="1512173"/>
              <a:ext cx="83390" cy="35031"/>
            </a:xfrm>
            <a:custGeom>
              <a:avLst/>
              <a:gdLst>
                <a:gd name="connsiteX0" fmla="*/ 65779 w 83390"/>
                <a:gd name="connsiteY0" fmla="*/ 35031 h 35031"/>
                <a:gd name="connsiteX1" fmla="*/ 57212 w 83390"/>
                <a:gd name="connsiteY1" fmla="*/ 23418 h 35031"/>
                <a:gd name="connsiteX2" fmla="*/ 48644 w 83390"/>
                <a:gd name="connsiteY2" fmla="*/ 31795 h 35031"/>
                <a:gd name="connsiteX3" fmla="*/ 32652 w 83390"/>
                <a:gd name="connsiteY3" fmla="*/ 15326 h 35031"/>
                <a:gd name="connsiteX4" fmla="*/ 22276 w 83390"/>
                <a:gd name="connsiteY4" fmla="*/ 34175 h 35031"/>
                <a:gd name="connsiteX5" fmla="*/ 0 w 83390"/>
                <a:gd name="connsiteY5" fmla="*/ 20372 h 35031"/>
                <a:gd name="connsiteX6" fmla="*/ 4855 w 83390"/>
                <a:gd name="connsiteY6" fmla="*/ 12566 h 35031"/>
                <a:gd name="connsiteX7" fmla="*/ 18849 w 83390"/>
                <a:gd name="connsiteY7" fmla="*/ 21323 h 35031"/>
                <a:gd name="connsiteX8" fmla="*/ 30557 w 83390"/>
                <a:gd name="connsiteY8" fmla="*/ 0 h 35031"/>
                <a:gd name="connsiteX9" fmla="*/ 48835 w 83390"/>
                <a:gd name="connsiteY9" fmla="*/ 18753 h 35031"/>
                <a:gd name="connsiteX10" fmla="*/ 58449 w 83390"/>
                <a:gd name="connsiteY10" fmla="*/ 9424 h 35031"/>
                <a:gd name="connsiteX11" fmla="*/ 68825 w 83390"/>
                <a:gd name="connsiteY11" fmla="*/ 23608 h 35031"/>
                <a:gd name="connsiteX12" fmla="*/ 79582 w 83390"/>
                <a:gd name="connsiteY12" fmla="*/ 18753 h 35031"/>
                <a:gd name="connsiteX13" fmla="*/ 83390 w 83390"/>
                <a:gd name="connsiteY13" fmla="*/ 27225 h 35031"/>
                <a:gd name="connsiteX14" fmla="*/ 65779 w 83390"/>
                <a:gd name="connsiteY14" fmla="*/ 35031 h 3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390" h="35031">
                  <a:moveTo>
                    <a:pt x="65779" y="35031"/>
                  </a:moveTo>
                  <a:lnTo>
                    <a:pt x="57212" y="23418"/>
                  </a:lnTo>
                  <a:lnTo>
                    <a:pt x="48644" y="31795"/>
                  </a:lnTo>
                  <a:lnTo>
                    <a:pt x="32652" y="15326"/>
                  </a:lnTo>
                  <a:lnTo>
                    <a:pt x="22276" y="34175"/>
                  </a:lnTo>
                  <a:lnTo>
                    <a:pt x="0" y="20372"/>
                  </a:lnTo>
                  <a:lnTo>
                    <a:pt x="4855" y="12566"/>
                  </a:lnTo>
                  <a:lnTo>
                    <a:pt x="18849" y="21323"/>
                  </a:lnTo>
                  <a:lnTo>
                    <a:pt x="30557" y="0"/>
                  </a:lnTo>
                  <a:lnTo>
                    <a:pt x="48835" y="18753"/>
                  </a:lnTo>
                  <a:lnTo>
                    <a:pt x="58449" y="9424"/>
                  </a:lnTo>
                  <a:lnTo>
                    <a:pt x="68825" y="23608"/>
                  </a:lnTo>
                  <a:lnTo>
                    <a:pt x="79582" y="18753"/>
                  </a:lnTo>
                  <a:lnTo>
                    <a:pt x="83390" y="27225"/>
                  </a:lnTo>
                  <a:lnTo>
                    <a:pt x="65779" y="35031"/>
                  </a:lnTo>
                  <a:close/>
                </a:path>
              </a:pathLst>
            </a:custGeom>
            <a:solidFill>
              <a:srgbClr val="009DDA"/>
            </a:solidFill>
            <a:ln w="95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5060"/>
                </a:solidFill>
                <a:effectLst/>
                <a:uLnTx/>
                <a:uFillTx/>
                <a:latin typeface="Poppins"/>
                <a:ea typeface="+mn-ea"/>
                <a:cs typeface="+mn-cs"/>
              </a:endParaRPr>
            </a:p>
          </p:txBody>
        </p:sp>
      </p:grpSp>
      <p:pic>
        <p:nvPicPr>
          <p:cNvPr id="2" name="Afbeelding 1">
            <a:extLst>
              <a:ext uri="{FF2B5EF4-FFF2-40B4-BE49-F238E27FC236}">
                <a16:creationId xmlns:a16="http://schemas.microsoft.com/office/drawing/2014/main" id="{1614D225-17B4-D674-6D53-47F07FA38B69}"/>
              </a:ext>
            </a:extLst>
          </p:cNvPr>
          <p:cNvPicPr>
            <a:picLocks noChangeAspect="1"/>
          </p:cNvPicPr>
          <p:nvPr/>
        </p:nvPicPr>
        <p:blipFill>
          <a:blip r:embed="rId4"/>
          <a:stretch>
            <a:fillRect/>
          </a:stretch>
        </p:blipFill>
        <p:spPr>
          <a:xfrm>
            <a:off x="609506" y="2109709"/>
            <a:ext cx="4433011" cy="1071779"/>
          </a:xfrm>
          <a:prstGeom prst="rect">
            <a:avLst/>
          </a:prstGeom>
        </p:spPr>
      </p:pic>
      <p:sp>
        <p:nvSpPr>
          <p:cNvPr id="6" name="Tijdelijke aanduiding voor afbeelding 5">
            <a:extLst>
              <a:ext uri="{FF2B5EF4-FFF2-40B4-BE49-F238E27FC236}">
                <a16:creationId xmlns:a16="http://schemas.microsoft.com/office/drawing/2014/main" id="{3A26F3DC-0CAA-BE4F-7BF4-EBAC5D6EF807}"/>
              </a:ext>
            </a:extLst>
          </p:cNvPr>
          <p:cNvSpPr>
            <a:spLocks noGrp="1"/>
          </p:cNvSpPr>
          <p:nvPr>
            <p:ph type="pic" sz="quarter" idx="10"/>
          </p:nvPr>
        </p:nvSpPr>
        <p:spPr/>
      </p:sp>
      <p:pic>
        <p:nvPicPr>
          <p:cNvPr id="7" name="Onlinemedia 6" title="Leerlingen laten hun werkstuk maken door een app">
            <a:hlinkClick r:id="" action="ppaction://media"/>
            <a:extLst>
              <a:ext uri="{FF2B5EF4-FFF2-40B4-BE49-F238E27FC236}">
                <a16:creationId xmlns:a16="http://schemas.microsoft.com/office/drawing/2014/main" id="{F7DDF65F-1E9F-3A05-B0AE-28112A0418D3}"/>
              </a:ext>
            </a:extLst>
          </p:cNvPr>
          <p:cNvPicPr>
            <a:picLocks noRot="1" noChangeAspect="1"/>
          </p:cNvPicPr>
          <p:nvPr>
            <a:videoFile r:link="rId1"/>
          </p:nvPr>
        </p:nvPicPr>
        <p:blipFill>
          <a:blip r:embed="rId5"/>
          <a:stretch>
            <a:fillRect/>
          </a:stretch>
        </p:blipFill>
        <p:spPr>
          <a:xfrm>
            <a:off x="7382488" y="2109709"/>
            <a:ext cx="4483738" cy="2533312"/>
          </a:xfrm>
          <a:prstGeom prst="rect">
            <a:avLst/>
          </a:prstGeom>
        </p:spPr>
      </p:pic>
    </p:spTree>
    <p:extLst>
      <p:ext uri="{BB962C8B-B14F-4D97-AF65-F5344CB8AC3E}">
        <p14:creationId xmlns:p14="http://schemas.microsoft.com/office/powerpoint/2010/main" val="236260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D2305A5-DD0A-F121-C7D4-53464CD96FD3}"/>
              </a:ext>
            </a:extLst>
          </p:cNvPr>
          <p:cNvSpPr>
            <a:spLocks noGrp="1"/>
          </p:cNvSpPr>
          <p:nvPr>
            <p:ph type="body" sz="quarter" idx="11"/>
          </p:nvPr>
        </p:nvSpPr>
        <p:spPr>
          <a:xfrm>
            <a:off x="97654" y="2041864"/>
            <a:ext cx="4039340" cy="3516130"/>
          </a:xfrm>
        </p:spPr>
        <p:txBody>
          <a:bodyPr>
            <a:normAutofit fontScale="62500" lnSpcReduction="20000"/>
          </a:bodyPr>
          <a:lstStyle/>
          <a:p>
            <a:r>
              <a:rPr lang="nl-NL" b="0" dirty="0">
                <a:latin typeface="+mn-lt"/>
              </a:rPr>
              <a:t>Bekijk samen het programma </a:t>
            </a:r>
            <a:r>
              <a:rPr lang="nl-NL" b="0" dirty="0" err="1">
                <a:latin typeface="+mn-lt"/>
              </a:rPr>
              <a:t>ChatGPT</a:t>
            </a:r>
            <a:r>
              <a:rPr lang="nl-NL" b="0" dirty="0">
                <a:latin typeface="+mn-lt"/>
              </a:rPr>
              <a:t> op het bord.</a:t>
            </a:r>
          </a:p>
          <a:p>
            <a:endParaRPr lang="nl-NL" b="0" dirty="0">
              <a:latin typeface="+mn-lt"/>
            </a:endParaRPr>
          </a:p>
          <a:p>
            <a:r>
              <a:rPr lang="nl-NL" b="0" dirty="0">
                <a:latin typeface="+mn-lt"/>
              </a:rPr>
              <a:t>Bedenk een aantal vragen om te stellen en stel deze ook aan het programma. Wat vind je van de antwoorden? Kloppen ze?</a:t>
            </a:r>
          </a:p>
          <a:p>
            <a:endParaRPr lang="nl-NL" b="0" dirty="0">
              <a:latin typeface="+mn-lt"/>
            </a:endParaRPr>
          </a:p>
          <a:p>
            <a:r>
              <a:rPr lang="nl-NL" b="0" dirty="0">
                <a:latin typeface="+mn-lt"/>
              </a:rPr>
              <a:t>Is het valsspelen? </a:t>
            </a:r>
          </a:p>
          <a:p>
            <a:r>
              <a:rPr lang="nl-NL" b="0" dirty="0">
                <a:latin typeface="+mn-lt"/>
              </a:rPr>
              <a:t>Wat leer jij nog als je op deze manier je huiswerk maakt? </a:t>
            </a:r>
          </a:p>
          <a:p>
            <a:r>
              <a:rPr lang="nl-NL" b="0" dirty="0">
                <a:latin typeface="+mn-lt"/>
              </a:rPr>
              <a:t>Wat zijn de voor- en nadelen?</a:t>
            </a:r>
          </a:p>
          <a:p>
            <a:endParaRPr lang="nl-NL" dirty="0"/>
          </a:p>
        </p:txBody>
      </p:sp>
      <p:pic>
        <p:nvPicPr>
          <p:cNvPr id="7" name="Tijdelijke aanduiding voor afbeelding 6">
            <a:extLst>
              <a:ext uri="{FF2B5EF4-FFF2-40B4-BE49-F238E27FC236}">
                <a16:creationId xmlns:a16="http://schemas.microsoft.com/office/drawing/2014/main" id="{F79D2EA2-C704-3134-789B-5E9738147E8C}"/>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8994" r="8994"/>
          <a:stretch>
            <a:fillRect/>
          </a:stretch>
        </p:blipFill>
        <p:spPr/>
      </p:pic>
      <p:sp>
        <p:nvSpPr>
          <p:cNvPr id="8" name="Tijdelijke aanduiding voor tekst 10">
            <a:extLst>
              <a:ext uri="{FF2B5EF4-FFF2-40B4-BE49-F238E27FC236}">
                <a16:creationId xmlns:a16="http://schemas.microsoft.com/office/drawing/2014/main" id="{4DC4C827-A49D-6EAF-AABB-D6FB7A574A4E}"/>
              </a:ext>
            </a:extLst>
          </p:cNvPr>
          <p:cNvSpPr txBox="1">
            <a:spLocks/>
          </p:cNvSpPr>
          <p:nvPr/>
        </p:nvSpPr>
        <p:spPr>
          <a:xfrm>
            <a:off x="97654" y="86732"/>
            <a:ext cx="6735414" cy="144885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Laten we het eens proberen.</a:t>
            </a:r>
          </a:p>
        </p:txBody>
      </p:sp>
    </p:spTree>
    <p:extLst>
      <p:ext uri="{BB962C8B-B14F-4D97-AF65-F5344CB8AC3E}">
        <p14:creationId xmlns:p14="http://schemas.microsoft.com/office/powerpoint/2010/main" val="1757891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jdelijke aanduiding voor afbeelding 14" descr="Plat bovenaanzicht van een robot die afwijkt van de groep">
            <a:extLst>
              <a:ext uri="{FF2B5EF4-FFF2-40B4-BE49-F238E27FC236}">
                <a16:creationId xmlns:a16="http://schemas.microsoft.com/office/drawing/2014/main" id="{95A34DCD-9901-88EF-443C-2BDEF84A32D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948" r="4948"/>
          <a:stretch/>
        </p:blipFill>
        <p:spPr>
          <a:xfrm>
            <a:off x="19299" y="107156"/>
            <a:ext cx="5991088" cy="6643687"/>
          </a:xfrm>
        </p:spPr>
      </p:pic>
      <p:sp>
        <p:nvSpPr>
          <p:cNvPr id="3" name="Tijdelijke aanduiding voor tekst 2">
            <a:extLst>
              <a:ext uri="{FF2B5EF4-FFF2-40B4-BE49-F238E27FC236}">
                <a16:creationId xmlns:a16="http://schemas.microsoft.com/office/drawing/2014/main" id="{3A849B46-792B-DA4F-9F51-FFB8D325D10A}"/>
              </a:ext>
            </a:extLst>
          </p:cNvPr>
          <p:cNvSpPr>
            <a:spLocks noGrp="1"/>
          </p:cNvSpPr>
          <p:nvPr>
            <p:ph type="body" sz="quarter" idx="11"/>
          </p:nvPr>
        </p:nvSpPr>
        <p:spPr/>
        <p:txBody>
          <a:bodyPr>
            <a:normAutofit/>
          </a:bodyPr>
          <a:lstStyle/>
          <a:p>
            <a:pPr>
              <a:lnSpc>
                <a:spcPct val="150000"/>
              </a:lnSpc>
            </a:pPr>
            <a:endParaRPr lang="nl-NL" sz="2000" b="0" dirty="0">
              <a:latin typeface="+mn-lt"/>
            </a:endParaRPr>
          </a:p>
          <a:p>
            <a:pPr>
              <a:lnSpc>
                <a:spcPct val="150000"/>
              </a:lnSpc>
            </a:pPr>
            <a:endParaRPr lang="nl-NL" sz="2000" b="0" dirty="0">
              <a:latin typeface="+mn-lt"/>
            </a:endParaRPr>
          </a:p>
          <a:p>
            <a:endParaRPr lang="nl-NL" sz="2000" b="0" dirty="0">
              <a:latin typeface="+mn-lt"/>
            </a:endParaRPr>
          </a:p>
        </p:txBody>
      </p:sp>
      <p:grpSp>
        <p:nvGrpSpPr>
          <p:cNvPr id="6" name="Group 43">
            <a:extLst>
              <a:ext uri="{FF2B5EF4-FFF2-40B4-BE49-F238E27FC236}">
                <a16:creationId xmlns:a16="http://schemas.microsoft.com/office/drawing/2014/main" id="{2EEDD1C5-2BEC-994B-90F6-8552791144FC}"/>
              </a:ext>
            </a:extLst>
          </p:cNvPr>
          <p:cNvGrpSpPr/>
          <p:nvPr/>
        </p:nvGrpSpPr>
        <p:grpSpPr>
          <a:xfrm>
            <a:off x="5765155" y="4809752"/>
            <a:ext cx="1186316" cy="1329846"/>
            <a:chOff x="5329569" y="3548026"/>
            <a:chExt cx="654955" cy="734197"/>
          </a:xfrm>
        </p:grpSpPr>
        <p:sp>
          <p:nvSpPr>
            <p:cNvPr id="7" name="Graphic 2">
              <a:extLst>
                <a:ext uri="{FF2B5EF4-FFF2-40B4-BE49-F238E27FC236}">
                  <a16:creationId xmlns:a16="http://schemas.microsoft.com/office/drawing/2014/main" id="{0F156DEA-6D9F-3749-B863-CE37F5B3CA63}"/>
                </a:ext>
              </a:extLst>
            </p:cNvPr>
            <p:cNvSpPr/>
            <p:nvPr/>
          </p:nvSpPr>
          <p:spPr>
            <a:xfrm>
              <a:off x="5329569" y="3548026"/>
              <a:ext cx="654955" cy="734197"/>
            </a:xfrm>
            <a:custGeom>
              <a:avLst/>
              <a:gdLst>
                <a:gd name="connsiteX0" fmla="*/ 631541 w 654955"/>
                <a:gd name="connsiteY0" fmla="*/ 191401 h 734197"/>
                <a:gd name="connsiteX1" fmla="*/ 574901 w 654955"/>
                <a:gd name="connsiteY1" fmla="*/ 89353 h 734197"/>
                <a:gd name="connsiteX2" fmla="*/ 482086 w 654955"/>
                <a:gd name="connsiteY2" fmla="*/ 27001 h 734197"/>
                <a:gd name="connsiteX3" fmla="*/ 117874 w 654955"/>
                <a:gd name="connsiteY3" fmla="*/ 75169 h 734197"/>
                <a:gd name="connsiteX4" fmla="*/ 32771 w 654955"/>
                <a:gd name="connsiteY4" fmla="*/ 192829 h 734197"/>
                <a:gd name="connsiteX5" fmla="*/ 119 w 654955"/>
                <a:gd name="connsiteY5" fmla="*/ 377029 h 734197"/>
                <a:gd name="connsiteX6" fmla="*/ 83033 w 654955"/>
                <a:gd name="connsiteY6" fmla="*/ 644239 h 734197"/>
                <a:gd name="connsiteX7" fmla="*/ 314735 w 654955"/>
                <a:gd name="connsiteY7" fmla="*/ 734197 h 734197"/>
                <a:gd name="connsiteX8" fmla="*/ 559194 w 654955"/>
                <a:gd name="connsiteY8" fmla="*/ 635767 h 734197"/>
                <a:gd name="connsiteX9" fmla="*/ 654863 w 654955"/>
                <a:gd name="connsiteY9" fmla="*/ 347329 h 734197"/>
                <a:gd name="connsiteX10" fmla="*/ 631541 w 654955"/>
                <a:gd name="connsiteY10" fmla="*/ 191401 h 73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955" h="734197">
                  <a:moveTo>
                    <a:pt x="631541" y="191401"/>
                  </a:moveTo>
                  <a:cubicBezTo>
                    <a:pt x="619851" y="153866"/>
                    <a:pt x="600574" y="119130"/>
                    <a:pt x="574901" y="89353"/>
                  </a:cubicBezTo>
                  <a:cubicBezTo>
                    <a:pt x="548303" y="62746"/>
                    <a:pt x="516775" y="41566"/>
                    <a:pt x="482086" y="27001"/>
                  </a:cubicBezTo>
                  <a:cubicBezTo>
                    <a:pt x="360628" y="-21862"/>
                    <a:pt x="222454" y="-3585"/>
                    <a:pt x="117874" y="75169"/>
                  </a:cubicBezTo>
                  <a:cubicBezTo>
                    <a:pt x="82843" y="101633"/>
                    <a:pt x="54475" y="140853"/>
                    <a:pt x="32771" y="192829"/>
                  </a:cubicBezTo>
                  <a:cubicBezTo>
                    <a:pt x="9810" y="251469"/>
                    <a:pt x="-1290" y="314078"/>
                    <a:pt x="119" y="377029"/>
                  </a:cubicBezTo>
                  <a:cubicBezTo>
                    <a:pt x="119" y="495137"/>
                    <a:pt x="27754" y="584200"/>
                    <a:pt x="83033" y="644239"/>
                  </a:cubicBezTo>
                  <a:cubicBezTo>
                    <a:pt x="138312" y="704278"/>
                    <a:pt x="215543" y="734264"/>
                    <a:pt x="314735" y="734197"/>
                  </a:cubicBezTo>
                  <a:cubicBezTo>
                    <a:pt x="413927" y="734197"/>
                    <a:pt x="495414" y="701384"/>
                    <a:pt x="559194" y="635767"/>
                  </a:cubicBezTo>
                  <a:cubicBezTo>
                    <a:pt x="622973" y="570150"/>
                    <a:pt x="654863" y="474004"/>
                    <a:pt x="654863" y="347329"/>
                  </a:cubicBezTo>
                  <a:cubicBezTo>
                    <a:pt x="655911" y="294411"/>
                    <a:pt x="648029" y="241692"/>
                    <a:pt x="631541" y="191401"/>
                  </a:cubicBezTo>
                  <a:close/>
                </a:path>
              </a:pathLst>
            </a:custGeom>
            <a:solidFill>
              <a:srgbClr val="009DDA"/>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0898FB64-D594-824F-8D44-EFF1F775E78B}"/>
                </a:ext>
              </a:extLst>
            </p:cNvPr>
            <p:cNvSpPr/>
            <p:nvPr/>
          </p:nvSpPr>
          <p:spPr>
            <a:xfrm>
              <a:off x="5537306" y="3712297"/>
              <a:ext cx="322136" cy="387153"/>
            </a:xfrm>
            <a:custGeom>
              <a:avLst/>
              <a:gdLst>
                <a:gd name="connsiteX0" fmla="*/ 0 w 322136"/>
                <a:gd name="connsiteY0" fmla="*/ 387154 h 387153"/>
                <a:gd name="connsiteX1" fmla="*/ 169921 w 322136"/>
                <a:gd name="connsiteY1" fmla="*/ 0 h 387153"/>
                <a:gd name="connsiteX2" fmla="*/ 322136 w 322136"/>
                <a:gd name="connsiteY2" fmla="*/ 387154 h 387153"/>
                <a:gd name="connsiteX3" fmla="*/ 0 w 322136"/>
                <a:gd name="connsiteY3" fmla="*/ 387154 h 387153"/>
              </a:gdLst>
              <a:ahLst/>
              <a:cxnLst>
                <a:cxn ang="0">
                  <a:pos x="connsiteX0" y="connsiteY0"/>
                </a:cxn>
                <a:cxn ang="0">
                  <a:pos x="connsiteX1" y="connsiteY1"/>
                </a:cxn>
                <a:cxn ang="0">
                  <a:pos x="connsiteX2" y="connsiteY2"/>
                </a:cxn>
                <a:cxn ang="0">
                  <a:pos x="connsiteX3" y="connsiteY3"/>
                </a:cxn>
              </a:cxnLst>
              <a:rect l="l" t="t" r="r" b="b"/>
              <a:pathLst>
                <a:path w="322136" h="387153">
                  <a:moveTo>
                    <a:pt x="0" y="387154"/>
                  </a:moveTo>
                  <a:lnTo>
                    <a:pt x="169921" y="0"/>
                  </a:lnTo>
                  <a:lnTo>
                    <a:pt x="322136" y="387154"/>
                  </a:lnTo>
                  <a:lnTo>
                    <a:pt x="0" y="387154"/>
                  </a:lnTo>
                  <a:close/>
                </a:path>
              </a:pathLst>
            </a:custGeom>
            <a:noFill/>
            <a:ln w="11980" cap="flat">
              <a:solidFill>
                <a:srgbClr val="FFFFFF"/>
              </a:solidFill>
              <a:prstDash val="solid"/>
              <a:miter/>
            </a:ln>
          </p:spPr>
          <p:txBody>
            <a:bodyPr rtlCol="0" anchor="ctr"/>
            <a:lstStyle/>
            <a:p>
              <a:endParaRPr lang="en-US"/>
            </a:p>
          </p:txBody>
        </p:sp>
        <p:sp>
          <p:nvSpPr>
            <p:cNvPr id="9" name="Graphic 2">
              <a:extLst>
                <a:ext uri="{FF2B5EF4-FFF2-40B4-BE49-F238E27FC236}">
                  <a16:creationId xmlns:a16="http://schemas.microsoft.com/office/drawing/2014/main" id="{0BE5903D-BF18-8849-ACB5-99149DFD68AC}"/>
                </a:ext>
              </a:extLst>
            </p:cNvPr>
            <p:cNvSpPr/>
            <p:nvPr/>
          </p:nvSpPr>
          <p:spPr>
            <a:xfrm>
              <a:off x="5711130" y="3625385"/>
              <a:ext cx="72823" cy="56259"/>
            </a:xfrm>
            <a:custGeom>
              <a:avLst/>
              <a:gdLst>
                <a:gd name="connsiteX0" fmla="*/ 0 w 72823"/>
                <a:gd name="connsiteY0" fmla="*/ 0 h 56259"/>
                <a:gd name="connsiteX1" fmla="*/ 72823 w 72823"/>
                <a:gd name="connsiteY1" fmla="*/ 23703 h 56259"/>
                <a:gd name="connsiteX2" fmla="*/ 0 w 72823"/>
                <a:gd name="connsiteY2" fmla="*/ 56260 h 56259"/>
                <a:gd name="connsiteX3" fmla="*/ 0 w 72823"/>
                <a:gd name="connsiteY3" fmla="*/ 0 h 56259"/>
              </a:gdLst>
              <a:ahLst/>
              <a:cxnLst>
                <a:cxn ang="0">
                  <a:pos x="connsiteX0" y="connsiteY0"/>
                </a:cxn>
                <a:cxn ang="0">
                  <a:pos x="connsiteX1" y="connsiteY1"/>
                </a:cxn>
                <a:cxn ang="0">
                  <a:pos x="connsiteX2" y="connsiteY2"/>
                </a:cxn>
                <a:cxn ang="0">
                  <a:pos x="connsiteX3" y="connsiteY3"/>
                </a:cxn>
              </a:cxnLst>
              <a:rect l="l" t="t" r="r" b="b"/>
              <a:pathLst>
                <a:path w="72823" h="56259">
                  <a:moveTo>
                    <a:pt x="0" y="0"/>
                  </a:moveTo>
                  <a:lnTo>
                    <a:pt x="72823" y="23703"/>
                  </a:lnTo>
                  <a:lnTo>
                    <a:pt x="0" y="56260"/>
                  </a:lnTo>
                  <a:lnTo>
                    <a:pt x="0" y="0"/>
                  </a:ln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0D61DF27-1684-2C4F-BCF6-C25600870C8C}"/>
                </a:ext>
              </a:extLst>
            </p:cNvPr>
            <p:cNvSpPr/>
            <p:nvPr/>
          </p:nvSpPr>
          <p:spPr>
            <a:xfrm>
              <a:off x="5707227" y="3628336"/>
              <a:ext cx="9519" cy="93670"/>
            </a:xfrm>
            <a:custGeom>
              <a:avLst/>
              <a:gdLst>
                <a:gd name="connsiteX0" fmla="*/ 0 w 9519"/>
                <a:gd name="connsiteY0" fmla="*/ 93671 h 93670"/>
                <a:gd name="connsiteX1" fmla="*/ 0 w 9519"/>
                <a:gd name="connsiteY1" fmla="*/ 0 h 93670"/>
              </a:gdLst>
              <a:ahLst/>
              <a:cxnLst>
                <a:cxn ang="0">
                  <a:pos x="connsiteX0" y="connsiteY0"/>
                </a:cxn>
                <a:cxn ang="0">
                  <a:pos x="connsiteX1" y="connsiteY1"/>
                </a:cxn>
              </a:cxnLst>
              <a:rect l="l" t="t" r="r" b="b"/>
              <a:pathLst>
                <a:path w="9519" h="93670">
                  <a:moveTo>
                    <a:pt x="0" y="93671"/>
                  </a:moveTo>
                  <a:lnTo>
                    <a:pt x="0" y="0"/>
                  </a:lnTo>
                </a:path>
              </a:pathLst>
            </a:custGeom>
            <a:ln w="9223" cap="rnd">
              <a:solidFill>
                <a:srgbClr val="FFFFFF"/>
              </a:solid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A5F18E40-113A-AA4B-856B-50D86D85B782}"/>
                </a:ext>
              </a:extLst>
            </p:cNvPr>
            <p:cNvSpPr/>
            <p:nvPr/>
          </p:nvSpPr>
          <p:spPr>
            <a:xfrm>
              <a:off x="5660106" y="3819580"/>
              <a:ext cx="96716" cy="30652"/>
            </a:xfrm>
            <a:custGeom>
              <a:avLst/>
              <a:gdLst>
                <a:gd name="connsiteX0" fmla="*/ 0 w 96716"/>
                <a:gd name="connsiteY0" fmla="*/ 8758 h 30652"/>
                <a:gd name="connsiteX1" fmla="*/ 22180 w 96716"/>
                <a:gd name="connsiteY1" fmla="*/ 20086 h 30652"/>
                <a:gd name="connsiteX2" fmla="*/ 44836 w 96716"/>
                <a:gd name="connsiteY2" fmla="*/ 0 h 30652"/>
                <a:gd name="connsiteX3" fmla="*/ 56640 w 96716"/>
                <a:gd name="connsiteY3" fmla="*/ 17611 h 30652"/>
                <a:gd name="connsiteX4" fmla="*/ 67778 w 96716"/>
                <a:gd name="connsiteY4" fmla="*/ 8758 h 30652"/>
                <a:gd name="connsiteX5" fmla="*/ 87388 w 96716"/>
                <a:gd name="connsiteY5" fmla="*/ 30652 h 30652"/>
                <a:gd name="connsiteX6" fmla="*/ 96717 w 96716"/>
                <a:gd name="connsiteY6" fmla="*/ 27606 h 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16" h="30652">
                  <a:moveTo>
                    <a:pt x="0" y="8758"/>
                  </a:moveTo>
                  <a:lnTo>
                    <a:pt x="22180" y="20086"/>
                  </a:lnTo>
                  <a:lnTo>
                    <a:pt x="44836" y="0"/>
                  </a:lnTo>
                  <a:lnTo>
                    <a:pt x="56640" y="17611"/>
                  </a:lnTo>
                  <a:lnTo>
                    <a:pt x="67778" y="8758"/>
                  </a:lnTo>
                  <a:lnTo>
                    <a:pt x="87388" y="30652"/>
                  </a:lnTo>
                  <a:lnTo>
                    <a:pt x="96717" y="27606"/>
                  </a:lnTo>
                </a:path>
              </a:pathLst>
            </a:custGeom>
            <a:noFill/>
            <a:ln w="9223" cap="flat">
              <a:solidFill>
                <a:srgbClr val="FFFFFF"/>
              </a:solid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B9B658F3-4714-D640-87F4-DD6C1F9B2315}"/>
                </a:ext>
              </a:extLst>
            </p:cNvPr>
            <p:cNvSpPr/>
            <p:nvPr/>
          </p:nvSpPr>
          <p:spPr>
            <a:xfrm>
              <a:off x="5443635" y="3819580"/>
              <a:ext cx="232844" cy="279870"/>
            </a:xfrm>
            <a:custGeom>
              <a:avLst/>
              <a:gdLst>
                <a:gd name="connsiteX0" fmla="*/ 0 w 232844"/>
                <a:gd name="connsiteY0" fmla="*/ 279870 h 279870"/>
                <a:gd name="connsiteX1" fmla="*/ 122800 w 232844"/>
                <a:gd name="connsiteY1" fmla="*/ 0 h 279870"/>
                <a:gd name="connsiteX2" fmla="*/ 232844 w 232844"/>
                <a:gd name="connsiteY2" fmla="*/ 279870 h 279870"/>
                <a:gd name="connsiteX3" fmla="*/ 0 w 232844"/>
                <a:gd name="connsiteY3" fmla="*/ 279870 h 279870"/>
              </a:gdLst>
              <a:ahLst/>
              <a:cxnLst>
                <a:cxn ang="0">
                  <a:pos x="connsiteX0" y="connsiteY0"/>
                </a:cxn>
                <a:cxn ang="0">
                  <a:pos x="connsiteX1" y="connsiteY1"/>
                </a:cxn>
                <a:cxn ang="0">
                  <a:pos x="connsiteX2" y="connsiteY2"/>
                </a:cxn>
                <a:cxn ang="0">
                  <a:pos x="connsiteX3" y="connsiteY3"/>
                </a:cxn>
              </a:cxnLst>
              <a:rect l="l" t="t" r="r" b="b"/>
              <a:pathLst>
                <a:path w="232844" h="279870">
                  <a:moveTo>
                    <a:pt x="0" y="279870"/>
                  </a:moveTo>
                  <a:lnTo>
                    <a:pt x="122800" y="0"/>
                  </a:lnTo>
                  <a:lnTo>
                    <a:pt x="232844" y="279870"/>
                  </a:lnTo>
                  <a:lnTo>
                    <a:pt x="0" y="279870"/>
                  </a:lnTo>
                  <a:close/>
                </a:path>
              </a:pathLst>
            </a:custGeom>
            <a:noFill/>
            <a:ln w="11980" cap="flat">
              <a:solidFill>
                <a:srgbClr val="FFFFFF"/>
              </a:solid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92541EBA-4F76-804A-80F3-DF188C28A176}"/>
                </a:ext>
              </a:extLst>
            </p:cNvPr>
            <p:cNvSpPr/>
            <p:nvPr/>
          </p:nvSpPr>
          <p:spPr>
            <a:xfrm>
              <a:off x="5526359" y="3903351"/>
              <a:ext cx="79011" cy="21609"/>
            </a:xfrm>
            <a:custGeom>
              <a:avLst/>
              <a:gdLst>
                <a:gd name="connsiteX0" fmla="*/ 0 w 79011"/>
                <a:gd name="connsiteY0" fmla="*/ 8758 h 21609"/>
                <a:gd name="connsiteX1" fmla="*/ 18087 w 79011"/>
                <a:gd name="connsiteY1" fmla="*/ 20086 h 21609"/>
                <a:gd name="connsiteX2" fmla="*/ 29129 w 79011"/>
                <a:gd name="connsiteY2" fmla="*/ 0 h 21609"/>
                <a:gd name="connsiteX3" fmla="*/ 46264 w 79011"/>
                <a:gd name="connsiteY3" fmla="*/ 17611 h 21609"/>
                <a:gd name="connsiteX4" fmla="*/ 55403 w 79011"/>
                <a:gd name="connsiteY4" fmla="*/ 8758 h 21609"/>
                <a:gd name="connsiteX5" fmla="*/ 64827 w 79011"/>
                <a:gd name="connsiteY5" fmla="*/ 21609 h 21609"/>
                <a:gd name="connsiteX6" fmla="*/ 79011 w 79011"/>
                <a:gd name="connsiteY6" fmla="*/ 15326 h 2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11" h="21609">
                  <a:moveTo>
                    <a:pt x="0" y="8758"/>
                  </a:moveTo>
                  <a:lnTo>
                    <a:pt x="18087" y="20086"/>
                  </a:lnTo>
                  <a:lnTo>
                    <a:pt x="29129" y="0"/>
                  </a:lnTo>
                  <a:lnTo>
                    <a:pt x="46264" y="17611"/>
                  </a:lnTo>
                  <a:lnTo>
                    <a:pt x="55403" y="8758"/>
                  </a:lnTo>
                  <a:lnTo>
                    <a:pt x="64827" y="21609"/>
                  </a:lnTo>
                  <a:lnTo>
                    <a:pt x="79011" y="15326"/>
                  </a:lnTo>
                </a:path>
              </a:pathLst>
            </a:custGeom>
            <a:noFill/>
            <a:ln w="9223" cap="flat">
              <a:solidFill>
                <a:srgbClr val="FFFFFF"/>
              </a:solidFill>
              <a:prstDash val="solid"/>
              <a:miter/>
            </a:ln>
          </p:spPr>
          <p:txBody>
            <a:bodyPr rtlCol="0" anchor="ctr"/>
            <a:lstStyle/>
            <a:p>
              <a:endParaRPr lang="en-US"/>
            </a:p>
          </p:txBody>
        </p:sp>
      </p:grpSp>
      <p:sp>
        <p:nvSpPr>
          <p:cNvPr id="14" name="Tekstvak 13">
            <a:extLst>
              <a:ext uri="{FF2B5EF4-FFF2-40B4-BE49-F238E27FC236}">
                <a16:creationId xmlns:a16="http://schemas.microsoft.com/office/drawing/2014/main" id="{75817037-BA8A-46E3-3C2A-9E2309B82DFB}"/>
              </a:ext>
            </a:extLst>
          </p:cNvPr>
          <p:cNvSpPr txBox="1"/>
          <p:nvPr/>
        </p:nvSpPr>
        <p:spPr>
          <a:xfrm>
            <a:off x="7032688" y="383971"/>
            <a:ext cx="4796901" cy="3908762"/>
          </a:xfrm>
          <a:prstGeom prst="rect">
            <a:avLst/>
          </a:prstGeom>
          <a:noFill/>
        </p:spPr>
        <p:txBody>
          <a:bodyPr wrap="square" rtlCol="0">
            <a:spAutoFit/>
          </a:bodyPr>
          <a:lstStyle/>
          <a:p>
            <a:r>
              <a:rPr lang="nl-NL" sz="2400" dirty="0">
                <a:solidFill>
                  <a:schemeClr val="bg1"/>
                </a:solidFill>
                <a:latin typeface="+mj-lt"/>
              </a:rPr>
              <a:t>De Opdracht:</a:t>
            </a:r>
          </a:p>
          <a:p>
            <a:endParaRPr lang="nl-NL" sz="1600" dirty="0">
              <a:solidFill>
                <a:schemeClr val="bg1"/>
              </a:solidFill>
            </a:endParaRPr>
          </a:p>
          <a:p>
            <a:r>
              <a:rPr lang="nl-NL" sz="1600" dirty="0">
                <a:solidFill>
                  <a:schemeClr val="bg1"/>
                </a:solidFill>
              </a:rPr>
              <a:t>Schrijf in tweetallen een tekst over het gebruik van internet bij jullie huiswerk.</a:t>
            </a:r>
          </a:p>
          <a:p>
            <a:endParaRPr lang="nl-NL" sz="1600" dirty="0">
              <a:solidFill>
                <a:schemeClr val="bg1"/>
              </a:solidFill>
            </a:endParaRPr>
          </a:p>
          <a:p>
            <a:r>
              <a:rPr lang="nl-NL" sz="1600" dirty="0">
                <a:solidFill>
                  <a:schemeClr val="bg1"/>
                </a:solidFill>
              </a:rPr>
              <a:t>Maak van de geschreven tekst een video waarin je jullie verhaal uitlegt.</a:t>
            </a:r>
          </a:p>
          <a:p>
            <a:endParaRPr lang="nl-NL" sz="1600" dirty="0">
              <a:solidFill>
                <a:schemeClr val="bg1"/>
              </a:solidFill>
            </a:endParaRPr>
          </a:p>
          <a:p>
            <a:endParaRPr lang="nl-NL" sz="1600" dirty="0">
              <a:solidFill>
                <a:schemeClr val="bg1"/>
              </a:solidFill>
            </a:endParaRPr>
          </a:p>
          <a:p>
            <a:r>
              <a:rPr lang="nl-NL" sz="1600" dirty="0">
                <a:solidFill>
                  <a:schemeClr val="bg1"/>
                </a:solidFill>
              </a:rPr>
              <a:t>Oh ja…</a:t>
            </a:r>
          </a:p>
          <a:p>
            <a:endParaRPr lang="nl-NL" sz="1600" dirty="0">
              <a:solidFill>
                <a:schemeClr val="bg1"/>
              </a:solidFill>
            </a:endParaRPr>
          </a:p>
          <a:p>
            <a:r>
              <a:rPr lang="nl-NL" sz="1600" dirty="0">
                <a:solidFill>
                  <a:schemeClr val="bg1"/>
                </a:solidFill>
              </a:rPr>
              <a:t>Ben je benieuwd hoe wij deze les gemaakt hebben?</a:t>
            </a:r>
          </a:p>
          <a:p>
            <a:endParaRPr lang="nl-NL" sz="1600" dirty="0">
              <a:solidFill>
                <a:schemeClr val="bg1"/>
              </a:solidFill>
            </a:endParaRPr>
          </a:p>
          <a:p>
            <a:r>
              <a:rPr lang="nl-NL" sz="1600" dirty="0">
                <a:solidFill>
                  <a:schemeClr val="bg1"/>
                </a:solidFill>
              </a:rPr>
              <a:t>Klik </a:t>
            </a:r>
            <a:r>
              <a:rPr lang="nl-NL" sz="1600" dirty="0">
                <a:hlinkClick r:id="rId3">
                  <a:extLst>
                    <a:ext uri="{A12FA001-AC4F-418D-AE19-62706E023703}">
                      <ahyp:hlinkClr xmlns:ahyp="http://schemas.microsoft.com/office/drawing/2018/hyperlinkcolor" val="tx"/>
                    </a:ext>
                  </a:extLst>
                </a:hlinkClick>
              </a:rPr>
              <a:t>hier</a:t>
            </a:r>
            <a:r>
              <a:rPr lang="nl-NL" sz="1600" dirty="0">
                <a:solidFill>
                  <a:schemeClr val="bg1"/>
                </a:solidFill>
              </a:rPr>
              <a:t>…</a:t>
            </a:r>
          </a:p>
        </p:txBody>
      </p:sp>
    </p:spTree>
    <p:extLst>
      <p:ext uri="{BB962C8B-B14F-4D97-AF65-F5344CB8AC3E}">
        <p14:creationId xmlns:p14="http://schemas.microsoft.com/office/powerpoint/2010/main" val="188845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p:txBody>
      </p:sp>
    </p:spTree>
    <p:extLst>
      <p:ext uri="{BB962C8B-B14F-4D97-AF65-F5344CB8AC3E}">
        <p14:creationId xmlns:p14="http://schemas.microsoft.com/office/powerpoint/2010/main" val="252910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09599" y="1518136"/>
            <a:ext cx="6627963" cy="3588702"/>
          </a:xfrm>
        </p:spPr>
        <p:txBody>
          <a:bodyPr>
            <a:normAutofit/>
          </a:bodyPr>
          <a:lstStyle/>
          <a:p>
            <a:r>
              <a:rPr lang="nl-NL" dirty="0">
                <a:solidFill>
                  <a:schemeClr val="bg1"/>
                </a:solidFill>
              </a:rPr>
              <a:t>Opdracht:</a:t>
            </a:r>
          </a:p>
          <a:p>
            <a:r>
              <a:rPr lang="nl-NL" dirty="0">
                <a:solidFill>
                  <a:schemeClr val="bg1"/>
                </a:solidFill>
              </a:rPr>
              <a:t>Kunstmatige intelligentie gaat een steeds grotere rol spelen in onze maatschappij.</a:t>
            </a:r>
          </a:p>
          <a:p>
            <a:r>
              <a:rPr lang="nl-NL" dirty="0">
                <a:solidFill>
                  <a:schemeClr val="bg1"/>
                </a:solidFill>
              </a:rPr>
              <a:t>Bediscussieer de volgende stelling:</a:t>
            </a:r>
          </a:p>
          <a:p>
            <a:endParaRPr lang="nl-NL" dirty="0">
              <a:solidFill>
                <a:schemeClr val="bg1"/>
              </a:solidFill>
            </a:endParaRPr>
          </a:p>
          <a:p>
            <a:r>
              <a:rPr lang="nl-NL" dirty="0">
                <a:solidFill>
                  <a:schemeClr val="bg1"/>
                </a:solidFill>
              </a:rPr>
              <a:t>“Robots gaan ons hele leven bepalen”</a:t>
            </a:r>
          </a:p>
          <a:p>
            <a:endParaRPr lang="nl-NL" dirty="0">
              <a:solidFill>
                <a:schemeClr val="tx1"/>
              </a:solidFill>
            </a:endParaRPr>
          </a:p>
          <a:p>
            <a:endParaRPr lang="nl-NL" dirty="0">
              <a:solidFill>
                <a:schemeClr val="bg1"/>
              </a:solidFill>
            </a:endParaRPr>
          </a:p>
        </p:txBody>
      </p:sp>
      <p:pic>
        <p:nvPicPr>
          <p:cNvPr id="4" name="Afbeelding 3">
            <a:extLst>
              <a:ext uri="{FF2B5EF4-FFF2-40B4-BE49-F238E27FC236}">
                <a16:creationId xmlns:a16="http://schemas.microsoft.com/office/drawing/2014/main" id="{D0A26BB8-A796-D3A1-1FE2-4639D53260A5}"/>
              </a:ext>
            </a:extLst>
          </p:cNvPr>
          <p:cNvPicPr>
            <a:picLocks noChangeAspect="1"/>
          </p:cNvPicPr>
          <p:nvPr/>
        </p:nvPicPr>
        <p:blipFill>
          <a:blip r:embed="rId2"/>
          <a:stretch>
            <a:fillRect/>
          </a:stretch>
        </p:blipFill>
        <p:spPr>
          <a:xfrm>
            <a:off x="7378259" y="-77363"/>
            <a:ext cx="4928762" cy="5460246"/>
          </a:xfrm>
          <a:prstGeom prst="rect">
            <a:avLst/>
          </a:prstGeom>
        </p:spPr>
      </p:pic>
    </p:spTree>
    <p:extLst>
      <p:ext uri="{BB962C8B-B14F-4D97-AF65-F5344CB8AC3E}">
        <p14:creationId xmlns:p14="http://schemas.microsoft.com/office/powerpoint/2010/main" val="567400369"/>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1749</TotalTime>
  <Words>619</Words>
  <Application>Microsoft Office PowerPoint</Application>
  <PresentationFormat>Breedbeeld</PresentationFormat>
  <Paragraphs>58</Paragraphs>
  <Slides>8</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Calibri</vt:lpstr>
      <vt:lpstr>Arial</vt:lpstr>
      <vt:lpstr>Poppins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Barry Kuijpers</cp:lastModifiedBy>
  <cp:revision>39</cp:revision>
  <dcterms:created xsi:type="dcterms:W3CDTF">2022-01-30T11:55:21Z</dcterms:created>
  <dcterms:modified xsi:type="dcterms:W3CDTF">2023-01-30T09:00:31Z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