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2"/>
  </p:notesMasterIdLst>
  <p:sldIdLst>
    <p:sldId id="268" r:id="rId5"/>
    <p:sldId id="269" r:id="rId6"/>
    <p:sldId id="270" r:id="rId7"/>
    <p:sldId id="284" r:id="rId8"/>
    <p:sldId id="282" r:id="rId9"/>
    <p:sldId id="280" r:id="rId10"/>
    <p:sldId id="281"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Poppins" panose="00000500000000000000" pitchFamily="2" charset="0"/>
      <p:regular r:id="rId17"/>
      <p:bold r:id="rId18"/>
      <p:italic r:id="rId19"/>
      <p:boldItalic r:id="rId2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80" d="100"/>
          <a:sy n="80"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16/12/2022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16/12/2022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lessonup.com/nl/lesson/WyRL8E7aL63Yr4pyj?utm_source=app&amp;utm_campaign=shared-lesson-app&amp;utm_content=1671187164212&amp;utm_medium=shared-link"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AF62AFA1-9168-F64B-8E76-D8E80ECC0457}"/>
              </a:ext>
            </a:extLst>
          </p:cNvPr>
          <p:cNvSpPr>
            <a:spLocks noGrp="1"/>
          </p:cNvSpPr>
          <p:nvPr>
            <p:ph type="dt" sz="half" idx="2"/>
          </p:nvPr>
        </p:nvSpPr>
        <p:spPr/>
        <p:txBody>
          <a:bodyPr/>
          <a:lstStyle/>
          <a:p>
            <a:r>
              <a:rPr lang="en-US" dirty="0"/>
              <a:t>19/12/2022</a:t>
            </a:r>
          </a:p>
        </p:txBody>
      </p:sp>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615662" y="1784504"/>
            <a:ext cx="5480338" cy="3107092"/>
          </a:xfrm>
        </p:spPr>
        <p:txBody>
          <a:bodyPr>
            <a:normAutofit/>
          </a:bodyPr>
          <a:lstStyle/>
          <a:p>
            <a:r>
              <a:rPr lang="nl-NL" dirty="0">
                <a:solidFill>
                  <a:schemeClr val="tx1"/>
                </a:solidFill>
              </a:rPr>
              <a:t>2022 </a:t>
            </a:r>
            <a:r>
              <a:rPr lang="nl-NL" dirty="0" err="1">
                <a:solidFill>
                  <a:schemeClr val="tx1"/>
                </a:solidFill>
              </a:rPr>
              <a:t>MediaWrapped</a:t>
            </a:r>
            <a:endParaRPr lang="nl-NL" dirty="0">
              <a:solidFill>
                <a:schemeClr val="tx1"/>
              </a:solidFill>
            </a:endParaRPr>
          </a:p>
          <a:p>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615662" y="556833"/>
            <a:ext cx="5074924" cy="1129924"/>
          </a:xfrm>
        </p:spPr>
        <p:txBody>
          <a:bodyPr>
            <a:normAutofit/>
          </a:bodyPr>
          <a:lstStyle/>
          <a:p>
            <a:r>
              <a:rPr lang="nl-NL" dirty="0"/>
              <a:t>Mediabegrip week 50 – Groep 5-6 (</a:t>
            </a:r>
            <a:r>
              <a:rPr lang="nl-NL" dirty="0" err="1"/>
              <a:t>bonusles</a:t>
            </a:r>
            <a:r>
              <a:rPr lang="nl-NL" dirty="0"/>
              <a:t>!)</a:t>
            </a:r>
          </a:p>
        </p:txBody>
      </p:sp>
      <p:pic>
        <p:nvPicPr>
          <p:cNvPr id="15" name="Tijdelijke aanduiding voor afbeelding 14" descr="Vuurwerksterretje bij nacht met een kerstboom">
            <a:extLst>
              <a:ext uri="{FF2B5EF4-FFF2-40B4-BE49-F238E27FC236}">
                <a16:creationId xmlns:a16="http://schemas.microsoft.com/office/drawing/2014/main" id="{43DBC051-43A9-0E4C-8881-31EDC998F03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884" r="20884"/>
          <a:stretch/>
        </p:blipFill>
        <p:spPr>
          <a:xfrm>
            <a:off x="7287902" y="0"/>
            <a:ext cx="4927209" cy="5639456"/>
          </a:xfrm>
        </p:spPr>
      </p:pic>
    </p:spTree>
    <p:extLst>
      <p:ext uri="{BB962C8B-B14F-4D97-AF65-F5344CB8AC3E}">
        <p14:creationId xmlns:p14="http://schemas.microsoft.com/office/powerpoint/2010/main" val="2623847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p:txBody>
          <a:bodyPr/>
          <a:lstStyle/>
          <a:p>
            <a:r>
              <a:rPr lang="nl-NL" dirty="0" err="1"/>
              <a:t>Melles</a:t>
            </a:r>
            <a:r>
              <a:rPr lang="nl-NL" dirty="0"/>
              <a:t> media</a:t>
            </a:r>
          </a:p>
        </p:txBody>
      </p:sp>
      <p:sp>
        <p:nvSpPr>
          <p:cNvPr id="3" name="Tijdelijke aanduiding voor tekst 2">
            <a:extLst>
              <a:ext uri="{FF2B5EF4-FFF2-40B4-BE49-F238E27FC236}">
                <a16:creationId xmlns:a16="http://schemas.microsoft.com/office/drawing/2014/main" id="{D5A5D96C-5B3D-5844-BDC5-E08D26EFCCB5}"/>
              </a:ext>
            </a:extLst>
          </p:cNvPr>
          <p:cNvSpPr>
            <a:spLocks noGrp="1"/>
          </p:cNvSpPr>
          <p:nvPr>
            <p:ph type="body" sz="quarter" idx="12"/>
          </p:nvPr>
        </p:nvSpPr>
        <p:spPr>
          <a:xfrm>
            <a:off x="618178" y="1285336"/>
            <a:ext cx="7665071" cy="4915167"/>
          </a:xfrm>
        </p:spPr>
        <p:txBody>
          <a:bodyPr>
            <a:normAutofit fontScale="62500" lnSpcReduction="20000"/>
          </a:bodyPr>
          <a:lstStyle/>
          <a:p>
            <a:pPr rtl="0">
              <a:spcBef>
                <a:spcPts val="1000"/>
              </a:spcBef>
              <a:spcAft>
                <a:spcPts val="0"/>
              </a:spcAft>
            </a:pPr>
            <a:r>
              <a:rPr lang="nl-NL" sz="1800" b="0" i="0" u="none" strike="noStrike" dirty="0">
                <a:solidFill>
                  <a:srgbClr val="3F5061"/>
                </a:solidFill>
                <a:effectLst/>
                <a:latin typeface="Arial" panose="020B0604020202020204" pitchFamily="34" charset="0"/>
              </a:rPr>
              <a:t>Hoi,</a:t>
            </a:r>
            <a:endParaRPr lang="nl-NL"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Joehoe!!! Bijna vakantie!!! En dan is het jaar 2022 alweer voorbij. Wat gaat dat toch altijd snel. Ik denk zo aan het eind van het jaar toch altijd weer even terug aan wat er allemaal gebeurd is. Het overlijden van Queen Elizabeth, overal omgekeerde Nederlandse vlaggen door de boerenprotesten en de oorlog in Oekraïne waren wat mij betreft wel dingen die eruit sprongen. </a:t>
            </a:r>
          </a:p>
          <a:p>
            <a:r>
              <a:rPr lang="nl-NL" sz="1800" b="0" i="0" u="none" strike="noStrike" dirty="0">
                <a:solidFill>
                  <a:srgbClr val="3F5061"/>
                </a:solidFill>
                <a:effectLst/>
                <a:latin typeface="Arial" panose="020B0604020202020204" pitchFamily="34" charset="0"/>
              </a:rPr>
              <a:t>Van mijn </a:t>
            </a:r>
            <a:r>
              <a:rPr lang="nl-NL" sz="1800" dirty="0">
                <a:solidFill>
                  <a:srgbClr val="3F5061"/>
                </a:solidFill>
                <a:latin typeface="Arial" panose="020B0604020202020204" pitchFamily="34" charset="0"/>
              </a:rPr>
              <a:t>favoriete muziekapp kreeg ik al een soort van jaaroverzicht. Die liet me zien welke liedjes ik het meest geluisterd heb, leuk vind ik dat. En ik begon na te denken hoe dat er bij mijn andere apps en media uit zou zien. Wat waren mijn favoriete apps dit jaar? Nou, toch met afstand </a:t>
            </a:r>
            <a:r>
              <a:rPr lang="nl-NL" sz="1800" dirty="0" err="1">
                <a:solidFill>
                  <a:srgbClr val="3F5061"/>
                </a:solidFill>
                <a:latin typeface="Arial" panose="020B0604020202020204" pitchFamily="34" charset="0"/>
              </a:rPr>
              <a:t>TikTok</a:t>
            </a:r>
            <a:r>
              <a:rPr lang="nl-NL" sz="1800" dirty="0">
                <a:solidFill>
                  <a:srgbClr val="3F5061"/>
                </a:solidFill>
                <a:latin typeface="Arial" panose="020B0604020202020204" pitchFamily="34" charset="0"/>
              </a:rPr>
              <a:t>! Denk ik… En mijn favoriete game? Nog steeds </a:t>
            </a:r>
            <a:r>
              <a:rPr lang="nl-NL" sz="1800" dirty="0" err="1">
                <a:solidFill>
                  <a:srgbClr val="3F5061"/>
                </a:solidFill>
                <a:latin typeface="Arial" panose="020B0604020202020204" pitchFamily="34" charset="0"/>
              </a:rPr>
              <a:t>Roblox</a:t>
            </a:r>
            <a:r>
              <a:rPr lang="nl-NL" sz="1800" dirty="0">
                <a:solidFill>
                  <a:srgbClr val="3F5061"/>
                </a:solidFill>
                <a:latin typeface="Arial" panose="020B0604020202020204" pitchFamily="34" charset="0"/>
              </a:rPr>
              <a:t>? Ik weet het eigenlijk niet? Misschien toch goed om eens naar te kijken. </a:t>
            </a:r>
            <a:r>
              <a:rPr lang="nl-NL" sz="1800" b="0" i="0" u="none" strike="noStrike" dirty="0">
                <a:solidFill>
                  <a:srgbClr val="3F5061"/>
                </a:solidFill>
                <a:effectLst/>
                <a:latin typeface="Arial" panose="020B0604020202020204" pitchFamily="34" charset="0"/>
              </a:rPr>
              <a:t>Ik ga ook eens even door mijn eigen foto’s en berichten. Eens kijken wat mijn mooiste, leukste en grappigste post was. En misschien mijn accounts weer eens opschonen.</a:t>
            </a:r>
            <a:endParaRPr lang="nl-NL" sz="1600" b="0" dirty="0">
              <a:effectLst/>
            </a:endParaRPr>
          </a:p>
          <a:p>
            <a:pPr rtl="0">
              <a:spcBef>
                <a:spcPts val="1000"/>
              </a:spcBef>
              <a:spcAft>
                <a:spcPts val="0"/>
              </a:spcAft>
            </a:pPr>
            <a:r>
              <a:rPr lang="nl-NL" sz="1800" b="0" i="0" u="none" strike="noStrike" dirty="0">
                <a:solidFill>
                  <a:srgbClr val="3F5061"/>
                </a:solidFill>
                <a:effectLst/>
                <a:latin typeface="Arial" panose="020B0604020202020204" pitchFamily="34" charset="0"/>
              </a:rPr>
              <a:t>Dan kan ik meteen mijn goede voornemens voor 2023 maken. Ik wil wat minder tijd besteden aan TikTok. </a:t>
            </a:r>
            <a:r>
              <a:rPr lang="nl-NL" sz="1800" dirty="0">
                <a:solidFill>
                  <a:srgbClr val="3F5061"/>
                </a:solidFill>
                <a:latin typeface="Arial" panose="020B0604020202020204" pitchFamily="34" charset="0"/>
              </a:rPr>
              <a:t>Laatst zag ik dat ik er meer dan 2 uur per dag naar had gekeken! Dat vind ik toch wel veel. Ik heb nu ook een maximale tijd voor TikTok ingesteld. Dat wil ik wel volhouden. En ik wil…</a:t>
            </a:r>
          </a:p>
          <a:p>
            <a:pPr rtl="0">
              <a:spcBef>
                <a:spcPts val="1000"/>
              </a:spcBef>
              <a:spcAft>
                <a:spcPts val="0"/>
              </a:spcAft>
            </a:pPr>
            <a:r>
              <a:rPr lang="nl-NL" sz="1800" b="0" i="0" u="none" strike="noStrike" dirty="0">
                <a:solidFill>
                  <a:srgbClr val="3F5061"/>
                </a:solidFill>
                <a:effectLst/>
                <a:latin typeface="Arial" panose="020B0604020202020204" pitchFamily="34" charset="0"/>
              </a:rPr>
              <a:t>Trouwens, daar ga ik nog even rustig over nadenken. Doen jullie dat ook?</a:t>
            </a:r>
          </a:p>
          <a:p>
            <a:pPr rtl="0">
              <a:spcBef>
                <a:spcPts val="1000"/>
              </a:spcBef>
              <a:spcAft>
                <a:spcPts val="0"/>
              </a:spcAft>
            </a:pPr>
            <a:r>
              <a:rPr lang="nl-NL" sz="1800" dirty="0">
                <a:solidFill>
                  <a:srgbClr val="3F5061"/>
                </a:solidFill>
                <a:latin typeface="Arial" panose="020B0604020202020204" pitchFamily="34" charset="0"/>
              </a:rPr>
              <a:t>Ik wens jullie allemaal een hele fijne vakantie en een heel gelukkig nieuwjaar! Tot volgend jaar!</a:t>
            </a:r>
          </a:p>
          <a:p>
            <a:pPr rtl="0">
              <a:spcBef>
                <a:spcPts val="1000"/>
              </a:spcBef>
              <a:spcAft>
                <a:spcPts val="0"/>
              </a:spcAft>
            </a:pPr>
            <a:r>
              <a:rPr lang="nl-NL" sz="1800" b="0" i="0" u="none" strike="noStrike" dirty="0">
                <a:solidFill>
                  <a:srgbClr val="3F5061"/>
                </a:solidFill>
                <a:effectLst/>
                <a:latin typeface="Arial" panose="020B0604020202020204" pitchFamily="34" charset="0"/>
              </a:rPr>
              <a:t>Groetjes,</a:t>
            </a:r>
          </a:p>
          <a:p>
            <a:pPr rtl="0">
              <a:spcBef>
                <a:spcPts val="1000"/>
              </a:spcBef>
              <a:spcAft>
                <a:spcPts val="0"/>
              </a:spcAft>
            </a:pPr>
            <a:r>
              <a:rPr lang="nl-NL" sz="1800" dirty="0">
                <a:solidFill>
                  <a:srgbClr val="3F5061"/>
                </a:solidFill>
                <a:latin typeface="Arial" panose="020B0604020202020204" pitchFamily="34" charset="0"/>
              </a:rPr>
              <a:t>Melle.</a:t>
            </a:r>
          </a:p>
        </p:txBody>
      </p:sp>
      <p:pic>
        <p:nvPicPr>
          <p:cNvPr id="5" name="Afbeelding 4">
            <a:extLst>
              <a:ext uri="{FF2B5EF4-FFF2-40B4-BE49-F238E27FC236}">
                <a16:creationId xmlns:a16="http://schemas.microsoft.com/office/drawing/2014/main" id="{C23A98E4-B354-09EB-FAA8-70BBA3EDD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283249" y="1518136"/>
            <a:ext cx="3429000" cy="3429000"/>
          </a:xfrm>
          <a:prstGeom prst="rect">
            <a:avLst/>
          </a:prstGeom>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2B6012F-912C-C143-A69E-18CB8AFBC054}"/>
              </a:ext>
            </a:extLst>
          </p:cNvPr>
          <p:cNvSpPr>
            <a:spLocks noGrp="1"/>
          </p:cNvSpPr>
          <p:nvPr>
            <p:ph type="body" sz="quarter" idx="11"/>
          </p:nvPr>
        </p:nvSpPr>
        <p:spPr>
          <a:xfrm>
            <a:off x="511558" y="540004"/>
            <a:ext cx="5504939" cy="1452562"/>
          </a:xfrm>
        </p:spPr>
        <p:txBody>
          <a:bodyPr>
            <a:normAutofit/>
          </a:bodyPr>
          <a:lstStyle/>
          <a:p>
            <a:r>
              <a:rPr lang="nl-NL" sz="2400" dirty="0"/>
              <a:t>Nu in de media</a:t>
            </a:r>
          </a:p>
        </p:txBody>
      </p:sp>
      <p:sp>
        <p:nvSpPr>
          <p:cNvPr id="4" name="Tijdelijke aanduiding voor tekst 3">
            <a:extLst>
              <a:ext uri="{FF2B5EF4-FFF2-40B4-BE49-F238E27FC236}">
                <a16:creationId xmlns:a16="http://schemas.microsoft.com/office/drawing/2014/main" id="{31F05CF6-E08D-654F-B616-7A8BE196A653}"/>
              </a:ext>
            </a:extLst>
          </p:cNvPr>
          <p:cNvSpPr>
            <a:spLocks noGrp="1"/>
          </p:cNvSpPr>
          <p:nvPr>
            <p:ph type="body" sz="quarter" idx="12"/>
          </p:nvPr>
        </p:nvSpPr>
        <p:spPr>
          <a:xfrm>
            <a:off x="511558" y="1762359"/>
            <a:ext cx="6092068" cy="3910471"/>
          </a:xfrm>
        </p:spPr>
        <p:txBody>
          <a:bodyPr>
            <a:normAutofit fontScale="92500" lnSpcReduction="20000"/>
          </a:bodyPr>
          <a:lstStyle/>
          <a:p>
            <a:r>
              <a:rPr lang="nl-NL" dirty="0"/>
              <a:t>We naderen het einde van het jaar 2022. Een jaar waarin weer veel gebeurd is. In deze les van Mediabegrip kijken we terug op het jaar en we kijken ook vooruit naar 2023.</a:t>
            </a:r>
          </a:p>
          <a:p>
            <a:r>
              <a:rPr lang="nl-NL" dirty="0"/>
              <a:t>We gaan het hebben over het nieuws in 2022, maar ook over jouw mediagedrag.</a:t>
            </a:r>
          </a:p>
          <a:p>
            <a:r>
              <a:rPr lang="nl-NL" dirty="0"/>
              <a:t>Wat heb jij allemaal gedaan met media? En wat voor goede voornemens heb jij op het gebied van media? Laten we snel starten.</a:t>
            </a:r>
          </a:p>
          <a:p>
            <a:endParaRPr lang="nl-NL" dirty="0"/>
          </a:p>
          <a:p>
            <a:endParaRPr lang="nl-NL" dirty="0"/>
          </a:p>
          <a:p>
            <a:endParaRPr lang="nl-NL" dirty="0"/>
          </a:p>
        </p:txBody>
      </p:sp>
      <p:pic>
        <p:nvPicPr>
          <p:cNvPr id="14" name="Tijdelijke aanduiding voor afbeelding 13" descr="Vuurwerk dat ontploft in de lucht">
            <a:extLst>
              <a:ext uri="{FF2B5EF4-FFF2-40B4-BE49-F238E27FC236}">
                <a16:creationId xmlns:a16="http://schemas.microsoft.com/office/drawing/2014/main" id="{9928227A-9E30-E043-A890-0BDB5202B26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28" r="20328"/>
          <a:stretch/>
        </p:blipFill>
        <p:spPr>
          <a:xfrm>
            <a:off x="7055538" y="556302"/>
            <a:ext cx="5136462" cy="5770275"/>
          </a:xfrm>
        </p:spPr>
      </p:pic>
    </p:spTree>
    <p:extLst>
      <p:ext uri="{BB962C8B-B14F-4D97-AF65-F5344CB8AC3E}">
        <p14:creationId xmlns:p14="http://schemas.microsoft.com/office/powerpoint/2010/main" val="46330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2B6012F-912C-C143-A69E-18CB8AFBC054}"/>
              </a:ext>
            </a:extLst>
          </p:cNvPr>
          <p:cNvSpPr>
            <a:spLocks noGrp="1"/>
          </p:cNvSpPr>
          <p:nvPr>
            <p:ph type="body" sz="quarter" idx="11"/>
          </p:nvPr>
        </p:nvSpPr>
        <p:spPr>
          <a:xfrm>
            <a:off x="511558" y="540004"/>
            <a:ext cx="5504939" cy="1452562"/>
          </a:xfrm>
        </p:spPr>
        <p:txBody>
          <a:bodyPr>
            <a:normAutofit/>
          </a:bodyPr>
          <a:lstStyle/>
          <a:p>
            <a:r>
              <a:rPr lang="nl-NL" sz="2400" dirty="0"/>
              <a:t>Eerst eens terugkijken</a:t>
            </a:r>
          </a:p>
        </p:txBody>
      </p:sp>
      <p:sp>
        <p:nvSpPr>
          <p:cNvPr id="4" name="Tijdelijke aanduiding voor tekst 3">
            <a:extLst>
              <a:ext uri="{FF2B5EF4-FFF2-40B4-BE49-F238E27FC236}">
                <a16:creationId xmlns:a16="http://schemas.microsoft.com/office/drawing/2014/main" id="{31F05CF6-E08D-654F-B616-7A8BE196A653}"/>
              </a:ext>
            </a:extLst>
          </p:cNvPr>
          <p:cNvSpPr>
            <a:spLocks noGrp="1"/>
          </p:cNvSpPr>
          <p:nvPr>
            <p:ph type="body" sz="quarter" idx="12"/>
          </p:nvPr>
        </p:nvSpPr>
        <p:spPr>
          <a:xfrm>
            <a:off x="511558" y="1762359"/>
            <a:ext cx="6092068" cy="3910471"/>
          </a:xfrm>
        </p:spPr>
        <p:txBody>
          <a:bodyPr>
            <a:normAutofit/>
          </a:bodyPr>
          <a:lstStyle/>
          <a:p>
            <a:r>
              <a:rPr lang="nl-NL" dirty="0"/>
              <a:t>Hoe was jouw 2022? Welk nieuws vond jij belangrijk? Weet je het allemaal nog?</a:t>
            </a:r>
          </a:p>
          <a:p>
            <a:r>
              <a:rPr lang="nl-NL" dirty="0"/>
              <a:t>Speel samen </a:t>
            </a:r>
            <a:r>
              <a:rPr lang="nl-NL" dirty="0">
                <a:hlinkClick r:id="rId2"/>
              </a:rPr>
              <a:t>de nieuwsquiz</a:t>
            </a:r>
            <a:r>
              <a:rPr lang="nl-NL" dirty="0"/>
              <a:t>.</a:t>
            </a:r>
          </a:p>
          <a:p>
            <a:endParaRPr lang="nl-NL" dirty="0"/>
          </a:p>
          <a:p>
            <a:r>
              <a:rPr lang="nl-NL" dirty="0"/>
              <a:t>Hoe was </a:t>
            </a:r>
            <a:r>
              <a:rPr lang="nl-NL"/>
              <a:t>jouw media </a:t>
            </a:r>
            <a:r>
              <a:rPr lang="nl-NL" dirty="0"/>
              <a:t>in 2022? Denk voor jezelf eens terug en vul je rapport in.</a:t>
            </a:r>
          </a:p>
          <a:p>
            <a:endParaRPr lang="nl-NL" dirty="0"/>
          </a:p>
          <a:p>
            <a:endParaRPr lang="nl-NL" dirty="0"/>
          </a:p>
          <a:p>
            <a:endParaRPr lang="nl-NL" dirty="0"/>
          </a:p>
        </p:txBody>
      </p:sp>
      <p:pic>
        <p:nvPicPr>
          <p:cNvPr id="7" name="Afbeelding 6">
            <a:extLst>
              <a:ext uri="{FF2B5EF4-FFF2-40B4-BE49-F238E27FC236}">
                <a16:creationId xmlns:a16="http://schemas.microsoft.com/office/drawing/2014/main" id="{14A4A377-FEEE-3AC7-0E31-BF3B1D3A2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54" y="1278385"/>
            <a:ext cx="3377173" cy="4776766"/>
          </a:xfrm>
          <a:prstGeom prst="rect">
            <a:avLst/>
          </a:prstGeom>
        </p:spPr>
      </p:pic>
    </p:spTree>
    <p:extLst>
      <p:ext uri="{BB962C8B-B14F-4D97-AF65-F5344CB8AC3E}">
        <p14:creationId xmlns:p14="http://schemas.microsoft.com/office/powerpoint/2010/main" val="263066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Kleine jongen die grafiek presenteert">
            <a:extLst>
              <a:ext uri="{FF2B5EF4-FFF2-40B4-BE49-F238E27FC236}">
                <a16:creationId xmlns:a16="http://schemas.microsoft.com/office/drawing/2014/main" id="{7A7340B5-9870-3C76-BE30-0B1B65BDDF1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899" r="20899"/>
          <a:stretch/>
        </p:blipFill>
        <p:spPr>
          <a:xfrm>
            <a:off x="7287902" y="526"/>
            <a:ext cx="4927209" cy="5638404"/>
          </a:xfrm>
          <a:noFill/>
        </p:spPr>
      </p:pic>
      <p:sp>
        <p:nvSpPr>
          <p:cNvPr id="6" name="Tekstvak 5">
            <a:extLst>
              <a:ext uri="{FF2B5EF4-FFF2-40B4-BE49-F238E27FC236}">
                <a16:creationId xmlns:a16="http://schemas.microsoft.com/office/drawing/2014/main" id="{3DAC08C3-F14C-6324-1F46-EF9EEA9A7083}"/>
              </a:ext>
            </a:extLst>
          </p:cNvPr>
          <p:cNvSpPr txBox="1"/>
          <p:nvPr/>
        </p:nvSpPr>
        <p:spPr>
          <a:xfrm>
            <a:off x="612959" y="1047657"/>
            <a:ext cx="6169581" cy="4128024"/>
          </a:xfrm>
          <a:prstGeom prst="rect">
            <a:avLst/>
          </a:prstGeom>
        </p:spPr>
        <p:txBody>
          <a:bodyPr vert="horz" lIns="91440" tIns="45720" rIns="91440" bIns="45720" rtlCol="0" anchor="ctr">
            <a:normAutofit fontScale="70000" lnSpcReduction="20000"/>
          </a:bodyPr>
          <a:lstStyle/>
          <a:p>
            <a:pPr>
              <a:lnSpc>
                <a:spcPct val="90000"/>
              </a:lnSpc>
              <a:spcBef>
                <a:spcPts val="1000"/>
              </a:spcBef>
            </a:pPr>
            <a:r>
              <a:rPr lang="nl-NL" sz="2300" kern="1200" dirty="0">
                <a:solidFill>
                  <a:schemeClr val="bg1"/>
                </a:solidFill>
                <a:ea typeface="+mn-ea"/>
                <a:cs typeface="+mn-cs"/>
              </a:rPr>
              <a:t>Nu je hebt bedacht wat er dit jaar goed ging en misschien minder leuk was, is het nu tijd om goede voornemens te maken.</a:t>
            </a:r>
          </a:p>
          <a:p>
            <a:pPr>
              <a:lnSpc>
                <a:spcPct val="90000"/>
              </a:lnSpc>
              <a:spcBef>
                <a:spcPts val="1000"/>
              </a:spcBef>
            </a:pPr>
            <a:endParaRPr lang="nl-NL" sz="2300" dirty="0">
              <a:solidFill>
                <a:schemeClr val="bg1"/>
              </a:solidFill>
            </a:endParaRPr>
          </a:p>
          <a:p>
            <a:pPr>
              <a:lnSpc>
                <a:spcPct val="90000"/>
              </a:lnSpc>
              <a:spcBef>
                <a:spcPts val="1000"/>
              </a:spcBef>
            </a:pPr>
            <a:r>
              <a:rPr lang="nl-NL" sz="2300" kern="1200" dirty="0">
                <a:solidFill>
                  <a:schemeClr val="bg1"/>
                </a:solidFill>
                <a:ea typeface="+mn-ea"/>
                <a:cs typeface="+mn-cs"/>
              </a:rPr>
              <a:t>Dit doe je door een presentatie te maken waarin jij jezelf toespreekt en je goede voornemens deelt.</a:t>
            </a:r>
          </a:p>
          <a:p>
            <a:pPr>
              <a:lnSpc>
                <a:spcPct val="90000"/>
              </a:lnSpc>
              <a:spcBef>
                <a:spcPts val="1000"/>
              </a:spcBef>
            </a:pPr>
            <a:endParaRPr lang="nl-NL" sz="2300" dirty="0">
              <a:solidFill>
                <a:schemeClr val="bg1"/>
              </a:solidFill>
            </a:endParaRPr>
          </a:p>
          <a:p>
            <a:pPr>
              <a:lnSpc>
                <a:spcPct val="90000"/>
              </a:lnSpc>
              <a:spcBef>
                <a:spcPts val="1000"/>
              </a:spcBef>
            </a:pPr>
            <a:r>
              <a:rPr lang="nl-NL" sz="2300" kern="1200" dirty="0">
                <a:solidFill>
                  <a:schemeClr val="bg1"/>
                </a:solidFill>
                <a:ea typeface="+mn-ea"/>
                <a:cs typeface="+mn-cs"/>
              </a:rPr>
              <a:t>De presentatie mag je maken met Google </a:t>
            </a:r>
            <a:r>
              <a:rPr lang="nl-NL" sz="2300" kern="1200" dirty="0" err="1">
                <a:solidFill>
                  <a:schemeClr val="bg1"/>
                </a:solidFill>
                <a:ea typeface="+mn-ea"/>
                <a:cs typeface="+mn-cs"/>
              </a:rPr>
              <a:t>Presentations</a:t>
            </a:r>
            <a:r>
              <a:rPr lang="nl-NL" sz="2300" dirty="0">
                <a:solidFill>
                  <a:schemeClr val="bg1"/>
                </a:solidFill>
              </a:rPr>
              <a:t>, </a:t>
            </a:r>
            <a:r>
              <a:rPr lang="nl-NL" sz="2300" kern="1200" dirty="0">
                <a:solidFill>
                  <a:schemeClr val="bg1"/>
                </a:solidFill>
                <a:ea typeface="+mn-ea"/>
                <a:cs typeface="+mn-cs"/>
              </a:rPr>
              <a:t>PowerPoint</a:t>
            </a:r>
            <a:r>
              <a:rPr lang="nl-NL" sz="2300" dirty="0">
                <a:solidFill>
                  <a:schemeClr val="bg1"/>
                </a:solidFill>
              </a:rPr>
              <a:t> of </a:t>
            </a:r>
            <a:r>
              <a:rPr lang="nl-NL" sz="2300" kern="1200" dirty="0">
                <a:solidFill>
                  <a:schemeClr val="bg1"/>
                </a:solidFill>
                <a:ea typeface="+mn-ea"/>
                <a:cs typeface="+mn-cs"/>
              </a:rPr>
              <a:t>Prezi.</a:t>
            </a:r>
          </a:p>
          <a:p>
            <a:pPr>
              <a:lnSpc>
                <a:spcPct val="90000"/>
              </a:lnSpc>
              <a:spcBef>
                <a:spcPts val="1000"/>
              </a:spcBef>
            </a:pPr>
            <a:endParaRPr lang="nl-NL" sz="2300" kern="1200" dirty="0">
              <a:solidFill>
                <a:schemeClr val="bg1"/>
              </a:solidFill>
              <a:ea typeface="+mn-ea"/>
              <a:cs typeface="+mn-cs"/>
            </a:endParaRPr>
          </a:p>
          <a:p>
            <a:pPr>
              <a:lnSpc>
                <a:spcPct val="90000"/>
              </a:lnSpc>
              <a:spcBef>
                <a:spcPts val="1000"/>
              </a:spcBef>
            </a:pPr>
            <a:r>
              <a:rPr lang="nl-NL" sz="2300" dirty="0">
                <a:solidFill>
                  <a:schemeClr val="bg1"/>
                </a:solidFill>
              </a:rPr>
              <a:t>Doe je best en presenteer jouw voornemens aan de groep</a:t>
            </a:r>
            <a:r>
              <a:rPr lang="en-US" sz="2300" dirty="0">
                <a:solidFill>
                  <a:schemeClr val="bg1"/>
                </a:solidFill>
              </a:rPr>
              <a:t>.</a:t>
            </a:r>
          </a:p>
          <a:p>
            <a:pPr>
              <a:lnSpc>
                <a:spcPct val="90000"/>
              </a:lnSpc>
              <a:spcBef>
                <a:spcPts val="1000"/>
              </a:spcBef>
            </a:pPr>
            <a:endParaRPr lang="en-US" sz="2300" kern="1200" dirty="0">
              <a:solidFill>
                <a:schemeClr val="bg1"/>
              </a:solidFill>
              <a:ea typeface="+mn-ea"/>
              <a:cs typeface="+mn-cs"/>
            </a:endParaRPr>
          </a:p>
          <a:p>
            <a:pPr>
              <a:lnSpc>
                <a:spcPct val="90000"/>
              </a:lnSpc>
              <a:spcBef>
                <a:spcPts val="1000"/>
              </a:spcBef>
            </a:pPr>
            <a:r>
              <a:rPr lang="en-US" sz="2300" kern="1200" dirty="0">
                <a:solidFill>
                  <a:schemeClr val="bg1"/>
                </a:solidFill>
                <a:ea typeface="+mn-ea"/>
                <a:cs typeface="+mn-cs"/>
              </a:rPr>
              <a:t>In de </a:t>
            </a:r>
            <a:r>
              <a:rPr lang="en-US" sz="2300" kern="1200" dirty="0" err="1">
                <a:solidFill>
                  <a:schemeClr val="bg1"/>
                </a:solidFill>
                <a:ea typeface="+mn-ea"/>
                <a:cs typeface="+mn-cs"/>
              </a:rPr>
              <a:t>voorgaande</a:t>
            </a:r>
            <a:r>
              <a:rPr lang="en-US" sz="2300" kern="1200" dirty="0">
                <a:solidFill>
                  <a:schemeClr val="bg1"/>
                </a:solidFill>
                <a:ea typeface="+mn-ea"/>
                <a:cs typeface="+mn-cs"/>
              </a:rPr>
              <a:t> lessen van </a:t>
            </a:r>
            <a:r>
              <a:rPr lang="en-US" sz="2300" kern="1200" dirty="0" err="1">
                <a:solidFill>
                  <a:schemeClr val="bg1"/>
                </a:solidFill>
                <a:ea typeface="+mn-ea"/>
                <a:cs typeface="+mn-cs"/>
              </a:rPr>
              <a:t>Mediabegrip</a:t>
            </a:r>
            <a:r>
              <a:rPr lang="en-US" sz="2300" kern="1200" dirty="0">
                <a:solidFill>
                  <a:schemeClr val="bg1"/>
                </a:solidFill>
                <a:ea typeface="+mn-ea"/>
                <a:cs typeface="+mn-cs"/>
              </a:rPr>
              <a:t> ben je al </a:t>
            </a:r>
            <a:r>
              <a:rPr lang="en-US" sz="2300" kern="1200" dirty="0" err="1">
                <a:solidFill>
                  <a:schemeClr val="bg1"/>
                </a:solidFill>
                <a:ea typeface="+mn-ea"/>
                <a:cs typeface="+mn-cs"/>
              </a:rPr>
              <a:t>regelmatig</a:t>
            </a:r>
            <a:r>
              <a:rPr lang="en-US" sz="2300" kern="1200" dirty="0">
                <a:solidFill>
                  <a:schemeClr val="bg1"/>
                </a:solidFill>
                <a:ea typeface="+mn-ea"/>
                <a:cs typeface="+mn-cs"/>
              </a:rPr>
              <a:t> </a:t>
            </a:r>
            <a:r>
              <a:rPr lang="en-US" sz="2300" kern="1200" dirty="0" err="1">
                <a:solidFill>
                  <a:schemeClr val="bg1"/>
                </a:solidFill>
                <a:ea typeface="+mn-ea"/>
                <a:cs typeface="+mn-cs"/>
              </a:rPr>
              <a:t>bezig</a:t>
            </a:r>
            <a:r>
              <a:rPr lang="en-US" sz="2300" kern="1200" dirty="0">
                <a:solidFill>
                  <a:schemeClr val="bg1"/>
                </a:solidFill>
                <a:ea typeface="+mn-ea"/>
                <a:cs typeface="+mn-cs"/>
              </a:rPr>
              <a:t> </a:t>
            </a:r>
            <a:r>
              <a:rPr lang="en-US" sz="2300" kern="1200" dirty="0" err="1">
                <a:solidFill>
                  <a:schemeClr val="bg1"/>
                </a:solidFill>
                <a:ea typeface="+mn-ea"/>
                <a:cs typeface="+mn-cs"/>
              </a:rPr>
              <a:t>geweest</a:t>
            </a:r>
            <a:r>
              <a:rPr lang="en-US" sz="2300" kern="1200" dirty="0">
                <a:solidFill>
                  <a:schemeClr val="bg1"/>
                </a:solidFill>
                <a:ea typeface="+mn-ea"/>
                <a:cs typeface="+mn-cs"/>
              </a:rPr>
              <a:t> met </a:t>
            </a:r>
            <a:r>
              <a:rPr lang="en-US" sz="2300" kern="1200" dirty="0" err="1">
                <a:solidFill>
                  <a:schemeClr val="bg1"/>
                </a:solidFill>
                <a:ea typeface="+mn-ea"/>
                <a:cs typeface="+mn-cs"/>
              </a:rPr>
              <a:t>presentaties</a:t>
            </a:r>
            <a:r>
              <a:rPr lang="en-US" sz="2300" kern="1200" dirty="0">
                <a:solidFill>
                  <a:schemeClr val="bg1"/>
                </a:solidFill>
                <a:ea typeface="+mn-ea"/>
                <a:cs typeface="+mn-cs"/>
              </a:rPr>
              <a:t> </a:t>
            </a:r>
            <a:r>
              <a:rPr lang="en-US" sz="2300" kern="1200" dirty="0" err="1">
                <a:solidFill>
                  <a:schemeClr val="bg1"/>
                </a:solidFill>
                <a:ea typeface="+mn-ea"/>
                <a:cs typeface="+mn-cs"/>
              </a:rPr>
              <a:t>maken</a:t>
            </a:r>
            <a:r>
              <a:rPr lang="en-US" sz="2300" kern="1200" dirty="0">
                <a:solidFill>
                  <a:schemeClr val="bg1"/>
                </a:solidFill>
                <a:ea typeface="+mn-ea"/>
                <a:cs typeface="+mn-cs"/>
              </a:rPr>
              <a:t>. Maak van </a:t>
            </a:r>
            <a:r>
              <a:rPr lang="en-US" sz="2300" kern="1200" dirty="0" err="1">
                <a:solidFill>
                  <a:schemeClr val="bg1"/>
                </a:solidFill>
                <a:ea typeface="+mn-ea"/>
                <a:cs typeface="+mn-cs"/>
              </a:rPr>
              <a:t>deze</a:t>
            </a:r>
            <a:r>
              <a:rPr lang="en-US" sz="2300" kern="1200" dirty="0">
                <a:solidFill>
                  <a:schemeClr val="bg1"/>
                </a:solidFill>
                <a:ea typeface="+mn-ea"/>
                <a:cs typeface="+mn-cs"/>
              </a:rPr>
              <a:t> </a:t>
            </a:r>
            <a:r>
              <a:rPr lang="en-US" sz="2300" kern="1200" dirty="0" err="1">
                <a:solidFill>
                  <a:schemeClr val="bg1"/>
                </a:solidFill>
                <a:ea typeface="+mn-ea"/>
                <a:cs typeface="+mn-cs"/>
              </a:rPr>
              <a:t>presentatie</a:t>
            </a:r>
            <a:r>
              <a:rPr lang="en-US" sz="2300" kern="1200" dirty="0">
                <a:solidFill>
                  <a:schemeClr val="bg1"/>
                </a:solidFill>
                <a:ea typeface="+mn-ea"/>
                <a:cs typeface="+mn-cs"/>
              </a:rPr>
              <a:t> de </a:t>
            </a:r>
            <a:r>
              <a:rPr lang="nl-NL" sz="2300" kern="1200" dirty="0">
                <a:solidFill>
                  <a:schemeClr val="bg1"/>
                </a:solidFill>
                <a:ea typeface="+mn-ea"/>
                <a:cs typeface="+mn-cs"/>
              </a:rPr>
              <a:t>mooiste</a:t>
            </a:r>
            <a:r>
              <a:rPr lang="en-US" sz="2300" kern="1200" dirty="0">
                <a:solidFill>
                  <a:schemeClr val="bg1"/>
                </a:solidFill>
                <a:ea typeface="+mn-ea"/>
                <a:cs typeface="+mn-cs"/>
              </a:rPr>
              <a:t>, </a:t>
            </a:r>
            <a:r>
              <a:rPr lang="en-US" sz="2300" kern="1200" dirty="0" err="1">
                <a:solidFill>
                  <a:schemeClr val="bg1"/>
                </a:solidFill>
                <a:ea typeface="+mn-ea"/>
                <a:cs typeface="+mn-cs"/>
              </a:rPr>
              <a:t>beste</a:t>
            </a:r>
            <a:r>
              <a:rPr lang="en-US" sz="2300" kern="1200" dirty="0">
                <a:solidFill>
                  <a:schemeClr val="bg1"/>
                </a:solidFill>
                <a:ea typeface="+mn-ea"/>
                <a:cs typeface="+mn-cs"/>
              </a:rPr>
              <a:t>, </a:t>
            </a:r>
            <a:r>
              <a:rPr lang="en-US" sz="2300" kern="1200" dirty="0" err="1">
                <a:solidFill>
                  <a:schemeClr val="bg1"/>
                </a:solidFill>
                <a:ea typeface="+mn-ea"/>
                <a:cs typeface="+mn-cs"/>
              </a:rPr>
              <a:t>coolste</a:t>
            </a:r>
            <a:r>
              <a:rPr lang="en-US" sz="2300" kern="1200" dirty="0">
                <a:solidFill>
                  <a:schemeClr val="bg1"/>
                </a:solidFill>
                <a:ea typeface="+mn-ea"/>
                <a:cs typeface="+mn-cs"/>
              </a:rPr>
              <a:t> van het </a:t>
            </a:r>
            <a:r>
              <a:rPr lang="en-US" sz="2300" kern="1200" dirty="0" err="1">
                <a:solidFill>
                  <a:schemeClr val="bg1"/>
                </a:solidFill>
                <a:ea typeface="+mn-ea"/>
                <a:cs typeface="+mn-cs"/>
              </a:rPr>
              <a:t>jaar</a:t>
            </a:r>
            <a:r>
              <a:rPr lang="en-US" sz="2300" dirty="0">
                <a:solidFill>
                  <a:schemeClr val="bg1"/>
                </a:solidFill>
              </a:rPr>
              <a:t>!</a:t>
            </a:r>
            <a:endParaRPr lang="en-US" sz="1000" b="1" kern="1200" dirty="0">
              <a:solidFill>
                <a:schemeClr val="bg1"/>
              </a:solidFill>
              <a:latin typeface="+mj-lt"/>
              <a:ea typeface="+mn-ea"/>
              <a:cs typeface="+mn-cs"/>
            </a:endParaRPr>
          </a:p>
        </p:txBody>
      </p:sp>
      <p:sp>
        <p:nvSpPr>
          <p:cNvPr id="11" name="Tijdelijke aanduiding voor tekst 10">
            <a:extLst>
              <a:ext uri="{FF2B5EF4-FFF2-40B4-BE49-F238E27FC236}">
                <a16:creationId xmlns:a16="http://schemas.microsoft.com/office/drawing/2014/main" id="{6BDA701E-2263-7ECA-10EB-FD6472B2E9D7}"/>
              </a:ext>
            </a:extLst>
          </p:cNvPr>
          <p:cNvSpPr>
            <a:spLocks noGrp="1"/>
          </p:cNvSpPr>
          <p:nvPr>
            <p:ph type="body" sz="quarter" idx="14"/>
          </p:nvPr>
        </p:nvSpPr>
        <p:spPr>
          <a:xfrm>
            <a:off x="612959" y="397035"/>
            <a:ext cx="3634186" cy="370376"/>
          </a:xfrm>
        </p:spPr>
        <p:txBody>
          <a:bodyPr vert="horz" lIns="91440" tIns="45720" rIns="91440" bIns="45720" rtlCol="0" anchor="t">
            <a:noAutofit/>
          </a:bodyPr>
          <a:lstStyle/>
          <a:p>
            <a:r>
              <a:rPr lang="en-US" sz="3600" b="1" kern="1200" dirty="0">
                <a:latin typeface="+mn-lt"/>
                <a:ea typeface="+mn-ea"/>
                <a:cs typeface="+mn-cs"/>
              </a:rPr>
              <a:t>De </a:t>
            </a:r>
            <a:r>
              <a:rPr lang="en-US" sz="3600" b="1" kern="1200" dirty="0" err="1">
                <a:latin typeface="+mn-lt"/>
                <a:ea typeface="+mn-ea"/>
                <a:cs typeface="+mn-cs"/>
              </a:rPr>
              <a:t>opdracht</a:t>
            </a:r>
            <a:endParaRPr lang="en-US" sz="3600" b="1" kern="1200" dirty="0">
              <a:latin typeface="+mn-lt"/>
              <a:ea typeface="+mn-ea"/>
              <a:cs typeface="+mn-cs"/>
            </a:endParaRPr>
          </a:p>
        </p:txBody>
      </p:sp>
    </p:spTree>
    <p:extLst>
      <p:ext uri="{BB962C8B-B14F-4D97-AF65-F5344CB8AC3E}">
        <p14:creationId xmlns:p14="http://schemas.microsoft.com/office/powerpoint/2010/main" val="425205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p:txBody>
      </p:sp>
    </p:spTree>
    <p:extLst>
      <p:ext uri="{BB962C8B-B14F-4D97-AF65-F5344CB8AC3E}">
        <p14:creationId xmlns:p14="http://schemas.microsoft.com/office/powerpoint/2010/main" val="2529107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p:txBody>
          <a:bodyPr/>
          <a:lstStyle/>
          <a:p>
            <a:r>
              <a:rPr lang="nl-NL" dirty="0"/>
              <a:t>Burgerschap</a:t>
            </a:r>
          </a:p>
        </p:txBody>
      </p:sp>
      <p:sp>
        <p:nvSpPr>
          <p:cNvPr id="3" name="Tijdelijke aanduiding voor tekst 2">
            <a:extLst>
              <a:ext uri="{FF2B5EF4-FFF2-40B4-BE49-F238E27FC236}">
                <a16:creationId xmlns:a16="http://schemas.microsoft.com/office/drawing/2014/main" id="{81AF2561-708E-53EE-D7F9-2A954670230C}"/>
              </a:ext>
            </a:extLst>
          </p:cNvPr>
          <p:cNvSpPr>
            <a:spLocks noGrp="1"/>
          </p:cNvSpPr>
          <p:nvPr>
            <p:ph type="body" sz="quarter" idx="12"/>
          </p:nvPr>
        </p:nvSpPr>
        <p:spPr>
          <a:xfrm>
            <a:off x="618177" y="1743070"/>
            <a:ext cx="5308170" cy="3743330"/>
          </a:xfrm>
        </p:spPr>
        <p:txBody>
          <a:bodyPr>
            <a:normAutofit fontScale="85000" lnSpcReduction="10000"/>
          </a:bodyPr>
          <a:lstStyle/>
          <a:p>
            <a:r>
              <a:rPr lang="nl-NL" dirty="0">
                <a:solidFill>
                  <a:schemeClr val="bg1"/>
                </a:solidFill>
              </a:rPr>
              <a:t>Opdracht:</a:t>
            </a:r>
          </a:p>
          <a:p>
            <a:r>
              <a:rPr lang="nl-NL" dirty="0">
                <a:solidFill>
                  <a:schemeClr val="tx1"/>
                </a:solidFill>
              </a:rPr>
              <a:t>Bespreek: Wat gaat de toekomst ons bieden?</a:t>
            </a:r>
          </a:p>
          <a:p>
            <a:r>
              <a:rPr lang="nl-NL" dirty="0">
                <a:solidFill>
                  <a:schemeClr val="bg1"/>
                </a:solidFill>
              </a:rPr>
              <a:t>Kun jij vooruit kijken in de tijd en voorspellen welke technologische ontwikkelingen er aan zitten te komen? Welke kansen zie jij? Waar zie jij bedreigingen? </a:t>
            </a:r>
          </a:p>
          <a:p>
            <a:r>
              <a:rPr lang="nl-NL" dirty="0">
                <a:solidFill>
                  <a:schemeClr val="tx1"/>
                </a:solidFill>
              </a:rPr>
              <a:t>Maak een futuristisch ontwerp van een technologische toepassing die jij graag zou willen.</a:t>
            </a:r>
          </a:p>
        </p:txBody>
      </p:sp>
      <p:pic>
        <p:nvPicPr>
          <p:cNvPr id="7" name="Afbeelding 6" descr="Mobiel apparaat met apps">
            <a:extLst>
              <a:ext uri="{FF2B5EF4-FFF2-40B4-BE49-F238E27FC236}">
                <a16:creationId xmlns:a16="http://schemas.microsoft.com/office/drawing/2014/main" id="{7968398A-5545-FD0F-A98D-365B49688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050" y="1743070"/>
            <a:ext cx="5960533" cy="3352800"/>
          </a:xfrm>
          <a:prstGeom prst="rect">
            <a:avLst/>
          </a:prstGeom>
        </p:spPr>
      </p:pic>
    </p:spTree>
    <p:extLst>
      <p:ext uri="{BB962C8B-B14F-4D97-AF65-F5344CB8AC3E}">
        <p14:creationId xmlns:p14="http://schemas.microsoft.com/office/powerpoint/2010/main" val="567400369"/>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1154</TotalTime>
  <Words>614</Words>
  <Application>Microsoft Office PowerPoint</Application>
  <PresentationFormat>Breedbeeld</PresentationFormat>
  <Paragraphs>40</Paragraphs>
  <Slides>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7</vt:i4>
      </vt:variant>
    </vt:vector>
  </HeadingPairs>
  <TitlesOfParts>
    <vt:vector size="11"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Chantal Lioe-A-Joe</cp:lastModifiedBy>
  <cp:revision>36</cp:revision>
  <dcterms:created xsi:type="dcterms:W3CDTF">2022-01-30T11:55:21Z</dcterms:created>
  <dcterms:modified xsi:type="dcterms:W3CDTF">2022-12-16T12:52:13Z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