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8" r:id="rId2"/>
    <p:sldId id="269" r:id="rId3"/>
    <p:sldId id="272" r:id="rId4"/>
    <p:sldId id="275" r:id="rId5"/>
    <p:sldId id="276" r:id="rId6"/>
    <p:sldId id="277" r:id="rId7"/>
    <p:sldId id="280" r:id="rId8"/>
    <p:sldId id="279" r:id="rId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8" d="100"/>
          <a:sy n="108" d="100"/>
        </p:scale>
        <p:origin x="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14/11/2022</a:t>
            </a:fld>
            <a:endParaRPr lang="en-US" dirty="0"/>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30330762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4139213777"/>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969692032"/>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052297605"/>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4" pos="43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6551883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680">
          <p15:clr>
            <a:srgbClr val="FBAE40"/>
          </p15:clr>
        </p15:guide>
        <p15:guide id="4" pos="43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71776749"/>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3" pos="7680">
          <p15:clr>
            <a:srgbClr val="FBAE40"/>
          </p15:clr>
        </p15:guide>
        <p15:guide id="4" pos="43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07748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74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9450015"/>
      </p:ext>
    </p:extLst>
  </p:cSld>
  <p:clrMapOvr>
    <a:masterClrMapping/>
  </p:clrMapOvr>
  <p:extLst>
    <p:ext uri="{DCECCB84-F9BA-43D5-87BE-67443E8EF086}">
      <p15:sldGuideLst xmlns:p15="http://schemas.microsoft.com/office/powerpoint/2012/main">
        <p15:guide id="1" orient="horz" pos="2160">
          <p15:clr>
            <a:srgbClr val="FBAE40"/>
          </p15:clr>
        </p15:guide>
        <p15:guide id="2" pos="3522">
          <p15:clr>
            <a:srgbClr val="FBAE40"/>
          </p15:clr>
        </p15:guide>
        <p15:guide id="3" pos="724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27959649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34458850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41301030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080616704"/>
      </p:ext>
    </p:extLst>
  </p:cSld>
  <p:clrMapOvr>
    <a:masterClrMapping/>
  </p:clrMapOvr>
  <p:extLst>
    <p:ext uri="{DCECCB84-F9BA-43D5-87BE-67443E8EF086}">
      <p15:sldGuideLst xmlns:p15="http://schemas.microsoft.com/office/powerpoint/2012/main">
        <p15:guide id="1" orient="horz" pos="2137">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7532453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523234190"/>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370939511"/>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14/11/2022</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30845172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3.sv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google.com/search?q=tree+octopus&amp;rlz=1C1VDKB_nlNL980NL980&amp;oq=tree+octopus&amp;aqs=chrome..69i57.2783j0j1&amp;sourceid=chrome&amp;ie=UTF-8"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www.telegraaf.nl/nieuws/1242354013/grap-loopt-volledig-uit-de-hand-twitteraar-verzint-nieuw-land-en-dat-bestaat-nu-bijna-echt" TargetMode="External"/><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geoguessr.com/"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afbeelding 6" descr="Persoon die wereldkaart opent">
            <a:extLst>
              <a:ext uri="{FF2B5EF4-FFF2-40B4-BE49-F238E27FC236}">
                <a16:creationId xmlns:a16="http://schemas.microsoft.com/office/drawing/2014/main" id="{FA22B2D4-95B7-244D-1B30-F7AF17FB5FB2}"/>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0853" r="20853"/>
          <a:stretch/>
        </p:blipFill>
        <p:spPr>
          <a:xfrm>
            <a:off x="7287902" y="0"/>
            <a:ext cx="4927209" cy="5639456"/>
          </a:xfrm>
        </p:spPr>
      </p:pic>
      <p:sp>
        <p:nvSpPr>
          <p:cNvPr id="3" name="Tijdelijke aanduiding voor datum 2">
            <a:extLst>
              <a:ext uri="{FF2B5EF4-FFF2-40B4-BE49-F238E27FC236}">
                <a16:creationId xmlns:a16="http://schemas.microsoft.com/office/drawing/2014/main" id="{58F09146-E354-88A8-9A9E-F81F537752E8}"/>
              </a:ext>
            </a:extLst>
          </p:cNvPr>
          <p:cNvSpPr>
            <a:spLocks noGrp="1"/>
          </p:cNvSpPr>
          <p:nvPr>
            <p:ph type="dt" sz="half"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F70030-3449-D641-B9FE-4DB84E2FBB2D}" type="datetime1">
              <a:rPr kumimoji="0" lang="en-ID" sz="1600" b="0" i="0" u="none" strike="noStrike" kern="1200" cap="none" spc="0" normalizeH="0" baseline="0" noProof="0" smtClean="0">
                <a:ln>
                  <a:noFill/>
                </a:ln>
                <a:solidFill>
                  <a:srgbClr val="3F5061"/>
                </a:solidFill>
                <a:effectLst/>
                <a:uLnTx/>
                <a:uFillTx/>
                <a:latin typeface="Poppi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14/11/2022</a:t>
            </a:fld>
            <a:endParaRPr kumimoji="0" lang="en-US" sz="1600" b="0" i="0" u="none" strike="noStrike" kern="1200" cap="none" spc="0" normalizeH="0" baseline="0" noProof="0" dirty="0">
              <a:ln>
                <a:noFill/>
              </a:ln>
              <a:solidFill>
                <a:srgbClr val="3F5061"/>
              </a:solidFill>
              <a:effectLst/>
              <a:uLnTx/>
              <a:uFillTx/>
              <a:latin typeface="Poppins"/>
              <a:ea typeface="+mn-ea"/>
              <a:cs typeface="+mn-cs"/>
            </a:endParaRPr>
          </a:p>
        </p:txBody>
      </p:sp>
      <p:sp>
        <p:nvSpPr>
          <p:cNvPr id="4" name="Tijdelijke aanduiding voor tekst 3">
            <a:extLst>
              <a:ext uri="{FF2B5EF4-FFF2-40B4-BE49-F238E27FC236}">
                <a16:creationId xmlns:a16="http://schemas.microsoft.com/office/drawing/2014/main" id="{996A6D41-7EE5-418C-F3BF-2B50A757CF52}"/>
              </a:ext>
            </a:extLst>
          </p:cNvPr>
          <p:cNvSpPr>
            <a:spLocks noGrp="1"/>
          </p:cNvSpPr>
          <p:nvPr>
            <p:ph type="body" sz="quarter" idx="11"/>
          </p:nvPr>
        </p:nvSpPr>
        <p:spPr>
          <a:xfrm>
            <a:off x="1597357" y="2312043"/>
            <a:ext cx="5690545" cy="2233914"/>
          </a:xfrm>
        </p:spPr>
        <p:txBody>
          <a:bodyPr>
            <a:noAutofit/>
          </a:bodyPr>
          <a:lstStyle/>
          <a:p>
            <a:r>
              <a:rPr lang="nl-NL" sz="8000" dirty="0"/>
              <a:t>Trap er niet in! </a:t>
            </a:r>
          </a:p>
        </p:txBody>
      </p:sp>
      <p:sp>
        <p:nvSpPr>
          <p:cNvPr id="5" name="Tijdelijke aanduiding voor tekst 4">
            <a:extLst>
              <a:ext uri="{FF2B5EF4-FFF2-40B4-BE49-F238E27FC236}">
                <a16:creationId xmlns:a16="http://schemas.microsoft.com/office/drawing/2014/main" id="{33CC69DC-0863-040B-A8B7-009A88E732EF}"/>
              </a:ext>
            </a:extLst>
          </p:cNvPr>
          <p:cNvSpPr>
            <a:spLocks noGrp="1"/>
          </p:cNvSpPr>
          <p:nvPr>
            <p:ph type="body" sz="quarter" idx="14"/>
          </p:nvPr>
        </p:nvSpPr>
        <p:spPr>
          <a:xfrm>
            <a:off x="612959" y="397035"/>
            <a:ext cx="4724354" cy="370376"/>
          </a:xfrm>
        </p:spPr>
        <p:txBody>
          <a:bodyPr>
            <a:normAutofit/>
          </a:bodyPr>
          <a:lstStyle/>
          <a:p>
            <a:r>
              <a:rPr lang="nl-NL" dirty="0"/>
              <a:t>Mediabegrip week 46 Groep 5-6</a:t>
            </a:r>
          </a:p>
        </p:txBody>
      </p:sp>
      <p:pic>
        <p:nvPicPr>
          <p:cNvPr id="6" name="Graphic 5" descr="Schoenafdrukken silhouet">
            <a:extLst>
              <a:ext uri="{FF2B5EF4-FFF2-40B4-BE49-F238E27FC236}">
                <a16:creationId xmlns:a16="http://schemas.microsoft.com/office/drawing/2014/main" id="{E28CBBCA-44B7-AB3D-AE34-0350564960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4778" y="-171136"/>
            <a:ext cx="3235471" cy="3235471"/>
          </a:xfrm>
          <a:prstGeom prst="rect">
            <a:avLst/>
          </a:prstGeom>
        </p:spPr>
      </p:pic>
    </p:spTree>
    <p:extLst>
      <p:ext uri="{BB962C8B-B14F-4D97-AF65-F5344CB8AC3E}">
        <p14:creationId xmlns:p14="http://schemas.microsoft.com/office/powerpoint/2010/main" val="3668281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0503C6A4-255A-CB40-0606-151BA5FA8090}"/>
              </a:ext>
            </a:extLst>
          </p:cNvPr>
          <p:cNvSpPr>
            <a:spLocks noGrp="1"/>
          </p:cNvSpPr>
          <p:nvPr>
            <p:ph type="body" sz="quarter" idx="11"/>
          </p:nvPr>
        </p:nvSpPr>
        <p:spPr/>
        <p:txBody>
          <a:bodyPr/>
          <a:lstStyle/>
          <a:p>
            <a:r>
              <a:rPr lang="nl-NL" dirty="0"/>
              <a:t>Melle</a:t>
            </a:r>
          </a:p>
        </p:txBody>
      </p:sp>
      <p:sp>
        <p:nvSpPr>
          <p:cNvPr id="3" name="Tijdelijke aanduiding voor tekst 2">
            <a:extLst>
              <a:ext uri="{FF2B5EF4-FFF2-40B4-BE49-F238E27FC236}">
                <a16:creationId xmlns:a16="http://schemas.microsoft.com/office/drawing/2014/main" id="{35AA24B8-7066-44B1-B530-551DF49E7F4A}"/>
              </a:ext>
            </a:extLst>
          </p:cNvPr>
          <p:cNvSpPr>
            <a:spLocks noGrp="1"/>
          </p:cNvSpPr>
          <p:nvPr>
            <p:ph type="body" sz="quarter" idx="12"/>
          </p:nvPr>
        </p:nvSpPr>
        <p:spPr>
          <a:xfrm>
            <a:off x="609599" y="1344718"/>
            <a:ext cx="7680386" cy="4063512"/>
          </a:xfrm>
        </p:spPr>
        <p:txBody>
          <a:bodyPr>
            <a:noAutofit/>
          </a:bodyPr>
          <a:lstStyle/>
          <a:p>
            <a:pPr rtl="0">
              <a:spcBef>
                <a:spcPts val="0"/>
              </a:spcBef>
              <a:spcAft>
                <a:spcPts val="0"/>
              </a:spcAft>
            </a:pPr>
            <a:r>
              <a:rPr lang="nl-NL" sz="900" b="0" i="0" u="none" strike="noStrike" dirty="0">
                <a:solidFill>
                  <a:srgbClr val="000000"/>
                </a:solidFill>
                <a:effectLst/>
              </a:rPr>
              <a:t>Hoi,</a:t>
            </a:r>
          </a:p>
          <a:p>
            <a:pPr rtl="0">
              <a:spcBef>
                <a:spcPts val="0"/>
              </a:spcBef>
              <a:spcAft>
                <a:spcPts val="0"/>
              </a:spcAft>
            </a:pPr>
            <a:endParaRPr lang="nl-NL" sz="900" b="0" i="0" u="none" strike="noStrike" dirty="0">
              <a:solidFill>
                <a:srgbClr val="000000"/>
              </a:solidFill>
              <a:effectLst/>
            </a:endParaRPr>
          </a:p>
          <a:p>
            <a:pPr rtl="0">
              <a:spcBef>
                <a:spcPts val="0"/>
              </a:spcBef>
              <a:spcAft>
                <a:spcPts val="0"/>
              </a:spcAft>
            </a:pPr>
            <a:r>
              <a:rPr lang="nl-NL" sz="900" b="0" i="0" u="none" strike="noStrike" dirty="0">
                <a:solidFill>
                  <a:srgbClr val="000000"/>
                </a:solidFill>
                <a:effectLst/>
              </a:rPr>
              <a:t>Ik houd het vandaag even kort, hoor. Ik heb morgen een toets topografie van Europa en ik moet echt nog even goed leren. Ik vind </a:t>
            </a:r>
            <a:r>
              <a:rPr lang="nl-NL" sz="900" b="0" i="0" u="none" strike="noStrike" dirty="0" err="1">
                <a:solidFill>
                  <a:srgbClr val="000000"/>
                </a:solidFill>
                <a:effectLst/>
              </a:rPr>
              <a:t>topo</a:t>
            </a:r>
            <a:r>
              <a:rPr lang="nl-NL" sz="900" b="0" i="0" u="none" strike="noStrike" dirty="0">
                <a:solidFill>
                  <a:srgbClr val="000000"/>
                </a:solidFill>
                <a:effectLst/>
              </a:rPr>
              <a:t> al niet zo leuk om te doen. Ik snap ook gewoon niet waarom ik moet weten waarom ik al die landen moet kennen. Ik kom daar nooit! En als ik er naar toe zou gaan kan ik toch gewoon Google </a:t>
            </a:r>
            <a:r>
              <a:rPr lang="nl-NL" sz="900" b="0" i="0" u="none" strike="noStrike" dirty="0" err="1">
                <a:solidFill>
                  <a:srgbClr val="000000"/>
                </a:solidFill>
                <a:effectLst/>
              </a:rPr>
              <a:t>Maps</a:t>
            </a:r>
            <a:r>
              <a:rPr lang="nl-NL" sz="900" b="0" i="0" u="none" strike="noStrike" dirty="0">
                <a:solidFill>
                  <a:srgbClr val="000000"/>
                </a:solidFill>
                <a:effectLst/>
              </a:rPr>
              <a:t> ofzo gebruiken. Maar goed, ik wil natuurlijk wel een goed rapport….</a:t>
            </a:r>
          </a:p>
          <a:p>
            <a:pPr rtl="0">
              <a:spcBef>
                <a:spcPts val="0"/>
              </a:spcBef>
              <a:spcAft>
                <a:spcPts val="0"/>
              </a:spcAft>
            </a:pPr>
            <a:r>
              <a:rPr lang="nl-NL" sz="900" b="0" i="0" u="none" strike="noStrike" dirty="0">
                <a:solidFill>
                  <a:srgbClr val="000000"/>
                </a:solidFill>
                <a:effectLst/>
              </a:rPr>
              <a:t>Maar ik wil altijd graag weten WAAROM ik iets moet weten! Mijn juf zegt dat het belangrijk is om te weten hoe de wereld een beetje in elkaar zit. Dat zou er dan voor zorgen dat je andere dingen beter snapt. Bijvoorbeeld dat de ligging van een land ervoor zorgt wat voor klimaat er heerst. En dat heeft dan weer invloed op het landschap en welke producten ze kunnen verbouwen op het land. In de woestijn kun je geen aardappelen laten groeien…</a:t>
            </a:r>
          </a:p>
          <a:p>
            <a:pPr rtl="0">
              <a:spcBef>
                <a:spcPts val="0"/>
              </a:spcBef>
              <a:spcAft>
                <a:spcPts val="0"/>
              </a:spcAft>
            </a:pPr>
            <a:r>
              <a:rPr lang="nl-NL" sz="900" b="0" i="0" u="none" strike="noStrike" dirty="0">
                <a:solidFill>
                  <a:srgbClr val="000000"/>
                </a:solidFill>
                <a:effectLst/>
              </a:rPr>
              <a:t>Hoe meer je weet, hoe beter je de wereld snapt en je laat je dan natuurlijk ook moeilijker voor de gek houden!</a:t>
            </a:r>
          </a:p>
          <a:p>
            <a:pPr rtl="0">
              <a:spcBef>
                <a:spcPts val="0"/>
              </a:spcBef>
              <a:spcAft>
                <a:spcPts val="0"/>
              </a:spcAft>
            </a:pPr>
            <a:r>
              <a:rPr lang="nl-NL" sz="900" b="0" i="0" u="none" strike="noStrike" dirty="0">
                <a:solidFill>
                  <a:srgbClr val="000000"/>
                </a:solidFill>
                <a:effectLst/>
              </a:rPr>
              <a:t>Hoeveel mensen ik niet in grappen en nepnieuws zie trappen op internet! Laatst stuurde iemand mij een foto van een tree octopus. Die was helemaal overtuigd dat dit dier echt bestond! Ik geloofde er niets van! Een octopus die in een boom leeft? Tuurlijk niet. Wat denk jij? Bestaat die echt? Ga maar eens op onderzoek uit.</a:t>
            </a:r>
          </a:p>
          <a:p>
            <a:pPr rtl="0">
              <a:spcBef>
                <a:spcPts val="0"/>
              </a:spcBef>
              <a:spcAft>
                <a:spcPts val="0"/>
              </a:spcAft>
            </a:pPr>
            <a:r>
              <a:rPr lang="nl-NL" sz="900" b="0" i="0" u="none" strike="noStrike" dirty="0">
                <a:solidFill>
                  <a:srgbClr val="000000"/>
                </a:solidFill>
                <a:effectLst/>
              </a:rPr>
              <a:t>Dan ga ik weer leren, want je kunt nooit teveel kennis hebben.</a:t>
            </a:r>
          </a:p>
          <a:p>
            <a:pPr rtl="0">
              <a:spcBef>
                <a:spcPts val="0"/>
              </a:spcBef>
              <a:spcAft>
                <a:spcPts val="0"/>
              </a:spcAft>
            </a:pPr>
            <a:endParaRPr lang="nl-NL" sz="900" b="0" i="0" u="none" strike="noStrike" dirty="0">
              <a:solidFill>
                <a:srgbClr val="000000"/>
              </a:solidFill>
              <a:effectLst/>
            </a:endParaRPr>
          </a:p>
          <a:p>
            <a:pPr rtl="0">
              <a:spcBef>
                <a:spcPts val="0"/>
              </a:spcBef>
              <a:spcAft>
                <a:spcPts val="0"/>
              </a:spcAft>
            </a:pPr>
            <a:r>
              <a:rPr lang="nl-NL" sz="900" b="0" i="0" u="none" strike="noStrike" dirty="0">
                <a:solidFill>
                  <a:srgbClr val="000000"/>
                </a:solidFill>
                <a:effectLst/>
              </a:rPr>
              <a:t>Groetjes,</a:t>
            </a:r>
          </a:p>
          <a:p>
            <a:pPr rtl="0">
              <a:spcBef>
                <a:spcPts val="0"/>
              </a:spcBef>
              <a:spcAft>
                <a:spcPts val="0"/>
              </a:spcAft>
            </a:pPr>
            <a:r>
              <a:rPr lang="nl-NL" sz="900" b="0" i="0" u="none" strike="noStrike" dirty="0">
                <a:solidFill>
                  <a:srgbClr val="000000"/>
                </a:solidFill>
                <a:effectLst/>
              </a:rPr>
              <a:t>Melle.</a:t>
            </a:r>
          </a:p>
          <a:p>
            <a:pPr rtl="0">
              <a:spcBef>
                <a:spcPts val="0"/>
              </a:spcBef>
              <a:spcAft>
                <a:spcPts val="0"/>
              </a:spcAft>
            </a:pPr>
            <a:endParaRPr lang="nl-NL" sz="900" b="0" i="0" u="none" strike="noStrike" dirty="0">
              <a:solidFill>
                <a:srgbClr val="000000"/>
              </a:solidFill>
              <a:effectLst/>
            </a:endParaRPr>
          </a:p>
          <a:p>
            <a:pPr rtl="0">
              <a:spcBef>
                <a:spcPts val="0"/>
              </a:spcBef>
              <a:spcAft>
                <a:spcPts val="0"/>
              </a:spcAft>
            </a:pPr>
            <a:r>
              <a:rPr lang="nl-NL" sz="900" b="0" i="0" u="none" strike="noStrike" dirty="0">
                <a:solidFill>
                  <a:srgbClr val="000000"/>
                </a:solidFill>
                <a:effectLst/>
              </a:rPr>
              <a:t>Ga op onderzoek uit. Zoek online informatie over de </a:t>
            </a:r>
            <a:r>
              <a:rPr lang="nl-NL" sz="900" b="0" i="0" u="none" strike="noStrike" dirty="0">
                <a:solidFill>
                  <a:srgbClr val="000000"/>
                </a:solidFill>
                <a:effectLst/>
                <a:hlinkClick r:id="rId2"/>
              </a:rPr>
              <a:t>Tree octopus</a:t>
            </a:r>
            <a:r>
              <a:rPr lang="nl-NL" sz="900" b="0" i="0" u="none" strike="noStrike" dirty="0">
                <a:solidFill>
                  <a:srgbClr val="000000"/>
                </a:solidFill>
                <a:effectLst/>
              </a:rPr>
              <a:t>. Wat ben je te weten gekomen?</a:t>
            </a:r>
          </a:p>
        </p:txBody>
      </p:sp>
      <p:pic>
        <p:nvPicPr>
          <p:cNvPr id="6" name="Afbeelding 5">
            <a:extLst>
              <a:ext uri="{FF2B5EF4-FFF2-40B4-BE49-F238E27FC236}">
                <a16:creationId xmlns:a16="http://schemas.microsoft.com/office/drawing/2014/main" id="{70B077A9-61A4-23E7-EFFC-EB86617B59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9985" y="1579096"/>
            <a:ext cx="3184493" cy="31844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47572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6694949-AF0F-7120-44E3-BCB0E54BC718}"/>
              </a:ext>
            </a:extLst>
          </p:cNvPr>
          <p:cNvSpPr>
            <a:spLocks noGrp="1"/>
          </p:cNvSpPr>
          <p:nvPr>
            <p:ph type="body" sz="quarter" idx="11"/>
          </p:nvPr>
        </p:nvSpPr>
        <p:spPr>
          <a:xfrm>
            <a:off x="558139" y="1911992"/>
            <a:ext cx="4089253" cy="2233914"/>
          </a:xfrm>
        </p:spPr>
        <p:txBody>
          <a:bodyPr>
            <a:normAutofit/>
          </a:bodyPr>
          <a:lstStyle/>
          <a:p>
            <a:r>
              <a:rPr lang="nl-NL" sz="2000" b="0" dirty="0">
                <a:solidFill>
                  <a:schemeClr val="bg1"/>
                </a:solidFill>
                <a:latin typeface="+mn-lt"/>
              </a:rPr>
              <a:t>Een tweet van een man uit Frankrijk zorgde voor wat opwinding…. </a:t>
            </a:r>
          </a:p>
        </p:txBody>
      </p:sp>
      <p:pic>
        <p:nvPicPr>
          <p:cNvPr id="6" name="Tijdelijke aanduiding voor afbeelding 5">
            <a:extLst>
              <a:ext uri="{FF2B5EF4-FFF2-40B4-BE49-F238E27FC236}">
                <a16:creationId xmlns:a16="http://schemas.microsoft.com/office/drawing/2014/main" id="{574A3386-ADF1-EB8D-BECA-EA04461D75B3}"/>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1023" r="1023"/>
          <a:stretch/>
        </p:blipFill>
        <p:spPr>
          <a:xfrm>
            <a:off x="5692552" y="946485"/>
            <a:ext cx="6499448" cy="4457327"/>
          </a:xfrm>
        </p:spPr>
      </p:pic>
      <p:sp>
        <p:nvSpPr>
          <p:cNvPr id="4" name="Tijdelijke aanduiding voor tekst 1">
            <a:extLst>
              <a:ext uri="{FF2B5EF4-FFF2-40B4-BE49-F238E27FC236}">
                <a16:creationId xmlns:a16="http://schemas.microsoft.com/office/drawing/2014/main" id="{A608774A-593C-538B-F5AF-A4BD25B49449}"/>
              </a:ext>
            </a:extLst>
          </p:cNvPr>
          <p:cNvSpPr txBox="1">
            <a:spLocks/>
          </p:cNvSpPr>
          <p:nvPr/>
        </p:nvSpPr>
        <p:spPr>
          <a:xfrm>
            <a:off x="609599" y="817095"/>
            <a:ext cx="11026902" cy="70104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t>Nu in de media…</a:t>
            </a:r>
            <a:endParaRPr lang="nl-NL" dirty="0"/>
          </a:p>
        </p:txBody>
      </p:sp>
    </p:spTree>
    <p:extLst>
      <p:ext uri="{BB962C8B-B14F-4D97-AF65-F5344CB8AC3E}">
        <p14:creationId xmlns:p14="http://schemas.microsoft.com/office/powerpoint/2010/main" val="3967552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afbeelding 6">
            <a:extLst>
              <a:ext uri="{FF2B5EF4-FFF2-40B4-BE49-F238E27FC236}">
                <a16:creationId xmlns:a16="http://schemas.microsoft.com/office/drawing/2014/main" id="{51FC4BD9-A4F3-442D-1A28-020A8EDE63F4}"/>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0101" r="20101"/>
          <a:stretch/>
        </p:blipFill>
        <p:spPr>
          <a:xfrm>
            <a:off x="7055538" y="556302"/>
            <a:ext cx="5136462" cy="5770275"/>
          </a:xfrm>
        </p:spPr>
      </p:pic>
      <p:sp>
        <p:nvSpPr>
          <p:cNvPr id="3" name="Tijdelijke aanduiding voor tekst 2">
            <a:extLst>
              <a:ext uri="{FF2B5EF4-FFF2-40B4-BE49-F238E27FC236}">
                <a16:creationId xmlns:a16="http://schemas.microsoft.com/office/drawing/2014/main" id="{77E6D9F2-CF7F-3345-BD25-6B9FDC146D1A}"/>
              </a:ext>
            </a:extLst>
          </p:cNvPr>
          <p:cNvSpPr>
            <a:spLocks noGrp="1"/>
          </p:cNvSpPr>
          <p:nvPr>
            <p:ph type="body" sz="quarter" idx="11"/>
          </p:nvPr>
        </p:nvSpPr>
        <p:spPr>
          <a:xfrm>
            <a:off x="591059" y="495393"/>
            <a:ext cx="5925149" cy="1452562"/>
          </a:xfrm>
        </p:spPr>
        <p:txBody>
          <a:bodyPr/>
          <a:lstStyle/>
          <a:p>
            <a:r>
              <a:rPr lang="nl-NL" dirty="0"/>
              <a:t>Wat was er aan de hand?</a:t>
            </a:r>
          </a:p>
        </p:txBody>
      </p:sp>
      <p:sp>
        <p:nvSpPr>
          <p:cNvPr id="4" name="Tijdelijke aanduiding voor tekst 3">
            <a:extLst>
              <a:ext uri="{FF2B5EF4-FFF2-40B4-BE49-F238E27FC236}">
                <a16:creationId xmlns:a16="http://schemas.microsoft.com/office/drawing/2014/main" id="{BF340153-6987-9B81-CC62-061308DF4F39}"/>
              </a:ext>
            </a:extLst>
          </p:cNvPr>
          <p:cNvSpPr>
            <a:spLocks noGrp="1"/>
          </p:cNvSpPr>
          <p:nvPr>
            <p:ph type="body" sz="quarter" idx="12"/>
          </p:nvPr>
        </p:nvSpPr>
        <p:spPr>
          <a:xfrm>
            <a:off x="591060" y="1456163"/>
            <a:ext cx="5925150" cy="4870414"/>
          </a:xfrm>
        </p:spPr>
        <p:txBody>
          <a:bodyPr>
            <a:noAutofit/>
          </a:bodyPr>
          <a:lstStyle/>
          <a:p>
            <a:r>
              <a:rPr lang="nl-NL" sz="1050" dirty="0"/>
              <a:t>Uit </a:t>
            </a:r>
            <a:r>
              <a:rPr lang="nl-NL" sz="1050" dirty="0">
                <a:hlinkClick r:id="rId3"/>
              </a:rPr>
              <a:t>De Telegraaf</a:t>
            </a:r>
            <a:r>
              <a:rPr lang="nl-NL" sz="1050" dirty="0"/>
              <a:t>:</a:t>
            </a:r>
          </a:p>
          <a:p>
            <a:r>
              <a:rPr lang="nl-NL" sz="900" dirty="0"/>
              <a:t>Dat het soms slecht gesteld is met de kennis van aardrijkskunde van de doorsnee Amerikaan, is een onderwerp waar vaak grapjes over worden gemaakt. Dat deed ook een Franse man op Twitter, die de Amerikanen voor de gek hield door een fictief land te fotoshoppen op de kaart van Europa. Enkele dagen later is de grap een eigen leven gaan leiden op het internet, en heeft „</a:t>
            </a:r>
            <a:r>
              <a:rPr lang="nl-NL" sz="900" dirty="0" err="1"/>
              <a:t>le</a:t>
            </a:r>
            <a:r>
              <a:rPr lang="nl-NL" sz="900" dirty="0"/>
              <a:t> </a:t>
            </a:r>
            <a:r>
              <a:rPr lang="nl-NL" sz="900" dirty="0" err="1"/>
              <a:t>Listenbourg</a:t>
            </a:r>
            <a:r>
              <a:rPr lang="nl-NL" sz="900" dirty="0"/>
              <a:t>” een geschiedenis, vlag, volkslied en zelfs een regering gekregen.</a:t>
            </a:r>
          </a:p>
          <a:p>
            <a:r>
              <a:rPr lang="nl-NL" sz="900" dirty="0"/>
              <a:t>„Ik weet zeker dat de Amerikanen de naam van dit land niet eens kennen”, schreef de Fransman. De grap ging viraal en ging een eigen leven leiden, tot „</a:t>
            </a:r>
            <a:r>
              <a:rPr lang="nl-NL" sz="900" dirty="0" err="1"/>
              <a:t>le</a:t>
            </a:r>
            <a:r>
              <a:rPr lang="nl-NL" sz="900" dirty="0"/>
              <a:t> </a:t>
            </a:r>
            <a:r>
              <a:rPr lang="nl-NL" sz="900" dirty="0" err="1"/>
              <a:t>Listenbourg</a:t>
            </a:r>
            <a:r>
              <a:rPr lang="nl-NL" sz="900" dirty="0"/>
              <a:t>” bijna écht tot leven kwam.</a:t>
            </a:r>
          </a:p>
          <a:p>
            <a:r>
              <a:rPr lang="nl-NL" sz="900" dirty="0" err="1"/>
              <a:t>Listenbourg</a:t>
            </a:r>
            <a:r>
              <a:rPr lang="nl-NL" sz="900" dirty="0"/>
              <a:t> kreeg een eigen Wikipedia-pagina, die uiteindelijk door de moderators van de online encyclopedie verwijderd werd. De legende verhuisde dan maar naar “Wiki </a:t>
            </a:r>
            <a:r>
              <a:rPr lang="nl-NL" sz="900" dirty="0" err="1"/>
              <a:t>Fandom</a:t>
            </a:r>
            <a:r>
              <a:rPr lang="nl-NL" sz="900" dirty="0"/>
              <a:t>”, waar we lezen dat de republiek op het Iberische schiereiland een bevolking heeft van 59 miljoen en “vrijheid, eer, licht” haar wapenspreuk is. De pagina beschrijft ook de lange geschiedenis van de staat, vanaf de val van het Romeinse Rijk tot 30 oktober 2022, de dag waarop president </a:t>
            </a:r>
            <a:r>
              <a:rPr lang="nl-NL" sz="900" dirty="0" err="1"/>
              <a:t>Gaspardo</a:t>
            </a:r>
            <a:r>
              <a:rPr lang="nl-NL" sz="900" dirty="0"/>
              <a:t> - de Franse Twitteraar die de grap startte en zichzelf als president uitriep - het bestaan van </a:t>
            </a:r>
            <a:r>
              <a:rPr lang="nl-NL" sz="900" dirty="0" err="1"/>
              <a:t>Listenbourg</a:t>
            </a:r>
            <a:r>
              <a:rPr lang="nl-NL" sz="900" dirty="0"/>
              <a:t> met de wereld deelde.</a:t>
            </a:r>
          </a:p>
          <a:p>
            <a:r>
              <a:rPr lang="nl-NL" sz="900" dirty="0" err="1"/>
              <a:t>Listenbourg</a:t>
            </a:r>
            <a:r>
              <a:rPr lang="nl-NL" sz="900" dirty="0"/>
              <a:t> heeft ondertussen niet alleen een president, maar ook een regering. De samenstelling van deze regering is te lezen op www.listenbourg.org. Het parlement werd, zoals een democratie betaamt, gekozen door het volk.</a:t>
            </a:r>
          </a:p>
        </p:txBody>
      </p:sp>
      <p:pic>
        <p:nvPicPr>
          <p:cNvPr id="5" name="Graphic 4" descr="Badge kruis met effen opvulling">
            <a:extLst>
              <a:ext uri="{FF2B5EF4-FFF2-40B4-BE49-F238E27FC236}">
                <a16:creationId xmlns:a16="http://schemas.microsoft.com/office/drawing/2014/main" id="{DF66A6F3-DFB4-1056-C229-70E1ED5082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01269" y="3211497"/>
            <a:ext cx="914400" cy="914400"/>
          </a:xfrm>
          <a:prstGeom prst="rect">
            <a:avLst/>
          </a:prstGeom>
        </p:spPr>
      </p:pic>
    </p:spTree>
    <p:extLst>
      <p:ext uri="{BB962C8B-B14F-4D97-AF65-F5344CB8AC3E}">
        <p14:creationId xmlns:p14="http://schemas.microsoft.com/office/powerpoint/2010/main" val="927600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63B7D974-21A1-DC61-6E60-FB09C92F00FB}"/>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5492" r="5492"/>
          <a:stretch/>
        </p:blipFill>
        <p:spPr>
          <a:xfrm>
            <a:off x="7055538" y="556302"/>
            <a:ext cx="5136462" cy="5770275"/>
          </a:xfrm>
        </p:spPr>
      </p:pic>
      <p:sp>
        <p:nvSpPr>
          <p:cNvPr id="3" name="Tijdelijke aanduiding voor tekst 2">
            <a:extLst>
              <a:ext uri="{FF2B5EF4-FFF2-40B4-BE49-F238E27FC236}">
                <a16:creationId xmlns:a16="http://schemas.microsoft.com/office/drawing/2014/main" id="{23E4EBB5-F119-8447-36D8-A87D67154271}"/>
              </a:ext>
            </a:extLst>
          </p:cNvPr>
          <p:cNvSpPr>
            <a:spLocks noGrp="1"/>
          </p:cNvSpPr>
          <p:nvPr>
            <p:ph type="body" sz="quarter" idx="11"/>
          </p:nvPr>
        </p:nvSpPr>
        <p:spPr>
          <a:xfrm>
            <a:off x="591060" y="495393"/>
            <a:ext cx="5136462" cy="1306774"/>
          </a:xfrm>
        </p:spPr>
        <p:txBody>
          <a:bodyPr/>
          <a:lstStyle/>
          <a:p>
            <a:r>
              <a:rPr lang="nl-NL" dirty="0"/>
              <a:t>Trap er niet in!</a:t>
            </a:r>
          </a:p>
          <a:p>
            <a:endParaRPr lang="nl-NL" dirty="0"/>
          </a:p>
        </p:txBody>
      </p:sp>
      <p:sp>
        <p:nvSpPr>
          <p:cNvPr id="4" name="Tijdelijke aanduiding voor tekst 3">
            <a:extLst>
              <a:ext uri="{FF2B5EF4-FFF2-40B4-BE49-F238E27FC236}">
                <a16:creationId xmlns:a16="http://schemas.microsoft.com/office/drawing/2014/main" id="{A8B98CC9-670F-2D58-8DFA-89ECD4AD536B}"/>
              </a:ext>
            </a:extLst>
          </p:cNvPr>
          <p:cNvSpPr>
            <a:spLocks noGrp="1"/>
          </p:cNvSpPr>
          <p:nvPr>
            <p:ph type="body" sz="quarter" idx="12"/>
          </p:nvPr>
        </p:nvSpPr>
        <p:spPr>
          <a:xfrm>
            <a:off x="591059" y="1251976"/>
            <a:ext cx="5978417" cy="4775962"/>
          </a:xfrm>
        </p:spPr>
        <p:txBody>
          <a:bodyPr>
            <a:normAutofit/>
          </a:bodyPr>
          <a:lstStyle/>
          <a:p>
            <a:r>
              <a:rPr lang="nl-NL" dirty="0"/>
              <a:t>Door veel kennis op te doen, worden jouw vaardigheden steeds beter.</a:t>
            </a:r>
          </a:p>
          <a:p>
            <a:r>
              <a:rPr lang="nl-NL" dirty="0"/>
              <a:t>Om ervoor te zorgen dat jij niet in dit soort online grapjes trapt, is het goed om zoveel mogelijk kennis op te doen.</a:t>
            </a:r>
          </a:p>
        </p:txBody>
      </p:sp>
    </p:spTree>
    <p:extLst>
      <p:ext uri="{BB962C8B-B14F-4D97-AF65-F5344CB8AC3E}">
        <p14:creationId xmlns:p14="http://schemas.microsoft.com/office/powerpoint/2010/main" val="869937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996CCA3-131A-8427-506E-02971C8E57D3}"/>
              </a:ext>
            </a:extLst>
          </p:cNvPr>
          <p:cNvSpPr>
            <a:spLocks noGrp="1"/>
          </p:cNvSpPr>
          <p:nvPr>
            <p:ph type="body" sz="quarter" idx="11"/>
          </p:nvPr>
        </p:nvSpPr>
        <p:spPr/>
        <p:txBody>
          <a:bodyPr/>
          <a:lstStyle/>
          <a:p>
            <a:r>
              <a:rPr lang="nl-NL" dirty="0"/>
              <a:t>De opdracht:</a:t>
            </a:r>
          </a:p>
        </p:txBody>
      </p:sp>
      <p:sp>
        <p:nvSpPr>
          <p:cNvPr id="3" name="Tijdelijke aanduiding voor tekst 2">
            <a:extLst>
              <a:ext uri="{FF2B5EF4-FFF2-40B4-BE49-F238E27FC236}">
                <a16:creationId xmlns:a16="http://schemas.microsoft.com/office/drawing/2014/main" id="{23D3A084-E7E1-4A2B-0636-11E86E9073A7}"/>
              </a:ext>
            </a:extLst>
          </p:cNvPr>
          <p:cNvSpPr>
            <a:spLocks noGrp="1"/>
          </p:cNvSpPr>
          <p:nvPr>
            <p:ph type="body" sz="quarter" idx="12"/>
          </p:nvPr>
        </p:nvSpPr>
        <p:spPr/>
        <p:txBody>
          <a:bodyPr/>
          <a:lstStyle/>
          <a:p>
            <a:r>
              <a:rPr lang="nl-NL" dirty="0"/>
              <a:t>Laten we eens kijken hoe goed jullie de weg weten op de wereld.</a:t>
            </a:r>
          </a:p>
          <a:p>
            <a:r>
              <a:rPr lang="nl-NL" dirty="0"/>
              <a:t>Speel het spel met je klas:</a:t>
            </a:r>
          </a:p>
          <a:p>
            <a:r>
              <a:rPr lang="nl-NL" dirty="0" err="1">
                <a:hlinkClick r:id="rId2"/>
              </a:rPr>
              <a:t>Geoguessr</a:t>
            </a:r>
            <a:endParaRPr lang="nl-NL" dirty="0"/>
          </a:p>
        </p:txBody>
      </p:sp>
      <p:pic>
        <p:nvPicPr>
          <p:cNvPr id="5" name="Afbeelding 4">
            <a:extLst>
              <a:ext uri="{FF2B5EF4-FFF2-40B4-BE49-F238E27FC236}">
                <a16:creationId xmlns:a16="http://schemas.microsoft.com/office/drawing/2014/main" id="{F9B4C9D5-5B2B-6047-8D81-F246ADBFB7AA}"/>
              </a:ext>
            </a:extLst>
          </p:cNvPr>
          <p:cNvPicPr>
            <a:picLocks noChangeAspect="1"/>
          </p:cNvPicPr>
          <p:nvPr/>
        </p:nvPicPr>
        <p:blipFill>
          <a:blip r:embed="rId3"/>
          <a:stretch>
            <a:fillRect/>
          </a:stretch>
        </p:blipFill>
        <p:spPr>
          <a:xfrm>
            <a:off x="6719127" y="2585898"/>
            <a:ext cx="5778413" cy="3033667"/>
          </a:xfrm>
          <a:prstGeom prst="rect">
            <a:avLst/>
          </a:prstGeom>
        </p:spPr>
      </p:pic>
    </p:spTree>
    <p:extLst>
      <p:ext uri="{BB962C8B-B14F-4D97-AF65-F5344CB8AC3E}">
        <p14:creationId xmlns:p14="http://schemas.microsoft.com/office/powerpoint/2010/main" val="4240193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dirty="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lstStyle/>
          <a:p>
            <a:r>
              <a:rPr lang="nl-NL" dirty="0"/>
              <a:t>Iedere week een opdracht om te werken aan de doelen van Burgerschap! De opdracht sluit aan bij de les van Mediabegrip.</a:t>
            </a:r>
          </a:p>
        </p:txBody>
      </p:sp>
      <p:pic>
        <p:nvPicPr>
          <p:cNvPr id="4" name="Afbeelding 3">
            <a:extLst>
              <a:ext uri="{FF2B5EF4-FFF2-40B4-BE49-F238E27FC236}">
                <a16:creationId xmlns:a16="http://schemas.microsoft.com/office/drawing/2014/main" id="{B5C1F5DF-8260-1B19-B199-5CA725EDA9E4}"/>
              </a:ext>
            </a:extLst>
          </p:cNvPr>
          <p:cNvPicPr>
            <a:picLocks noChangeAspect="1"/>
          </p:cNvPicPr>
          <p:nvPr/>
        </p:nvPicPr>
        <p:blipFill>
          <a:blip r:embed="rId2"/>
          <a:stretch>
            <a:fillRect/>
          </a:stretch>
        </p:blipFill>
        <p:spPr>
          <a:xfrm rot="20359990">
            <a:off x="2904743" y="-1516055"/>
            <a:ext cx="6477000" cy="5438775"/>
          </a:xfrm>
          <a:prstGeom prst="rect">
            <a:avLst/>
          </a:prstGeom>
        </p:spPr>
      </p:pic>
    </p:spTree>
    <p:extLst>
      <p:ext uri="{BB962C8B-B14F-4D97-AF65-F5344CB8AC3E}">
        <p14:creationId xmlns:p14="http://schemas.microsoft.com/office/powerpoint/2010/main" val="2529107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8658329-0CE1-5433-B836-A201649584F1}"/>
              </a:ext>
            </a:extLst>
          </p:cNvPr>
          <p:cNvSpPr>
            <a:spLocks noGrp="1"/>
          </p:cNvSpPr>
          <p:nvPr>
            <p:ph type="body" sz="quarter" idx="11"/>
          </p:nvPr>
        </p:nvSpPr>
        <p:spPr/>
        <p:txBody>
          <a:bodyPr/>
          <a:lstStyle/>
          <a:p>
            <a:r>
              <a:rPr lang="nl-NL" dirty="0"/>
              <a:t>Burgerschap</a:t>
            </a:r>
          </a:p>
        </p:txBody>
      </p:sp>
      <p:sp>
        <p:nvSpPr>
          <p:cNvPr id="3" name="Tijdelijke aanduiding voor tekst 2">
            <a:extLst>
              <a:ext uri="{FF2B5EF4-FFF2-40B4-BE49-F238E27FC236}">
                <a16:creationId xmlns:a16="http://schemas.microsoft.com/office/drawing/2014/main" id="{81AF2561-708E-53EE-D7F9-2A954670230C}"/>
              </a:ext>
            </a:extLst>
          </p:cNvPr>
          <p:cNvSpPr>
            <a:spLocks noGrp="1"/>
          </p:cNvSpPr>
          <p:nvPr>
            <p:ph type="body" sz="quarter" idx="12"/>
          </p:nvPr>
        </p:nvSpPr>
        <p:spPr>
          <a:xfrm>
            <a:off x="618177" y="1743070"/>
            <a:ext cx="8081686" cy="3569650"/>
          </a:xfrm>
        </p:spPr>
        <p:txBody>
          <a:bodyPr>
            <a:normAutofit fontScale="85000" lnSpcReduction="20000"/>
          </a:bodyPr>
          <a:lstStyle/>
          <a:p>
            <a:r>
              <a:rPr lang="nl-NL" dirty="0"/>
              <a:t>Opdracht:</a:t>
            </a:r>
          </a:p>
          <a:p>
            <a:r>
              <a:rPr lang="nl-NL" dirty="0"/>
              <a:t>Wat weet jij van het land waar je woont? Maak een </a:t>
            </a:r>
            <a:r>
              <a:rPr lang="nl-NL" dirty="0" err="1"/>
              <a:t>lapbook</a:t>
            </a:r>
            <a:r>
              <a:rPr lang="nl-NL" dirty="0"/>
              <a:t>/werkstuk(je)/video/website over Nederland. Deze onderwerpen moeten aan de orde komen:</a:t>
            </a:r>
          </a:p>
          <a:p>
            <a:pPr marL="342900" indent="-342900">
              <a:buFont typeface="Arial" panose="020B0604020202020204" pitchFamily="34" charset="0"/>
              <a:buChar char="•"/>
            </a:pPr>
            <a:r>
              <a:rPr lang="nl-NL" dirty="0"/>
              <a:t>Wie is de baas in Nederland?</a:t>
            </a:r>
          </a:p>
          <a:p>
            <a:pPr marL="342900" indent="-342900">
              <a:buFont typeface="Arial" panose="020B0604020202020204" pitchFamily="34" charset="0"/>
              <a:buChar char="•"/>
            </a:pPr>
            <a:r>
              <a:rPr lang="nl-NL" dirty="0"/>
              <a:t>Welke provincies zijn er en wat zijn de hoofdsteden?</a:t>
            </a:r>
          </a:p>
          <a:p>
            <a:pPr marL="342900" indent="-342900">
              <a:buFont typeface="Arial" panose="020B0604020202020204" pitchFamily="34" charset="0"/>
              <a:buChar char="•"/>
            </a:pPr>
            <a:r>
              <a:rPr lang="nl-NL" dirty="0"/>
              <a:t>Wat kun je vertellen over het klimaat in Nederland?</a:t>
            </a:r>
          </a:p>
          <a:p>
            <a:pPr marL="342900" indent="-342900">
              <a:buFont typeface="Arial" panose="020B0604020202020204" pitchFamily="34" charset="0"/>
              <a:buChar char="•"/>
            </a:pPr>
            <a:r>
              <a:rPr lang="nl-NL" dirty="0"/>
              <a:t>5 typisch Nederlandse zaken.</a:t>
            </a:r>
          </a:p>
          <a:p>
            <a:endParaRPr lang="nl-NL" dirty="0"/>
          </a:p>
        </p:txBody>
      </p:sp>
      <p:pic>
        <p:nvPicPr>
          <p:cNvPr id="4" name="Afbeelding 3">
            <a:extLst>
              <a:ext uri="{FF2B5EF4-FFF2-40B4-BE49-F238E27FC236}">
                <a16:creationId xmlns:a16="http://schemas.microsoft.com/office/drawing/2014/main" id="{1DDC732C-8AB6-BEE2-86D2-9A40DD2AFE3D}"/>
              </a:ext>
            </a:extLst>
          </p:cNvPr>
          <p:cNvPicPr>
            <a:picLocks noChangeAspect="1"/>
          </p:cNvPicPr>
          <p:nvPr/>
        </p:nvPicPr>
        <p:blipFill>
          <a:blip r:embed="rId2"/>
          <a:stretch>
            <a:fillRect/>
          </a:stretch>
        </p:blipFill>
        <p:spPr>
          <a:xfrm>
            <a:off x="7869219" y="433918"/>
            <a:ext cx="4217869" cy="5003074"/>
          </a:xfrm>
          <a:prstGeom prst="rect">
            <a:avLst/>
          </a:prstGeom>
        </p:spPr>
      </p:pic>
      <p:pic>
        <p:nvPicPr>
          <p:cNvPr id="5" name="Afbeelding 4">
            <a:extLst>
              <a:ext uri="{FF2B5EF4-FFF2-40B4-BE49-F238E27FC236}">
                <a16:creationId xmlns:a16="http://schemas.microsoft.com/office/drawing/2014/main" id="{32CC2A19-25FA-C836-5953-91A89461735C}"/>
              </a:ext>
            </a:extLst>
          </p:cNvPr>
          <p:cNvPicPr>
            <a:picLocks noChangeAspect="1"/>
          </p:cNvPicPr>
          <p:nvPr/>
        </p:nvPicPr>
        <p:blipFill>
          <a:blip r:embed="rId3"/>
          <a:stretch>
            <a:fillRect/>
          </a:stretch>
        </p:blipFill>
        <p:spPr>
          <a:xfrm>
            <a:off x="9528265" y="5476180"/>
            <a:ext cx="2183254" cy="1833291"/>
          </a:xfrm>
          <a:prstGeom prst="rect">
            <a:avLst/>
          </a:prstGeom>
        </p:spPr>
      </p:pic>
    </p:spTree>
    <p:extLst>
      <p:ext uri="{BB962C8B-B14F-4D97-AF65-F5344CB8AC3E}">
        <p14:creationId xmlns:p14="http://schemas.microsoft.com/office/powerpoint/2010/main" val="567400369"/>
      </p:ext>
    </p:extLst>
  </p:cSld>
  <p:clrMapOvr>
    <a:masterClrMapping/>
  </p:clrMapOvr>
</p:sld>
</file>

<file path=ppt/theme/theme1.xml><?xml version="1.0" encoding="utf-8"?>
<a:theme xmlns:a="http://schemas.openxmlformats.org/drawingml/2006/main" name="1_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docProps/app.xml><?xml version="1.0" encoding="utf-8"?>
<Properties xmlns="http://schemas.openxmlformats.org/officeDocument/2006/extended-properties" xmlns:vt="http://schemas.openxmlformats.org/officeDocument/2006/docPropsVTypes">
  <TotalTime>139</TotalTime>
  <Words>783</Words>
  <Application>Microsoft Office PowerPoint</Application>
  <PresentationFormat>Breedbeeld</PresentationFormat>
  <Paragraphs>40</Paragraphs>
  <Slides>8</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8</vt:i4>
      </vt:variant>
    </vt:vector>
  </HeadingPairs>
  <TitlesOfParts>
    <vt:vector size="11" baseType="lpstr">
      <vt:lpstr>Arial</vt:lpstr>
      <vt:lpstr>Poppins</vt:lpstr>
      <vt:lpstr>1_Kantoorthema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Barry Kuijpers</cp:lastModifiedBy>
  <cp:revision>13</cp:revision>
  <dcterms:created xsi:type="dcterms:W3CDTF">2022-10-28T11:38:13Z</dcterms:created>
  <dcterms:modified xsi:type="dcterms:W3CDTF">2022-11-14T08:00:51Z</dcterms:modified>
</cp:coreProperties>
</file>