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4"/>
  </p:notesMasterIdLst>
  <p:sldIdLst>
    <p:sldId id="268" r:id="rId5"/>
    <p:sldId id="269" r:id="rId6"/>
    <p:sldId id="270" r:id="rId7"/>
    <p:sldId id="282" r:id="rId8"/>
    <p:sldId id="275" r:id="rId9"/>
    <p:sldId id="277" r:id="rId10"/>
    <p:sldId id="280" r:id="rId11"/>
    <p:sldId id="281" r:id="rId12"/>
    <p:sldId id="283"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Poppins" panose="00000500000000000000" pitchFamily="2" charset="0"/>
      <p:regular r:id="rId19"/>
      <p:bold r:id="rId20"/>
      <p:italic r:id="rId21"/>
      <p:boldItalic r:id="rId22"/>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08" d="100"/>
          <a:sy n="108" d="100"/>
        </p:scale>
        <p:origin x="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28/11/2022</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28/11/2022</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video" Target="https://www.youtube.com/embed/_FtPLNLcu-A?feature=oembed" TargetMode="External"/><Relationship Id="rId5" Type="http://schemas.openxmlformats.org/officeDocument/2006/relationships/hyperlink" Target="https://nl.wikipedia.org/wiki/Thanksgiving_Day" TargetMode="External"/><Relationship Id="rId4" Type="http://schemas.openxmlformats.org/officeDocument/2006/relationships/hyperlink" Target="https://nl.wikipedia.org/wiki/Verenigde_State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eclamecode.nl/nrc/nederlandse-reclame-code/" TargetMode="External"/><Relationship Id="rId2" Type="http://schemas.openxmlformats.org/officeDocument/2006/relationships/image" Target="../media/image15.jpeg"/><Relationship Id="rId1" Type="http://schemas.openxmlformats.org/officeDocument/2006/relationships/slideLayout" Target="../slideLayouts/slideLayout5.xml"/><Relationship Id="rId5" Type="http://schemas.openxmlformats.org/officeDocument/2006/relationships/hyperlink" Target="https://www.rijksoverheid.nl/onderwerpen/bescherming-van-consumenten/vraag-en-antwoord/waar-kan-ik-een-klacht-indienen-over-misleidende-reclame" TargetMode="External"/><Relationship Id="rId4" Type="http://schemas.openxmlformats.org/officeDocument/2006/relationships/hyperlink" Target="https://www.reclamecode.nl/nrc/kinder-en-jeugdreclamecode-kjc/"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www.milieucentraal.nl/nieuwsberichten/is-black-friday-nog-van-deze-tijd/" TargetMode="External"/><Relationship Id="rId2" Type="http://schemas.openxmlformats.org/officeDocument/2006/relationships/hyperlink" Target="https://www.at5.nl/artikelen/217888/ook-dit-jaar-extra-vuilniswagens-tegen-kartonoverlast-na-black-friday" TargetMode="Externa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AF62AFA1-9168-F64B-8E76-D8E80ECC0457}"/>
              </a:ext>
            </a:extLst>
          </p:cNvPr>
          <p:cNvSpPr>
            <a:spLocks noGrp="1"/>
          </p:cNvSpPr>
          <p:nvPr>
            <p:ph type="dt" sz="half" idx="2"/>
          </p:nvPr>
        </p:nvSpPr>
        <p:spPr/>
        <p:txBody>
          <a:bodyPr/>
          <a:lstStyle/>
          <a:p>
            <a:r>
              <a:rPr lang="en-US" dirty="0"/>
              <a:t>28/11/2022</a:t>
            </a:r>
          </a:p>
        </p:txBody>
      </p:sp>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615662" y="1784504"/>
            <a:ext cx="5480338" cy="3107092"/>
          </a:xfrm>
        </p:spPr>
        <p:txBody>
          <a:bodyPr>
            <a:normAutofit/>
          </a:bodyPr>
          <a:lstStyle/>
          <a:p>
            <a:r>
              <a:rPr lang="nl-NL" dirty="0">
                <a:solidFill>
                  <a:schemeClr val="tx1"/>
                </a:solidFill>
              </a:rPr>
              <a:t>Black Friday…</a:t>
            </a:r>
          </a:p>
          <a:p>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p:txBody>
          <a:bodyPr>
            <a:normAutofit/>
          </a:bodyPr>
          <a:lstStyle/>
          <a:p>
            <a:r>
              <a:rPr lang="nl-NL" dirty="0"/>
              <a:t>Mediabegrip week 48</a:t>
            </a:r>
          </a:p>
        </p:txBody>
      </p:sp>
      <p:pic>
        <p:nvPicPr>
          <p:cNvPr id="15" name="Tijdelijke aanduiding voor afbeelding 14">
            <a:extLst>
              <a:ext uri="{FF2B5EF4-FFF2-40B4-BE49-F238E27FC236}">
                <a16:creationId xmlns:a16="http://schemas.microsoft.com/office/drawing/2014/main" id="{43DBC051-43A9-0E4C-8881-31EDC998F03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817" b="11817"/>
          <a:stretch/>
        </p:blipFill>
        <p:spPr>
          <a:xfrm>
            <a:off x="7287902" y="0"/>
            <a:ext cx="4927209" cy="5639456"/>
          </a:xfrm>
        </p:spPr>
      </p:pic>
    </p:spTree>
    <p:extLst>
      <p:ext uri="{BB962C8B-B14F-4D97-AF65-F5344CB8AC3E}">
        <p14:creationId xmlns:p14="http://schemas.microsoft.com/office/powerpoint/2010/main" val="262384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p:txBody>
          <a:bodyPr/>
          <a:lstStyle/>
          <a:p>
            <a:r>
              <a:rPr lang="nl-NL" dirty="0" err="1"/>
              <a:t>Melles</a:t>
            </a:r>
            <a:r>
              <a:rPr lang="nl-NL" dirty="0"/>
              <a:t> media</a:t>
            </a:r>
          </a:p>
        </p:txBody>
      </p:sp>
      <p:sp>
        <p:nvSpPr>
          <p:cNvPr id="3" name="Tijdelijke aanduiding voor tekst 2">
            <a:extLst>
              <a:ext uri="{FF2B5EF4-FFF2-40B4-BE49-F238E27FC236}">
                <a16:creationId xmlns:a16="http://schemas.microsoft.com/office/drawing/2014/main" id="{D5A5D96C-5B3D-5844-BDC5-E08D26EFCCB5}"/>
              </a:ext>
            </a:extLst>
          </p:cNvPr>
          <p:cNvSpPr>
            <a:spLocks noGrp="1"/>
          </p:cNvSpPr>
          <p:nvPr>
            <p:ph type="body" sz="quarter" idx="12"/>
          </p:nvPr>
        </p:nvSpPr>
        <p:spPr>
          <a:xfrm>
            <a:off x="618177" y="1285336"/>
            <a:ext cx="7740819" cy="4339087"/>
          </a:xfrm>
        </p:spPr>
        <p:txBody>
          <a:bodyPr>
            <a:normAutofit fontScale="47500" lnSpcReduction="20000"/>
          </a:bodyPr>
          <a:lstStyle/>
          <a:p>
            <a:pPr rtl="0">
              <a:spcBef>
                <a:spcPts val="1000"/>
              </a:spcBef>
              <a:spcAft>
                <a:spcPts val="0"/>
              </a:spcAft>
            </a:pPr>
            <a:r>
              <a:rPr lang="nl-NL" sz="1800" b="0" i="0" u="none" strike="noStrike" dirty="0">
                <a:solidFill>
                  <a:srgbClr val="3F5061"/>
                </a:solidFill>
                <a:effectLst/>
                <a:latin typeface="Arial" panose="020B0604020202020204" pitchFamily="34" charset="0"/>
              </a:rPr>
              <a:t>Hoi,</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Overal, maar dan ook overal zie en hoor ik het. Al weken. Black Friday… Iedere reclame gaat daarover. Als ik samen met mijn ouders naar de televisie kijk, als we in de auto naar de radio luisteren en als ik online op mijn </a:t>
            </a:r>
            <a:r>
              <a:rPr lang="nl-NL" sz="1800" b="0" i="0" u="none" strike="noStrike" dirty="0" err="1">
                <a:solidFill>
                  <a:srgbClr val="3F5061"/>
                </a:solidFill>
                <a:effectLst/>
                <a:latin typeface="Arial" panose="020B0604020202020204" pitchFamily="34" charset="0"/>
              </a:rPr>
              <a:t>social</a:t>
            </a:r>
            <a:r>
              <a:rPr lang="nl-NL" sz="1800" b="0" i="0" u="none" strike="noStrike" dirty="0">
                <a:solidFill>
                  <a:srgbClr val="3F5061"/>
                </a:solidFill>
                <a:effectLst/>
                <a:latin typeface="Arial" panose="020B0604020202020204" pitchFamily="34" charset="0"/>
              </a:rPr>
              <a:t> media kijk. Alleen maar reclames, aanbiedingen en kortingen. Fijn hoor, dat alles nu net zo voor de feestdagen in de aanbieding is. Maar is dat wel zo? Is alles ook echt goedkoper? Ik heb ook wel eens gehoord dat winkels eerst alles duurder maken en dan met Black Friday zogenaamd een aanbieding hebben, maar dan betaal je dus gewoon de normale prijs… Wel slim? Maar mag dat zo maar?</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Welke regels zouden er gelden voor reclames? Je mag vast niet zomaar alles zeggen. Je mag toch zeker niet liegen over wat je verkoopt?</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Nou, ik trap er in ieder geval niet zomaar in. Ik kijk altijd heel goed wat er staat en als ik een aanbieding zie die te mooi is om waar te zijn, onderzoek ik altijd even verder. Ik kijk dan bijvoorbeeld op andere websites naar de prijzen en de omschrijving.</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En trouwens: wat is dat eigenlijk Black Friday? Waar komt dat eigenlijk vandaan? Ik denk dat het uit Amerika komt en nu ook hier gehouden wordt, maar dat weet ik niet zeker.</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Nou ja, ik word in ieder geval knettergek van al die Black Friday reclames. Kunnen die reclamemakers nou niet iets leuks en origineels bedenken?</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Gelukkig is het na deze week weer voorbij. Dan is het waarschijnlijk weer tijd voor al die sfeervolle kerstreclames. Met gezellige taferelen voor de open haard, sneeuw en de kerstman. Dat geeft me tenminste weer een lekker knus gevoel.</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Wat is jouw favoriete reclame?</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Groetjes,</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Melle.</a:t>
            </a:r>
            <a:endParaRPr lang="nl-NL" b="0" dirty="0">
              <a:effectLst/>
            </a:endParaRPr>
          </a:p>
          <a:p>
            <a:endParaRPr lang="nl-NL" dirty="0"/>
          </a:p>
        </p:txBody>
      </p:sp>
      <p:pic>
        <p:nvPicPr>
          <p:cNvPr id="8" name="Afbeelding 7" descr="Afbeelding met tekst&#10;&#10;Automatisch gegenereerde beschrijving">
            <a:extLst>
              <a:ext uri="{FF2B5EF4-FFF2-40B4-BE49-F238E27FC236}">
                <a16:creationId xmlns:a16="http://schemas.microsoft.com/office/drawing/2014/main" id="{5C663F95-379D-3B55-4C3C-6B40128CE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0676" y="1518136"/>
            <a:ext cx="3183147" cy="3183147"/>
          </a:xfrm>
          <a:prstGeom prst="rect">
            <a:avLst/>
          </a:prstGeom>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2B6012F-912C-C143-A69E-18CB8AFBC054}"/>
              </a:ext>
            </a:extLst>
          </p:cNvPr>
          <p:cNvSpPr>
            <a:spLocks noGrp="1"/>
          </p:cNvSpPr>
          <p:nvPr>
            <p:ph type="body" sz="quarter" idx="11"/>
          </p:nvPr>
        </p:nvSpPr>
        <p:spPr>
          <a:xfrm>
            <a:off x="511558" y="540004"/>
            <a:ext cx="5504939" cy="1452562"/>
          </a:xfrm>
        </p:spPr>
        <p:txBody>
          <a:bodyPr>
            <a:normAutofit/>
          </a:bodyPr>
          <a:lstStyle/>
          <a:p>
            <a:r>
              <a:rPr lang="nl-NL" sz="2400" dirty="0"/>
              <a:t>Nu in de media</a:t>
            </a:r>
          </a:p>
        </p:txBody>
      </p:sp>
      <p:sp>
        <p:nvSpPr>
          <p:cNvPr id="4" name="Tijdelijke aanduiding voor tekst 3">
            <a:extLst>
              <a:ext uri="{FF2B5EF4-FFF2-40B4-BE49-F238E27FC236}">
                <a16:creationId xmlns:a16="http://schemas.microsoft.com/office/drawing/2014/main" id="{31F05CF6-E08D-654F-B616-7A8BE196A653}"/>
              </a:ext>
            </a:extLst>
          </p:cNvPr>
          <p:cNvSpPr>
            <a:spLocks noGrp="1"/>
          </p:cNvSpPr>
          <p:nvPr>
            <p:ph type="body" sz="quarter" idx="12"/>
          </p:nvPr>
        </p:nvSpPr>
        <p:spPr>
          <a:xfrm>
            <a:off x="511558" y="1719072"/>
            <a:ext cx="5504940" cy="3727571"/>
          </a:xfrm>
        </p:spPr>
        <p:txBody>
          <a:bodyPr>
            <a:normAutofit/>
          </a:bodyPr>
          <a:lstStyle/>
          <a:p>
            <a:r>
              <a:rPr lang="nl-NL" dirty="0"/>
              <a:t>Overal (op tv, radio en internet) gaat het de laatste weken over Black Friday.</a:t>
            </a:r>
          </a:p>
          <a:p>
            <a:r>
              <a:rPr lang="nl-NL" dirty="0"/>
              <a:t>De reclames, kortingen en aanbiedingen vliegen je om de oren. Maar waar komt het vandaan? En is het allemaal wel echt? Wat zijn eigenlijk de regels van reclame maken? </a:t>
            </a:r>
          </a:p>
          <a:p>
            <a:endParaRPr lang="nl-NL" dirty="0"/>
          </a:p>
          <a:p>
            <a:endParaRPr lang="nl-NL" dirty="0"/>
          </a:p>
          <a:p>
            <a:endParaRPr lang="nl-NL" dirty="0"/>
          </a:p>
        </p:txBody>
      </p:sp>
      <p:pic>
        <p:nvPicPr>
          <p:cNvPr id="14" name="Tijdelijke aanduiding voor afbeelding 13">
            <a:extLst>
              <a:ext uri="{FF2B5EF4-FFF2-40B4-BE49-F238E27FC236}">
                <a16:creationId xmlns:a16="http://schemas.microsoft.com/office/drawing/2014/main" id="{9928227A-9E30-E043-A890-0BDB5202B26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478" b="12478"/>
          <a:stretch/>
        </p:blipFill>
        <p:spPr>
          <a:xfrm>
            <a:off x="7055538" y="556302"/>
            <a:ext cx="5136462" cy="5770275"/>
          </a:xfrm>
        </p:spPr>
      </p:pic>
      <p:grpSp>
        <p:nvGrpSpPr>
          <p:cNvPr id="22" name="Group 213">
            <a:extLst>
              <a:ext uri="{FF2B5EF4-FFF2-40B4-BE49-F238E27FC236}">
                <a16:creationId xmlns:a16="http://schemas.microsoft.com/office/drawing/2014/main" id="{C1A5987B-6BFA-0840-A492-016B00DF121A}"/>
              </a:ext>
            </a:extLst>
          </p:cNvPr>
          <p:cNvGrpSpPr/>
          <p:nvPr/>
        </p:nvGrpSpPr>
        <p:grpSpPr>
          <a:xfrm>
            <a:off x="5270511" y="5276875"/>
            <a:ext cx="785737" cy="872811"/>
            <a:chOff x="5434401" y="1240109"/>
            <a:chExt cx="433799" cy="481872"/>
          </a:xfrm>
        </p:grpSpPr>
        <p:sp>
          <p:nvSpPr>
            <p:cNvPr id="23" name="Graphic 2">
              <a:extLst>
                <a:ext uri="{FF2B5EF4-FFF2-40B4-BE49-F238E27FC236}">
                  <a16:creationId xmlns:a16="http://schemas.microsoft.com/office/drawing/2014/main" id="{8DB3CD7B-70FD-9C4C-938E-D229599EF1BF}"/>
                </a:ext>
              </a:extLst>
            </p:cNvPr>
            <p:cNvSpPr/>
            <p:nvPr/>
          </p:nvSpPr>
          <p:spPr>
            <a:xfrm>
              <a:off x="5528072" y="1313218"/>
              <a:ext cx="340128" cy="408763"/>
            </a:xfrm>
            <a:custGeom>
              <a:avLst/>
              <a:gdLst>
                <a:gd name="connsiteX0" fmla="*/ 340128 w 340128"/>
                <a:gd name="connsiteY0" fmla="*/ 408763 h 408763"/>
                <a:gd name="connsiteX1" fmla="*/ 0 w 340128"/>
                <a:gd name="connsiteY1" fmla="*/ 408763 h 408763"/>
                <a:gd name="connsiteX2" fmla="*/ 179441 w 340128"/>
                <a:gd name="connsiteY2" fmla="*/ 0 h 408763"/>
                <a:gd name="connsiteX3" fmla="*/ 18373 w 340128"/>
                <a:gd name="connsiteY3" fmla="*/ 396769 h 408763"/>
                <a:gd name="connsiteX4" fmla="*/ 322993 w 340128"/>
                <a:gd name="connsiteY4" fmla="*/ 396769 h 408763"/>
                <a:gd name="connsiteX5" fmla="*/ 179250 w 340128"/>
                <a:gd name="connsiteY5" fmla="*/ 31224 h 4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28" h="408763">
                  <a:moveTo>
                    <a:pt x="340128" y="408763"/>
                  </a:moveTo>
                  <a:lnTo>
                    <a:pt x="0" y="408763"/>
                  </a:lnTo>
                  <a:lnTo>
                    <a:pt x="179441" y="0"/>
                  </a:lnTo>
                  <a:close/>
                  <a:moveTo>
                    <a:pt x="18373" y="396769"/>
                  </a:moveTo>
                  <a:lnTo>
                    <a:pt x="322993" y="396769"/>
                  </a:lnTo>
                  <a:lnTo>
                    <a:pt x="179250" y="31224"/>
                  </a:lnTo>
                  <a:close/>
                </a:path>
              </a:pathLst>
            </a:custGeom>
            <a:solidFill>
              <a:srgbClr val="009DDA"/>
            </a:solidFill>
            <a:ln w="9508" cap="flat">
              <a:noFill/>
              <a:prstDash val="solid"/>
              <a:miter/>
            </a:ln>
          </p:spPr>
          <p:txBody>
            <a:bodyPr rtlCol="0" anchor="ctr"/>
            <a:lstStyle/>
            <a:p>
              <a:endParaRPr lang="en-US"/>
            </a:p>
          </p:txBody>
        </p:sp>
        <p:sp>
          <p:nvSpPr>
            <p:cNvPr id="24" name="Graphic 2">
              <a:extLst>
                <a:ext uri="{FF2B5EF4-FFF2-40B4-BE49-F238E27FC236}">
                  <a16:creationId xmlns:a16="http://schemas.microsoft.com/office/drawing/2014/main" id="{BDDBD6CA-2770-BE40-930A-515BBB59E582}"/>
                </a:ext>
              </a:extLst>
            </p:cNvPr>
            <p:cNvSpPr/>
            <p:nvPr/>
          </p:nvSpPr>
          <p:spPr>
            <a:xfrm>
              <a:off x="5711130" y="1241917"/>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009DDA"/>
            </a:solidFill>
            <a:ln w="9508" cap="flat">
              <a:noFill/>
              <a:prstDash val="solid"/>
              <a:miter/>
            </a:ln>
          </p:spPr>
          <p:txBody>
            <a:bodyPr rtlCol="0" anchor="ctr"/>
            <a:lstStyle/>
            <a:p>
              <a:endParaRPr lang="en-US"/>
            </a:p>
          </p:txBody>
        </p:sp>
        <p:sp>
          <p:nvSpPr>
            <p:cNvPr id="25" name="Graphic 2">
              <a:extLst>
                <a:ext uri="{FF2B5EF4-FFF2-40B4-BE49-F238E27FC236}">
                  <a16:creationId xmlns:a16="http://schemas.microsoft.com/office/drawing/2014/main" id="{06320393-72D0-284F-B75B-20FE8429DFB9}"/>
                </a:ext>
              </a:extLst>
            </p:cNvPr>
            <p:cNvSpPr/>
            <p:nvPr/>
          </p:nvSpPr>
          <p:spPr>
            <a:xfrm>
              <a:off x="5702658" y="1240109"/>
              <a:ext cx="9519" cy="103103"/>
            </a:xfrm>
            <a:custGeom>
              <a:avLst/>
              <a:gdLst>
                <a:gd name="connsiteX0" fmla="*/ 4569 w 9519"/>
                <a:gd name="connsiteY0" fmla="*/ 103095 h 103103"/>
                <a:gd name="connsiteX1" fmla="*/ 0 w 9519"/>
                <a:gd name="connsiteY1" fmla="*/ 98526 h 103103"/>
                <a:gd name="connsiteX2" fmla="*/ 0 w 9519"/>
                <a:gd name="connsiteY2" fmla="*/ 4760 h 103103"/>
                <a:gd name="connsiteX3" fmla="*/ 4760 w 9519"/>
                <a:gd name="connsiteY3" fmla="*/ 0 h 103103"/>
                <a:gd name="connsiteX4" fmla="*/ 9519 w 9519"/>
                <a:gd name="connsiteY4" fmla="*/ 4760 h 103103"/>
                <a:gd name="connsiteX5" fmla="*/ 9519 w 9519"/>
                <a:gd name="connsiteY5" fmla="*/ 98526 h 103103"/>
                <a:gd name="connsiteX6" fmla="*/ 4769 w 9519"/>
                <a:gd name="connsiteY6" fmla="*/ 103103 h 103103"/>
                <a:gd name="connsiteX7" fmla="*/ 4569 w 9519"/>
                <a:gd name="connsiteY7" fmla="*/ 103095 h 1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 h="103103">
                  <a:moveTo>
                    <a:pt x="4569" y="103095"/>
                  </a:moveTo>
                  <a:cubicBezTo>
                    <a:pt x="2066" y="103045"/>
                    <a:pt x="48" y="101028"/>
                    <a:pt x="0" y="98526"/>
                  </a:cubicBezTo>
                  <a:lnTo>
                    <a:pt x="0" y="4760"/>
                  </a:lnTo>
                  <a:cubicBezTo>
                    <a:pt x="0" y="2131"/>
                    <a:pt x="2132" y="0"/>
                    <a:pt x="4760" y="0"/>
                  </a:cubicBezTo>
                  <a:cubicBezTo>
                    <a:pt x="7387" y="0"/>
                    <a:pt x="9519" y="2131"/>
                    <a:pt x="9519" y="4760"/>
                  </a:cubicBezTo>
                  <a:lnTo>
                    <a:pt x="9519" y="98526"/>
                  </a:lnTo>
                  <a:cubicBezTo>
                    <a:pt x="9472" y="101102"/>
                    <a:pt x="7349" y="103151"/>
                    <a:pt x="4769" y="103103"/>
                  </a:cubicBezTo>
                  <a:cubicBezTo>
                    <a:pt x="4703" y="103102"/>
                    <a:pt x="4636" y="103099"/>
                    <a:pt x="4569" y="103095"/>
                  </a:cubicBezTo>
                  <a:close/>
                </a:path>
              </a:pathLst>
            </a:custGeom>
            <a:solidFill>
              <a:srgbClr val="009DDA"/>
            </a:solidFill>
            <a:ln w="9508"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61FBE263-292C-F14A-9784-701EA1E97C01}"/>
                </a:ext>
              </a:extLst>
            </p:cNvPr>
            <p:cNvSpPr/>
            <p:nvPr/>
          </p:nvSpPr>
          <p:spPr>
            <a:xfrm>
              <a:off x="5658012" y="1429259"/>
              <a:ext cx="100239" cy="42742"/>
            </a:xfrm>
            <a:custGeom>
              <a:avLst/>
              <a:gdLst>
                <a:gd name="connsiteX0" fmla="*/ 88054 w 100239"/>
                <a:gd name="connsiteY0" fmla="*/ 42742 h 42742"/>
                <a:gd name="connsiteX1" fmla="*/ 69396 w 100239"/>
                <a:gd name="connsiteY1" fmla="*/ 21895 h 42742"/>
                <a:gd name="connsiteX2" fmla="*/ 57688 w 100239"/>
                <a:gd name="connsiteY2" fmla="*/ 31224 h 42742"/>
                <a:gd name="connsiteX3" fmla="*/ 46074 w 100239"/>
                <a:gd name="connsiteY3" fmla="*/ 13803 h 42742"/>
                <a:gd name="connsiteX4" fmla="*/ 25036 w 100239"/>
                <a:gd name="connsiteY4" fmla="*/ 32461 h 42742"/>
                <a:gd name="connsiteX5" fmla="*/ 0 w 100239"/>
                <a:gd name="connsiteY5" fmla="*/ 19705 h 42742"/>
                <a:gd name="connsiteX6" fmla="*/ 4188 w 100239"/>
                <a:gd name="connsiteY6" fmla="*/ 11518 h 42742"/>
                <a:gd name="connsiteX7" fmla="*/ 23608 w 100239"/>
                <a:gd name="connsiteY7" fmla="*/ 21419 h 42742"/>
                <a:gd name="connsiteX8" fmla="*/ 47787 w 100239"/>
                <a:gd name="connsiteY8" fmla="*/ 0 h 42742"/>
                <a:gd name="connsiteX9" fmla="*/ 59782 w 100239"/>
                <a:gd name="connsiteY9" fmla="*/ 17801 h 42742"/>
                <a:gd name="connsiteX10" fmla="*/ 70444 w 100239"/>
                <a:gd name="connsiteY10" fmla="*/ 9329 h 42742"/>
                <a:gd name="connsiteX11" fmla="*/ 90910 w 100239"/>
                <a:gd name="connsiteY11" fmla="*/ 32176 h 42742"/>
                <a:gd name="connsiteX12" fmla="*/ 97383 w 100239"/>
                <a:gd name="connsiteY12" fmla="*/ 30081 h 42742"/>
                <a:gd name="connsiteX13" fmla="*/ 100239 w 100239"/>
                <a:gd name="connsiteY13" fmla="*/ 38839 h 42742"/>
                <a:gd name="connsiteX14" fmla="*/ 88054 w 100239"/>
                <a:gd name="connsiteY14" fmla="*/ 42742 h 4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239" h="42742">
                  <a:moveTo>
                    <a:pt x="88054" y="42742"/>
                  </a:moveTo>
                  <a:lnTo>
                    <a:pt x="69396" y="21895"/>
                  </a:lnTo>
                  <a:lnTo>
                    <a:pt x="57688" y="31224"/>
                  </a:lnTo>
                  <a:lnTo>
                    <a:pt x="46074" y="13803"/>
                  </a:lnTo>
                  <a:lnTo>
                    <a:pt x="25036" y="32461"/>
                  </a:lnTo>
                  <a:lnTo>
                    <a:pt x="0" y="19705"/>
                  </a:lnTo>
                  <a:lnTo>
                    <a:pt x="4188" y="11518"/>
                  </a:lnTo>
                  <a:lnTo>
                    <a:pt x="23608" y="21419"/>
                  </a:lnTo>
                  <a:lnTo>
                    <a:pt x="47787" y="0"/>
                  </a:lnTo>
                  <a:lnTo>
                    <a:pt x="59782" y="17801"/>
                  </a:lnTo>
                  <a:lnTo>
                    <a:pt x="70444" y="9329"/>
                  </a:lnTo>
                  <a:lnTo>
                    <a:pt x="90910" y="32176"/>
                  </a:lnTo>
                  <a:lnTo>
                    <a:pt x="97383" y="30081"/>
                  </a:lnTo>
                  <a:lnTo>
                    <a:pt x="100239" y="38839"/>
                  </a:lnTo>
                  <a:lnTo>
                    <a:pt x="88054" y="42742"/>
                  </a:lnTo>
                  <a:close/>
                </a:path>
              </a:pathLst>
            </a:custGeom>
            <a:solidFill>
              <a:srgbClr val="009DDA"/>
            </a:solidFill>
            <a:ln w="9508" cap="flat">
              <a:noFill/>
              <a:prstDash val="solid"/>
              <a:miter/>
            </a:ln>
          </p:spPr>
          <p:txBody>
            <a:bodyPr rtlCol="0" anchor="ctr"/>
            <a:lstStyle/>
            <a:p>
              <a:endParaRPr lang="en-US"/>
            </a:p>
          </p:txBody>
        </p:sp>
        <p:sp>
          <p:nvSpPr>
            <p:cNvPr id="27" name="Graphic 2">
              <a:extLst>
                <a:ext uri="{FF2B5EF4-FFF2-40B4-BE49-F238E27FC236}">
                  <a16:creationId xmlns:a16="http://schemas.microsoft.com/office/drawing/2014/main" id="{C735D785-6C8F-7741-A275-9322DA216B0B}"/>
                </a:ext>
              </a:extLst>
            </p:cNvPr>
            <p:cNvSpPr/>
            <p:nvPr/>
          </p:nvSpPr>
          <p:spPr>
            <a:xfrm>
              <a:off x="5434401" y="1420596"/>
              <a:ext cx="181820" cy="301384"/>
            </a:xfrm>
            <a:custGeom>
              <a:avLst/>
              <a:gdLst>
                <a:gd name="connsiteX0" fmla="*/ 18372 w 181820"/>
                <a:gd name="connsiteY0" fmla="*/ 289390 h 301384"/>
                <a:gd name="connsiteX1" fmla="*/ 131748 w 181820"/>
                <a:gd name="connsiteY1" fmla="*/ 31128 h 301384"/>
                <a:gd name="connsiteX2" fmla="*/ 172301 w 181820"/>
                <a:gd name="connsiteY2" fmla="*/ 134414 h 301384"/>
                <a:gd name="connsiteX3" fmla="*/ 181821 w 181820"/>
                <a:gd name="connsiteY3" fmla="*/ 124895 h 301384"/>
                <a:gd name="connsiteX4" fmla="*/ 132320 w 181820"/>
                <a:gd name="connsiteY4" fmla="*/ 0 h 301384"/>
                <a:gd name="connsiteX5" fmla="*/ 0 w 181820"/>
                <a:gd name="connsiteY5" fmla="*/ 301384 h 301384"/>
                <a:gd name="connsiteX6" fmla="*/ 156309 w 181820"/>
                <a:gd name="connsiteY6" fmla="*/ 301384 h 301384"/>
                <a:gd name="connsiteX7" fmla="*/ 154690 w 181820"/>
                <a:gd name="connsiteY7" fmla="*/ 289390 h 30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820" h="301384">
                  <a:moveTo>
                    <a:pt x="18372" y="289390"/>
                  </a:moveTo>
                  <a:lnTo>
                    <a:pt x="131748" y="31128"/>
                  </a:lnTo>
                  <a:lnTo>
                    <a:pt x="172301" y="134414"/>
                  </a:lnTo>
                  <a:cubicBezTo>
                    <a:pt x="175243" y="131017"/>
                    <a:pt x="178422" y="127836"/>
                    <a:pt x="181821" y="124895"/>
                  </a:cubicBezTo>
                  <a:lnTo>
                    <a:pt x="132320" y="0"/>
                  </a:lnTo>
                  <a:lnTo>
                    <a:pt x="0" y="301384"/>
                  </a:lnTo>
                  <a:lnTo>
                    <a:pt x="156309" y="301384"/>
                  </a:lnTo>
                  <a:cubicBezTo>
                    <a:pt x="155299" y="297462"/>
                    <a:pt x="154757" y="293436"/>
                    <a:pt x="154690" y="289390"/>
                  </a:cubicBezTo>
                  <a:close/>
                </a:path>
              </a:pathLst>
            </a:custGeom>
            <a:solidFill>
              <a:srgbClr val="009DDA"/>
            </a:solidFill>
            <a:ln w="9508" cap="flat">
              <a:noFill/>
              <a:prstDash val="solid"/>
              <a:miter/>
            </a:ln>
          </p:spPr>
          <p:txBody>
            <a:bodyPr rtlCol="0" anchor="ctr"/>
            <a:lstStyle/>
            <a:p>
              <a:endParaRPr lang="en-US"/>
            </a:p>
          </p:txBody>
        </p:sp>
        <p:sp>
          <p:nvSpPr>
            <p:cNvPr id="28" name="Graphic 2">
              <a:extLst>
                <a:ext uri="{FF2B5EF4-FFF2-40B4-BE49-F238E27FC236}">
                  <a16:creationId xmlns:a16="http://schemas.microsoft.com/office/drawing/2014/main" id="{ABBFEAA8-EB29-9A42-88FE-308F133CB670}"/>
                </a:ext>
              </a:extLst>
            </p:cNvPr>
            <p:cNvSpPr/>
            <p:nvPr/>
          </p:nvSpPr>
          <p:spPr>
            <a:xfrm>
              <a:off x="5523883" y="1512173"/>
              <a:ext cx="83390" cy="35031"/>
            </a:xfrm>
            <a:custGeom>
              <a:avLst/>
              <a:gdLst>
                <a:gd name="connsiteX0" fmla="*/ 65779 w 83390"/>
                <a:gd name="connsiteY0" fmla="*/ 35031 h 35031"/>
                <a:gd name="connsiteX1" fmla="*/ 57212 w 83390"/>
                <a:gd name="connsiteY1" fmla="*/ 23418 h 35031"/>
                <a:gd name="connsiteX2" fmla="*/ 48644 w 83390"/>
                <a:gd name="connsiteY2" fmla="*/ 31795 h 35031"/>
                <a:gd name="connsiteX3" fmla="*/ 32652 w 83390"/>
                <a:gd name="connsiteY3" fmla="*/ 15326 h 35031"/>
                <a:gd name="connsiteX4" fmla="*/ 22276 w 83390"/>
                <a:gd name="connsiteY4" fmla="*/ 34175 h 35031"/>
                <a:gd name="connsiteX5" fmla="*/ 0 w 83390"/>
                <a:gd name="connsiteY5" fmla="*/ 20372 h 35031"/>
                <a:gd name="connsiteX6" fmla="*/ 4855 w 83390"/>
                <a:gd name="connsiteY6" fmla="*/ 12566 h 35031"/>
                <a:gd name="connsiteX7" fmla="*/ 18849 w 83390"/>
                <a:gd name="connsiteY7" fmla="*/ 21323 h 35031"/>
                <a:gd name="connsiteX8" fmla="*/ 30557 w 83390"/>
                <a:gd name="connsiteY8" fmla="*/ 0 h 35031"/>
                <a:gd name="connsiteX9" fmla="*/ 48835 w 83390"/>
                <a:gd name="connsiteY9" fmla="*/ 18753 h 35031"/>
                <a:gd name="connsiteX10" fmla="*/ 58449 w 83390"/>
                <a:gd name="connsiteY10" fmla="*/ 9424 h 35031"/>
                <a:gd name="connsiteX11" fmla="*/ 68825 w 83390"/>
                <a:gd name="connsiteY11" fmla="*/ 23608 h 35031"/>
                <a:gd name="connsiteX12" fmla="*/ 79582 w 83390"/>
                <a:gd name="connsiteY12" fmla="*/ 18753 h 35031"/>
                <a:gd name="connsiteX13" fmla="*/ 83390 w 83390"/>
                <a:gd name="connsiteY13" fmla="*/ 27225 h 35031"/>
                <a:gd name="connsiteX14" fmla="*/ 65779 w 83390"/>
                <a:gd name="connsiteY14" fmla="*/ 35031 h 3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90" h="35031">
                  <a:moveTo>
                    <a:pt x="65779" y="35031"/>
                  </a:moveTo>
                  <a:lnTo>
                    <a:pt x="57212" y="23418"/>
                  </a:lnTo>
                  <a:lnTo>
                    <a:pt x="48644" y="31795"/>
                  </a:lnTo>
                  <a:lnTo>
                    <a:pt x="32652" y="15326"/>
                  </a:lnTo>
                  <a:lnTo>
                    <a:pt x="22276" y="34175"/>
                  </a:lnTo>
                  <a:lnTo>
                    <a:pt x="0" y="20372"/>
                  </a:lnTo>
                  <a:lnTo>
                    <a:pt x="4855" y="12566"/>
                  </a:lnTo>
                  <a:lnTo>
                    <a:pt x="18849" y="21323"/>
                  </a:lnTo>
                  <a:lnTo>
                    <a:pt x="30557" y="0"/>
                  </a:lnTo>
                  <a:lnTo>
                    <a:pt x="48835" y="18753"/>
                  </a:lnTo>
                  <a:lnTo>
                    <a:pt x="58449" y="9424"/>
                  </a:lnTo>
                  <a:lnTo>
                    <a:pt x="68825" y="23608"/>
                  </a:lnTo>
                  <a:lnTo>
                    <a:pt x="79582" y="18753"/>
                  </a:lnTo>
                  <a:lnTo>
                    <a:pt x="83390" y="27225"/>
                  </a:lnTo>
                  <a:lnTo>
                    <a:pt x="65779" y="35031"/>
                  </a:lnTo>
                  <a:close/>
                </a:path>
              </a:pathLst>
            </a:custGeom>
            <a:solidFill>
              <a:srgbClr val="009DDA"/>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463307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A7240FC-0B7C-7E43-95AC-574E31E26736}"/>
              </a:ext>
            </a:extLst>
          </p:cNvPr>
          <p:cNvSpPr>
            <a:spLocks noGrp="1"/>
          </p:cNvSpPr>
          <p:nvPr>
            <p:ph type="body" sz="quarter" idx="11"/>
          </p:nvPr>
        </p:nvSpPr>
        <p:spPr>
          <a:xfrm>
            <a:off x="9712171" y="-133297"/>
            <a:ext cx="4089253" cy="964372"/>
          </a:xfrm>
        </p:spPr>
        <p:txBody>
          <a:bodyPr/>
          <a:lstStyle/>
          <a:p>
            <a:r>
              <a:rPr lang="nl-NL" dirty="0"/>
              <a:t>Black Friday</a:t>
            </a:r>
          </a:p>
        </p:txBody>
      </p:sp>
      <p:sp>
        <p:nvSpPr>
          <p:cNvPr id="3" name="Tijdelijke aanduiding voor afbeelding 2">
            <a:extLst>
              <a:ext uri="{FF2B5EF4-FFF2-40B4-BE49-F238E27FC236}">
                <a16:creationId xmlns:a16="http://schemas.microsoft.com/office/drawing/2014/main" id="{2A4FA996-3182-5062-6980-D618C4F2AB14}"/>
              </a:ext>
            </a:extLst>
          </p:cNvPr>
          <p:cNvSpPr>
            <a:spLocks noGrp="1"/>
          </p:cNvSpPr>
          <p:nvPr>
            <p:ph type="pic" sz="quarter" idx="12"/>
          </p:nvPr>
        </p:nvSpPr>
        <p:spPr/>
      </p:sp>
      <p:pic>
        <p:nvPicPr>
          <p:cNvPr id="4" name="Onlinemedia 3" title="Zijn koopjes op Black Friday wel echt goedkoop?">
            <a:hlinkClick r:id="" action="ppaction://media"/>
            <a:extLst>
              <a:ext uri="{FF2B5EF4-FFF2-40B4-BE49-F238E27FC236}">
                <a16:creationId xmlns:a16="http://schemas.microsoft.com/office/drawing/2014/main" id="{C80CCF1A-E86D-AC96-D3FA-D9DDAD82B6A7}"/>
              </a:ext>
            </a:extLst>
          </p:cNvPr>
          <p:cNvPicPr>
            <a:picLocks noRot="1" noChangeAspect="1"/>
          </p:cNvPicPr>
          <p:nvPr>
            <a:videoFile r:link="rId1"/>
          </p:nvPr>
        </p:nvPicPr>
        <p:blipFill>
          <a:blip r:embed="rId3"/>
          <a:stretch>
            <a:fillRect/>
          </a:stretch>
        </p:blipFill>
        <p:spPr>
          <a:xfrm>
            <a:off x="6096000" y="1344289"/>
            <a:ext cx="6089867" cy="3440775"/>
          </a:xfrm>
          <a:prstGeom prst="rect">
            <a:avLst/>
          </a:prstGeom>
        </p:spPr>
      </p:pic>
      <p:sp>
        <p:nvSpPr>
          <p:cNvPr id="5" name="Tekstvak 4">
            <a:extLst>
              <a:ext uri="{FF2B5EF4-FFF2-40B4-BE49-F238E27FC236}">
                <a16:creationId xmlns:a16="http://schemas.microsoft.com/office/drawing/2014/main" id="{E3D35285-7B82-327C-6D06-9DF61F3AE3B1}"/>
              </a:ext>
            </a:extLst>
          </p:cNvPr>
          <p:cNvSpPr txBox="1"/>
          <p:nvPr/>
        </p:nvSpPr>
        <p:spPr>
          <a:xfrm>
            <a:off x="6276513" y="4900474"/>
            <a:ext cx="4305670" cy="369332"/>
          </a:xfrm>
          <a:prstGeom prst="rect">
            <a:avLst/>
          </a:prstGeom>
          <a:noFill/>
        </p:spPr>
        <p:txBody>
          <a:bodyPr wrap="square" rtlCol="0">
            <a:spAutoFit/>
          </a:bodyPr>
          <a:lstStyle/>
          <a:p>
            <a:r>
              <a:rPr lang="nl-NL" dirty="0"/>
              <a:t>Video: Jeugdjournaal, 20 – 11 - 2020  </a:t>
            </a:r>
          </a:p>
        </p:txBody>
      </p:sp>
      <p:sp>
        <p:nvSpPr>
          <p:cNvPr id="6" name="Tekstvak 5">
            <a:extLst>
              <a:ext uri="{FF2B5EF4-FFF2-40B4-BE49-F238E27FC236}">
                <a16:creationId xmlns:a16="http://schemas.microsoft.com/office/drawing/2014/main" id="{3DAC08C3-F14C-6324-1F46-EF9EEA9A7083}"/>
              </a:ext>
            </a:extLst>
          </p:cNvPr>
          <p:cNvSpPr txBox="1"/>
          <p:nvPr/>
        </p:nvSpPr>
        <p:spPr>
          <a:xfrm>
            <a:off x="198256" y="751344"/>
            <a:ext cx="4622317" cy="5355312"/>
          </a:xfrm>
          <a:prstGeom prst="rect">
            <a:avLst/>
          </a:prstGeom>
          <a:noFill/>
        </p:spPr>
        <p:txBody>
          <a:bodyPr wrap="square" rtlCol="0">
            <a:spAutoFit/>
          </a:bodyPr>
          <a:lstStyle/>
          <a:p>
            <a:pPr algn="l"/>
            <a:r>
              <a:rPr lang="nl-NL" b="1" i="0" dirty="0">
                <a:solidFill>
                  <a:schemeClr val="bg1"/>
                </a:solidFill>
                <a:effectLst/>
                <a:latin typeface="Arial" panose="020B0604020202020204" pitchFamily="34" charset="0"/>
              </a:rPr>
              <a:t>Volgens Wikipedia:</a:t>
            </a:r>
          </a:p>
          <a:p>
            <a:pPr algn="l"/>
            <a:endParaRPr lang="nl-NL" b="1" dirty="0">
              <a:solidFill>
                <a:schemeClr val="bg1"/>
              </a:solidFill>
              <a:latin typeface="Arial" panose="020B0604020202020204" pitchFamily="34" charset="0"/>
            </a:endParaRPr>
          </a:p>
          <a:p>
            <a:pPr algn="l"/>
            <a:r>
              <a:rPr lang="nl-NL" b="1" i="0" dirty="0">
                <a:solidFill>
                  <a:schemeClr val="bg1"/>
                </a:solidFill>
                <a:effectLst/>
                <a:latin typeface="Arial" panose="020B0604020202020204" pitchFamily="34" charset="0"/>
              </a:rPr>
              <a:t>Black Friday</a:t>
            </a:r>
            <a:r>
              <a:rPr lang="nl-NL" b="0" i="0" dirty="0">
                <a:solidFill>
                  <a:schemeClr val="bg1"/>
                </a:solidFill>
                <a:effectLst/>
                <a:latin typeface="Arial" panose="020B0604020202020204" pitchFamily="34" charset="0"/>
              </a:rPr>
              <a:t> (Nederlands: </a:t>
            </a:r>
            <a:r>
              <a:rPr lang="nl-NL" i="1" dirty="0">
                <a:solidFill>
                  <a:schemeClr val="bg1"/>
                </a:solidFill>
                <a:latin typeface="Arial" panose="020B0604020202020204" pitchFamily="34" charset="0"/>
              </a:rPr>
              <a:t>z</a:t>
            </a:r>
            <a:r>
              <a:rPr lang="nl-NL" b="0" i="1" dirty="0">
                <a:solidFill>
                  <a:schemeClr val="bg1"/>
                </a:solidFill>
                <a:effectLst/>
                <a:latin typeface="Arial" panose="020B0604020202020204" pitchFamily="34" charset="0"/>
              </a:rPr>
              <a:t>warte vrijdag</a:t>
            </a:r>
            <a:r>
              <a:rPr lang="nl-NL" b="0" i="0" dirty="0">
                <a:solidFill>
                  <a:schemeClr val="bg1"/>
                </a:solidFill>
                <a:effectLst/>
                <a:latin typeface="Arial" panose="020B0604020202020204" pitchFamily="34" charset="0"/>
              </a:rPr>
              <a:t>) is ontstaan in de </a:t>
            </a:r>
            <a:r>
              <a:rPr lang="nl-NL" b="0" i="0" u="none" strike="noStrike" dirty="0">
                <a:solidFill>
                  <a:schemeClr val="bg1"/>
                </a:solidFill>
                <a:effectLst/>
                <a:latin typeface="Arial" panose="020B0604020202020204" pitchFamily="34" charset="0"/>
                <a:hlinkClick r:id="rId4" tooltip="Verenigde Staten">
                  <a:extLst>
                    <a:ext uri="{A12FA001-AC4F-418D-AE19-62706E023703}">
                      <ahyp:hlinkClr xmlns:ahyp="http://schemas.microsoft.com/office/drawing/2018/hyperlinkcolor" val="tx"/>
                    </a:ext>
                  </a:extLst>
                </a:hlinkClick>
              </a:rPr>
              <a:t>Verenigde Staten</a:t>
            </a:r>
            <a:r>
              <a:rPr lang="nl-NL" b="0" i="0" dirty="0">
                <a:solidFill>
                  <a:schemeClr val="bg1"/>
                </a:solidFill>
                <a:effectLst/>
                <a:latin typeface="Arial" panose="020B0604020202020204" pitchFamily="34" charset="0"/>
              </a:rPr>
              <a:t> en valt op de dag na </a:t>
            </a:r>
            <a:r>
              <a:rPr lang="nl-NL" b="0" i="0" u="none" strike="noStrike" dirty="0" err="1">
                <a:solidFill>
                  <a:schemeClr val="bg1"/>
                </a:solidFill>
                <a:effectLst/>
                <a:latin typeface="Arial" panose="020B0604020202020204" pitchFamily="34" charset="0"/>
                <a:hlinkClick r:id="rId5" tooltip="Thanksgiving Day">
                  <a:extLst>
                    <a:ext uri="{A12FA001-AC4F-418D-AE19-62706E023703}">
                      <ahyp:hlinkClr xmlns:ahyp="http://schemas.microsoft.com/office/drawing/2018/hyperlinkcolor" val="tx"/>
                    </a:ext>
                  </a:extLst>
                </a:hlinkClick>
              </a:rPr>
              <a:t>Thanksgiving</a:t>
            </a:r>
            <a:r>
              <a:rPr lang="nl-NL" b="0" i="0" u="none" strike="noStrike" dirty="0">
                <a:solidFill>
                  <a:schemeClr val="bg1"/>
                </a:solidFill>
                <a:effectLst/>
                <a:latin typeface="Arial" panose="020B0604020202020204" pitchFamily="34" charset="0"/>
                <a:hlinkClick r:id="rId5" tooltip="Thanksgiving Day">
                  <a:extLst>
                    <a:ext uri="{A12FA001-AC4F-418D-AE19-62706E023703}">
                      <ahyp:hlinkClr xmlns:ahyp="http://schemas.microsoft.com/office/drawing/2018/hyperlinkcolor" val="tx"/>
                    </a:ext>
                  </a:extLst>
                </a:hlinkClick>
              </a:rPr>
              <a:t> Day</a:t>
            </a:r>
            <a:r>
              <a:rPr lang="nl-NL" b="0" i="0" dirty="0">
                <a:solidFill>
                  <a:schemeClr val="bg1"/>
                </a:solidFill>
                <a:effectLst/>
                <a:latin typeface="Arial" panose="020B0604020202020204" pitchFamily="34" charset="0"/>
              </a:rPr>
              <a:t>, dat wordt gevierd op de vierde donderdag in november. Op vrijdag hebben de meeste werknemers in de </a:t>
            </a:r>
            <a:r>
              <a:rPr lang="nl-NL" b="0" i="0" u="none" strike="noStrike" dirty="0">
                <a:solidFill>
                  <a:schemeClr val="bg1"/>
                </a:solidFill>
                <a:effectLst/>
                <a:latin typeface="Arial" panose="020B0604020202020204" pitchFamily="34" charset="0"/>
                <a:hlinkClick r:id="rId4" tooltip="Verenigde Staten">
                  <a:extLst>
                    <a:ext uri="{A12FA001-AC4F-418D-AE19-62706E023703}">
                      <ahyp:hlinkClr xmlns:ahyp="http://schemas.microsoft.com/office/drawing/2018/hyperlinkcolor" val="tx"/>
                    </a:ext>
                  </a:extLst>
                </a:hlinkClick>
              </a:rPr>
              <a:t>Verenigde Staten</a:t>
            </a:r>
            <a:r>
              <a:rPr lang="nl-NL" b="0" i="0" dirty="0">
                <a:solidFill>
                  <a:schemeClr val="bg1"/>
                </a:solidFill>
                <a:effectLst/>
                <a:latin typeface="Arial" panose="020B0604020202020204" pitchFamily="34" charset="0"/>
              </a:rPr>
              <a:t> vrij.</a:t>
            </a:r>
          </a:p>
          <a:p>
            <a:pPr algn="l"/>
            <a:r>
              <a:rPr lang="nl-NL" b="0" i="0" dirty="0">
                <a:solidFill>
                  <a:schemeClr val="bg1"/>
                </a:solidFill>
                <a:effectLst/>
                <a:latin typeface="Arial" panose="020B0604020202020204" pitchFamily="34" charset="0"/>
              </a:rPr>
              <a:t>Black Friday wordt beschouwd als het begin van het seizoen voor kerstaankopen. Er wordt met hoge kortingen geadverteerd om klanten te lokken. Heel wat winkels gaan al vroeg in de ochtend open en klanten staan vaak uren in de rij tot de winkels open gaan.</a:t>
            </a:r>
          </a:p>
          <a:p>
            <a:pPr algn="l"/>
            <a:endParaRPr lang="nl-NL" b="0" i="0" dirty="0">
              <a:solidFill>
                <a:schemeClr val="bg1"/>
              </a:solidFill>
              <a:effectLst/>
              <a:latin typeface="Arial" panose="020B0604020202020204" pitchFamily="34" charset="0"/>
            </a:endParaRPr>
          </a:p>
          <a:p>
            <a:endParaRPr lang="nl-NL" dirty="0"/>
          </a:p>
          <a:p>
            <a:r>
              <a:rPr lang="nl-NL" dirty="0"/>
              <a:t>Bekijk de video van het Jeugdjournaal over “Black Friday”.</a:t>
            </a:r>
          </a:p>
        </p:txBody>
      </p:sp>
    </p:spTree>
    <p:extLst>
      <p:ext uri="{BB962C8B-B14F-4D97-AF65-F5344CB8AC3E}">
        <p14:creationId xmlns:p14="http://schemas.microsoft.com/office/powerpoint/2010/main" val="425205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C52D7D28-60D3-AB46-9EE9-F860A263204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3167" b="13167"/>
          <a:stretch/>
        </p:blipFill>
        <p:spPr/>
      </p:pic>
      <p:sp>
        <p:nvSpPr>
          <p:cNvPr id="3" name="Tijdelijke aanduiding voor tekst 2">
            <a:extLst>
              <a:ext uri="{FF2B5EF4-FFF2-40B4-BE49-F238E27FC236}">
                <a16:creationId xmlns:a16="http://schemas.microsoft.com/office/drawing/2014/main" id="{3A849B46-792B-DA4F-9F51-FFB8D325D10A}"/>
              </a:ext>
            </a:extLst>
          </p:cNvPr>
          <p:cNvSpPr>
            <a:spLocks noGrp="1"/>
          </p:cNvSpPr>
          <p:nvPr>
            <p:ph type="body" sz="quarter" idx="11"/>
          </p:nvPr>
        </p:nvSpPr>
        <p:spPr/>
        <p:txBody>
          <a:bodyPr>
            <a:normAutofit/>
          </a:bodyPr>
          <a:lstStyle/>
          <a:p>
            <a:pPr>
              <a:lnSpc>
                <a:spcPct val="150000"/>
              </a:lnSpc>
            </a:pPr>
            <a:endParaRPr lang="nl-NL" sz="2000" b="0" dirty="0">
              <a:latin typeface="+mn-lt"/>
            </a:endParaRPr>
          </a:p>
          <a:p>
            <a:pPr>
              <a:lnSpc>
                <a:spcPct val="150000"/>
              </a:lnSpc>
            </a:pPr>
            <a:endParaRPr lang="nl-NL" sz="2000" b="0" dirty="0">
              <a:latin typeface="+mn-lt"/>
            </a:endParaRPr>
          </a:p>
          <a:p>
            <a:endParaRPr lang="nl-NL" sz="2000" b="0" dirty="0">
              <a:latin typeface="+mn-lt"/>
            </a:endParaRPr>
          </a:p>
        </p:txBody>
      </p:sp>
      <p:grpSp>
        <p:nvGrpSpPr>
          <p:cNvPr id="6" name="Group 43">
            <a:extLst>
              <a:ext uri="{FF2B5EF4-FFF2-40B4-BE49-F238E27FC236}">
                <a16:creationId xmlns:a16="http://schemas.microsoft.com/office/drawing/2014/main" id="{2EEDD1C5-2BEC-994B-90F6-8552791144FC}"/>
              </a:ext>
            </a:extLst>
          </p:cNvPr>
          <p:cNvGrpSpPr/>
          <p:nvPr/>
        </p:nvGrpSpPr>
        <p:grpSpPr>
          <a:xfrm>
            <a:off x="5765155" y="4809752"/>
            <a:ext cx="1186316" cy="1329846"/>
            <a:chOff x="5329569" y="3548026"/>
            <a:chExt cx="654955" cy="734197"/>
          </a:xfrm>
        </p:grpSpPr>
        <p:sp>
          <p:nvSpPr>
            <p:cNvPr id="7" name="Graphic 2">
              <a:extLst>
                <a:ext uri="{FF2B5EF4-FFF2-40B4-BE49-F238E27FC236}">
                  <a16:creationId xmlns:a16="http://schemas.microsoft.com/office/drawing/2014/main" id="{0F156DEA-6D9F-3749-B863-CE37F5B3CA63}"/>
                </a:ext>
              </a:extLst>
            </p:cNvPr>
            <p:cNvSpPr/>
            <p:nvPr/>
          </p:nvSpPr>
          <p:spPr>
            <a:xfrm>
              <a:off x="5329569" y="3548026"/>
              <a:ext cx="654955" cy="734197"/>
            </a:xfrm>
            <a:custGeom>
              <a:avLst/>
              <a:gdLst>
                <a:gd name="connsiteX0" fmla="*/ 631541 w 654955"/>
                <a:gd name="connsiteY0" fmla="*/ 191401 h 734197"/>
                <a:gd name="connsiteX1" fmla="*/ 574901 w 654955"/>
                <a:gd name="connsiteY1" fmla="*/ 89353 h 734197"/>
                <a:gd name="connsiteX2" fmla="*/ 482086 w 654955"/>
                <a:gd name="connsiteY2" fmla="*/ 27001 h 734197"/>
                <a:gd name="connsiteX3" fmla="*/ 117874 w 654955"/>
                <a:gd name="connsiteY3" fmla="*/ 75169 h 734197"/>
                <a:gd name="connsiteX4" fmla="*/ 32771 w 654955"/>
                <a:gd name="connsiteY4" fmla="*/ 192829 h 734197"/>
                <a:gd name="connsiteX5" fmla="*/ 119 w 654955"/>
                <a:gd name="connsiteY5" fmla="*/ 377029 h 734197"/>
                <a:gd name="connsiteX6" fmla="*/ 83033 w 654955"/>
                <a:gd name="connsiteY6" fmla="*/ 644239 h 734197"/>
                <a:gd name="connsiteX7" fmla="*/ 314735 w 654955"/>
                <a:gd name="connsiteY7" fmla="*/ 734197 h 734197"/>
                <a:gd name="connsiteX8" fmla="*/ 559194 w 654955"/>
                <a:gd name="connsiteY8" fmla="*/ 635767 h 734197"/>
                <a:gd name="connsiteX9" fmla="*/ 654863 w 654955"/>
                <a:gd name="connsiteY9" fmla="*/ 347329 h 734197"/>
                <a:gd name="connsiteX10" fmla="*/ 631541 w 654955"/>
                <a:gd name="connsiteY10" fmla="*/ 191401 h 7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955" h="734197">
                  <a:moveTo>
                    <a:pt x="631541" y="191401"/>
                  </a:moveTo>
                  <a:cubicBezTo>
                    <a:pt x="619851" y="153866"/>
                    <a:pt x="600574" y="119130"/>
                    <a:pt x="574901" y="89353"/>
                  </a:cubicBezTo>
                  <a:cubicBezTo>
                    <a:pt x="548303" y="62746"/>
                    <a:pt x="516775" y="41566"/>
                    <a:pt x="482086" y="27001"/>
                  </a:cubicBezTo>
                  <a:cubicBezTo>
                    <a:pt x="360628" y="-21862"/>
                    <a:pt x="222454" y="-3585"/>
                    <a:pt x="117874" y="75169"/>
                  </a:cubicBezTo>
                  <a:cubicBezTo>
                    <a:pt x="82843" y="101633"/>
                    <a:pt x="54475" y="140853"/>
                    <a:pt x="32771" y="192829"/>
                  </a:cubicBezTo>
                  <a:cubicBezTo>
                    <a:pt x="9810" y="251469"/>
                    <a:pt x="-1290" y="314078"/>
                    <a:pt x="119" y="377029"/>
                  </a:cubicBezTo>
                  <a:cubicBezTo>
                    <a:pt x="119" y="495137"/>
                    <a:pt x="27754" y="584200"/>
                    <a:pt x="83033" y="644239"/>
                  </a:cubicBezTo>
                  <a:cubicBezTo>
                    <a:pt x="138312" y="704278"/>
                    <a:pt x="215543" y="734264"/>
                    <a:pt x="314735" y="734197"/>
                  </a:cubicBezTo>
                  <a:cubicBezTo>
                    <a:pt x="413927" y="734197"/>
                    <a:pt x="495414" y="701384"/>
                    <a:pt x="559194" y="635767"/>
                  </a:cubicBezTo>
                  <a:cubicBezTo>
                    <a:pt x="622973" y="570150"/>
                    <a:pt x="654863" y="474004"/>
                    <a:pt x="654863" y="347329"/>
                  </a:cubicBezTo>
                  <a:cubicBezTo>
                    <a:pt x="655911" y="294411"/>
                    <a:pt x="648029" y="241692"/>
                    <a:pt x="631541" y="191401"/>
                  </a:cubicBezTo>
                  <a:close/>
                </a:path>
              </a:pathLst>
            </a:custGeom>
            <a:solidFill>
              <a:srgbClr val="009DDA"/>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0898FB64-D594-824F-8D44-EFF1F775E78B}"/>
                </a:ext>
              </a:extLst>
            </p:cNvPr>
            <p:cNvSpPr/>
            <p:nvPr/>
          </p:nvSpPr>
          <p:spPr>
            <a:xfrm>
              <a:off x="5537306" y="3712297"/>
              <a:ext cx="322136" cy="387153"/>
            </a:xfrm>
            <a:custGeom>
              <a:avLst/>
              <a:gdLst>
                <a:gd name="connsiteX0" fmla="*/ 0 w 322136"/>
                <a:gd name="connsiteY0" fmla="*/ 387154 h 387153"/>
                <a:gd name="connsiteX1" fmla="*/ 169921 w 322136"/>
                <a:gd name="connsiteY1" fmla="*/ 0 h 387153"/>
                <a:gd name="connsiteX2" fmla="*/ 322136 w 322136"/>
                <a:gd name="connsiteY2" fmla="*/ 387154 h 387153"/>
                <a:gd name="connsiteX3" fmla="*/ 0 w 322136"/>
                <a:gd name="connsiteY3" fmla="*/ 387154 h 387153"/>
              </a:gdLst>
              <a:ahLst/>
              <a:cxnLst>
                <a:cxn ang="0">
                  <a:pos x="connsiteX0" y="connsiteY0"/>
                </a:cxn>
                <a:cxn ang="0">
                  <a:pos x="connsiteX1" y="connsiteY1"/>
                </a:cxn>
                <a:cxn ang="0">
                  <a:pos x="connsiteX2" y="connsiteY2"/>
                </a:cxn>
                <a:cxn ang="0">
                  <a:pos x="connsiteX3" y="connsiteY3"/>
                </a:cxn>
              </a:cxnLst>
              <a:rect l="l" t="t" r="r" b="b"/>
              <a:pathLst>
                <a:path w="322136" h="387153">
                  <a:moveTo>
                    <a:pt x="0" y="387154"/>
                  </a:moveTo>
                  <a:lnTo>
                    <a:pt x="169921" y="0"/>
                  </a:lnTo>
                  <a:lnTo>
                    <a:pt x="322136" y="387154"/>
                  </a:lnTo>
                  <a:lnTo>
                    <a:pt x="0" y="387154"/>
                  </a:lnTo>
                  <a:close/>
                </a:path>
              </a:pathLst>
            </a:custGeom>
            <a:noFill/>
            <a:ln w="11980" cap="flat">
              <a:solidFill>
                <a:srgbClr val="FFFFFF"/>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0BE5903D-BF18-8849-ACB5-99149DFD68AC}"/>
                </a:ext>
              </a:extLst>
            </p:cNvPr>
            <p:cNvSpPr/>
            <p:nvPr/>
          </p:nvSpPr>
          <p:spPr>
            <a:xfrm>
              <a:off x="5711130" y="3625385"/>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FFFFFF"/>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0D61DF27-1684-2C4F-BCF6-C25600870C8C}"/>
                </a:ext>
              </a:extLst>
            </p:cNvPr>
            <p:cNvSpPr/>
            <p:nvPr/>
          </p:nvSpPr>
          <p:spPr>
            <a:xfrm>
              <a:off x="5707227" y="3628336"/>
              <a:ext cx="9519" cy="93670"/>
            </a:xfrm>
            <a:custGeom>
              <a:avLst/>
              <a:gdLst>
                <a:gd name="connsiteX0" fmla="*/ 0 w 9519"/>
                <a:gd name="connsiteY0" fmla="*/ 93671 h 93670"/>
                <a:gd name="connsiteX1" fmla="*/ 0 w 9519"/>
                <a:gd name="connsiteY1" fmla="*/ 0 h 93670"/>
              </a:gdLst>
              <a:ahLst/>
              <a:cxnLst>
                <a:cxn ang="0">
                  <a:pos x="connsiteX0" y="connsiteY0"/>
                </a:cxn>
                <a:cxn ang="0">
                  <a:pos x="connsiteX1" y="connsiteY1"/>
                </a:cxn>
              </a:cxnLst>
              <a:rect l="l" t="t" r="r" b="b"/>
              <a:pathLst>
                <a:path w="9519" h="93670">
                  <a:moveTo>
                    <a:pt x="0" y="93671"/>
                  </a:moveTo>
                  <a:lnTo>
                    <a:pt x="0" y="0"/>
                  </a:lnTo>
                </a:path>
              </a:pathLst>
            </a:custGeom>
            <a:ln w="9223" cap="rnd">
              <a:solidFill>
                <a:srgbClr val="FFFFFF"/>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A5F18E40-113A-AA4B-856B-50D86D85B782}"/>
                </a:ext>
              </a:extLst>
            </p:cNvPr>
            <p:cNvSpPr/>
            <p:nvPr/>
          </p:nvSpPr>
          <p:spPr>
            <a:xfrm>
              <a:off x="5660106" y="3819580"/>
              <a:ext cx="96716" cy="30652"/>
            </a:xfrm>
            <a:custGeom>
              <a:avLst/>
              <a:gdLst>
                <a:gd name="connsiteX0" fmla="*/ 0 w 96716"/>
                <a:gd name="connsiteY0" fmla="*/ 8758 h 30652"/>
                <a:gd name="connsiteX1" fmla="*/ 22180 w 96716"/>
                <a:gd name="connsiteY1" fmla="*/ 20086 h 30652"/>
                <a:gd name="connsiteX2" fmla="*/ 44836 w 96716"/>
                <a:gd name="connsiteY2" fmla="*/ 0 h 30652"/>
                <a:gd name="connsiteX3" fmla="*/ 56640 w 96716"/>
                <a:gd name="connsiteY3" fmla="*/ 17611 h 30652"/>
                <a:gd name="connsiteX4" fmla="*/ 67778 w 96716"/>
                <a:gd name="connsiteY4" fmla="*/ 8758 h 30652"/>
                <a:gd name="connsiteX5" fmla="*/ 87388 w 96716"/>
                <a:gd name="connsiteY5" fmla="*/ 30652 h 30652"/>
                <a:gd name="connsiteX6" fmla="*/ 96717 w 96716"/>
                <a:gd name="connsiteY6" fmla="*/ 27606 h 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16" h="30652">
                  <a:moveTo>
                    <a:pt x="0" y="8758"/>
                  </a:moveTo>
                  <a:lnTo>
                    <a:pt x="22180" y="20086"/>
                  </a:lnTo>
                  <a:lnTo>
                    <a:pt x="44836" y="0"/>
                  </a:lnTo>
                  <a:lnTo>
                    <a:pt x="56640" y="17611"/>
                  </a:lnTo>
                  <a:lnTo>
                    <a:pt x="67778" y="8758"/>
                  </a:lnTo>
                  <a:lnTo>
                    <a:pt x="87388" y="30652"/>
                  </a:lnTo>
                  <a:lnTo>
                    <a:pt x="96717" y="27606"/>
                  </a:lnTo>
                </a:path>
              </a:pathLst>
            </a:custGeom>
            <a:noFill/>
            <a:ln w="9223" cap="flat">
              <a:solidFill>
                <a:srgbClr val="FFFFFF"/>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B9B658F3-4714-D640-87F4-DD6C1F9B2315}"/>
                </a:ext>
              </a:extLst>
            </p:cNvPr>
            <p:cNvSpPr/>
            <p:nvPr/>
          </p:nvSpPr>
          <p:spPr>
            <a:xfrm>
              <a:off x="5443635" y="3819580"/>
              <a:ext cx="232844" cy="279870"/>
            </a:xfrm>
            <a:custGeom>
              <a:avLst/>
              <a:gdLst>
                <a:gd name="connsiteX0" fmla="*/ 0 w 232844"/>
                <a:gd name="connsiteY0" fmla="*/ 279870 h 279870"/>
                <a:gd name="connsiteX1" fmla="*/ 122800 w 232844"/>
                <a:gd name="connsiteY1" fmla="*/ 0 h 279870"/>
                <a:gd name="connsiteX2" fmla="*/ 232844 w 232844"/>
                <a:gd name="connsiteY2" fmla="*/ 279870 h 279870"/>
                <a:gd name="connsiteX3" fmla="*/ 0 w 232844"/>
                <a:gd name="connsiteY3" fmla="*/ 279870 h 279870"/>
              </a:gdLst>
              <a:ahLst/>
              <a:cxnLst>
                <a:cxn ang="0">
                  <a:pos x="connsiteX0" y="connsiteY0"/>
                </a:cxn>
                <a:cxn ang="0">
                  <a:pos x="connsiteX1" y="connsiteY1"/>
                </a:cxn>
                <a:cxn ang="0">
                  <a:pos x="connsiteX2" y="connsiteY2"/>
                </a:cxn>
                <a:cxn ang="0">
                  <a:pos x="connsiteX3" y="connsiteY3"/>
                </a:cxn>
              </a:cxnLst>
              <a:rect l="l" t="t" r="r" b="b"/>
              <a:pathLst>
                <a:path w="232844" h="279870">
                  <a:moveTo>
                    <a:pt x="0" y="279870"/>
                  </a:moveTo>
                  <a:lnTo>
                    <a:pt x="122800" y="0"/>
                  </a:lnTo>
                  <a:lnTo>
                    <a:pt x="232844" y="279870"/>
                  </a:lnTo>
                  <a:lnTo>
                    <a:pt x="0" y="279870"/>
                  </a:lnTo>
                  <a:close/>
                </a:path>
              </a:pathLst>
            </a:custGeom>
            <a:noFill/>
            <a:ln w="11980" cap="flat">
              <a:solidFill>
                <a:srgbClr val="FFFFFF"/>
              </a:solid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92541EBA-4F76-804A-80F3-DF188C28A176}"/>
                </a:ext>
              </a:extLst>
            </p:cNvPr>
            <p:cNvSpPr/>
            <p:nvPr/>
          </p:nvSpPr>
          <p:spPr>
            <a:xfrm>
              <a:off x="5526359" y="3903351"/>
              <a:ext cx="79011" cy="21609"/>
            </a:xfrm>
            <a:custGeom>
              <a:avLst/>
              <a:gdLst>
                <a:gd name="connsiteX0" fmla="*/ 0 w 79011"/>
                <a:gd name="connsiteY0" fmla="*/ 8758 h 21609"/>
                <a:gd name="connsiteX1" fmla="*/ 18087 w 79011"/>
                <a:gd name="connsiteY1" fmla="*/ 20086 h 21609"/>
                <a:gd name="connsiteX2" fmla="*/ 29129 w 79011"/>
                <a:gd name="connsiteY2" fmla="*/ 0 h 21609"/>
                <a:gd name="connsiteX3" fmla="*/ 46264 w 79011"/>
                <a:gd name="connsiteY3" fmla="*/ 17611 h 21609"/>
                <a:gd name="connsiteX4" fmla="*/ 55403 w 79011"/>
                <a:gd name="connsiteY4" fmla="*/ 8758 h 21609"/>
                <a:gd name="connsiteX5" fmla="*/ 64827 w 79011"/>
                <a:gd name="connsiteY5" fmla="*/ 21609 h 21609"/>
                <a:gd name="connsiteX6" fmla="*/ 79011 w 79011"/>
                <a:gd name="connsiteY6" fmla="*/ 15326 h 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11" h="21609">
                  <a:moveTo>
                    <a:pt x="0" y="8758"/>
                  </a:moveTo>
                  <a:lnTo>
                    <a:pt x="18087" y="20086"/>
                  </a:lnTo>
                  <a:lnTo>
                    <a:pt x="29129" y="0"/>
                  </a:lnTo>
                  <a:lnTo>
                    <a:pt x="46264" y="17611"/>
                  </a:lnTo>
                  <a:lnTo>
                    <a:pt x="55403" y="8758"/>
                  </a:lnTo>
                  <a:lnTo>
                    <a:pt x="64827" y="21609"/>
                  </a:lnTo>
                  <a:lnTo>
                    <a:pt x="79011" y="15326"/>
                  </a:lnTo>
                </a:path>
              </a:pathLst>
            </a:custGeom>
            <a:noFill/>
            <a:ln w="9223" cap="flat">
              <a:solidFill>
                <a:srgbClr val="FFFFFF"/>
              </a:solidFill>
              <a:prstDash val="solid"/>
              <a:miter/>
            </a:ln>
          </p:spPr>
          <p:txBody>
            <a:bodyPr rtlCol="0" anchor="ctr"/>
            <a:lstStyle/>
            <a:p>
              <a:endParaRPr lang="en-US"/>
            </a:p>
          </p:txBody>
        </p:sp>
      </p:grpSp>
      <p:sp>
        <p:nvSpPr>
          <p:cNvPr id="14" name="Tekstvak 13">
            <a:extLst>
              <a:ext uri="{FF2B5EF4-FFF2-40B4-BE49-F238E27FC236}">
                <a16:creationId xmlns:a16="http://schemas.microsoft.com/office/drawing/2014/main" id="{75817037-BA8A-46E3-3C2A-9E2309B82DFB}"/>
              </a:ext>
            </a:extLst>
          </p:cNvPr>
          <p:cNvSpPr txBox="1"/>
          <p:nvPr/>
        </p:nvSpPr>
        <p:spPr>
          <a:xfrm>
            <a:off x="7158078" y="190202"/>
            <a:ext cx="4796901" cy="6001643"/>
          </a:xfrm>
          <a:prstGeom prst="rect">
            <a:avLst/>
          </a:prstGeom>
          <a:noFill/>
        </p:spPr>
        <p:txBody>
          <a:bodyPr wrap="square" rtlCol="0">
            <a:spAutoFit/>
          </a:bodyPr>
          <a:lstStyle/>
          <a:p>
            <a:r>
              <a:rPr lang="nl-NL" sz="2400" dirty="0">
                <a:latin typeface="+mj-lt"/>
              </a:rPr>
              <a:t>Wat zijn de regels voor reclames?</a:t>
            </a:r>
          </a:p>
          <a:p>
            <a:endParaRPr lang="nl-NL" sz="1600" dirty="0"/>
          </a:p>
          <a:p>
            <a:r>
              <a:rPr lang="nl-NL" sz="1600" dirty="0"/>
              <a:t>De regels voor reclame-uitingen staan in de </a:t>
            </a:r>
            <a:r>
              <a:rPr lang="nl-NL" sz="1600" dirty="0">
                <a:hlinkClick r:id="rId3"/>
              </a:rPr>
              <a:t>Nederlandse Reclame Code</a:t>
            </a:r>
            <a:r>
              <a:rPr lang="nl-NL" sz="1600" dirty="0"/>
              <a:t>. </a:t>
            </a:r>
            <a:br>
              <a:rPr lang="nl-NL" sz="1600" dirty="0"/>
            </a:br>
            <a:br>
              <a:rPr lang="nl-NL" sz="1600" dirty="0"/>
            </a:br>
            <a:r>
              <a:rPr lang="nl-NL" sz="1600" dirty="0"/>
              <a:t>Over het algemeen gelden de volgende regels:</a:t>
            </a:r>
          </a:p>
          <a:p>
            <a:pPr marL="285750" indent="-285750">
              <a:buFont typeface="Arial" panose="020B0604020202020204" pitchFamily="34" charset="0"/>
              <a:buChar char="•"/>
            </a:pPr>
            <a:r>
              <a:rPr lang="nl-NL" sz="1600" dirty="0"/>
              <a:t>Reclame mag niet misleidend zijn;</a:t>
            </a:r>
          </a:p>
          <a:p>
            <a:pPr marL="285750" indent="-285750">
              <a:buFont typeface="Arial" panose="020B0604020202020204" pitchFamily="34" charset="0"/>
              <a:buChar char="•"/>
            </a:pPr>
            <a:r>
              <a:rPr lang="nl-NL" sz="1600" dirty="0"/>
              <a:t>Een adverteerder mag geen onwaarheden in de reclame zetten;</a:t>
            </a:r>
          </a:p>
          <a:p>
            <a:pPr marL="285750" indent="-285750">
              <a:buFont typeface="Arial" panose="020B0604020202020204" pitchFamily="34" charset="0"/>
              <a:buChar char="•"/>
            </a:pPr>
            <a:r>
              <a:rPr lang="nl-NL" sz="1600" dirty="0"/>
              <a:t>Een bedrijf mag geen belangrijke informatie over een product of dienst weglaten;</a:t>
            </a:r>
          </a:p>
          <a:p>
            <a:pPr marL="285750" indent="-285750">
              <a:buFont typeface="Arial" panose="020B0604020202020204" pitchFamily="34" charset="0"/>
              <a:buChar char="•"/>
            </a:pPr>
            <a:r>
              <a:rPr lang="nl-NL" sz="1600" dirty="0"/>
              <a:t>Reclame mag niet in strijd zijn met de goede smaak en het fatsoen;</a:t>
            </a:r>
          </a:p>
          <a:p>
            <a:pPr marL="285750" indent="-285750">
              <a:buFont typeface="Arial" panose="020B0604020202020204" pitchFamily="34" charset="0"/>
              <a:buChar char="•"/>
            </a:pPr>
            <a:r>
              <a:rPr lang="nl-NL" sz="1600" dirty="0"/>
              <a:t>Voor </a:t>
            </a:r>
            <a:r>
              <a:rPr lang="nl-NL" sz="1600" dirty="0">
                <a:hlinkClick r:id="rId4"/>
              </a:rPr>
              <a:t>reclame voor kinderen </a:t>
            </a:r>
            <a:r>
              <a:rPr lang="nl-NL" sz="1600" dirty="0"/>
              <a:t>gelden strengere regels dan voor reclame voor volwassenen.</a:t>
            </a:r>
          </a:p>
          <a:p>
            <a:pPr marL="285750" indent="-285750">
              <a:buFont typeface="Arial" panose="020B0604020202020204" pitchFamily="34" charset="0"/>
              <a:buChar char="•"/>
            </a:pPr>
            <a:endParaRPr lang="nl-NL" sz="1600" dirty="0"/>
          </a:p>
          <a:p>
            <a:endParaRPr lang="nl-NL" sz="1600" dirty="0"/>
          </a:p>
          <a:p>
            <a:r>
              <a:rPr lang="nl-NL" sz="1600" dirty="0"/>
              <a:t>Bron: </a:t>
            </a:r>
            <a:r>
              <a:rPr lang="nl-NL" sz="1600" dirty="0">
                <a:hlinkClick r:id="rId5"/>
              </a:rPr>
              <a:t>rijksoverheid.nl</a:t>
            </a:r>
            <a:endParaRPr lang="nl-NL" sz="1600" dirty="0"/>
          </a:p>
          <a:p>
            <a:endParaRPr lang="nl-NL" sz="1600" dirty="0"/>
          </a:p>
        </p:txBody>
      </p:sp>
    </p:spTree>
    <p:extLst>
      <p:ext uri="{BB962C8B-B14F-4D97-AF65-F5344CB8AC3E}">
        <p14:creationId xmlns:p14="http://schemas.microsoft.com/office/powerpoint/2010/main" val="1888454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968F1182-28D1-184F-8230-395D0F7D9A6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1" b="12501"/>
          <a:stretch/>
        </p:blipFill>
        <p:spPr>
          <a:xfrm>
            <a:off x="7055538" y="556302"/>
            <a:ext cx="5136462" cy="5770275"/>
          </a:xfrm>
        </p:spPr>
      </p:pic>
      <p:sp>
        <p:nvSpPr>
          <p:cNvPr id="3" name="Tijdelijke aanduiding voor tekst 2">
            <a:extLst>
              <a:ext uri="{FF2B5EF4-FFF2-40B4-BE49-F238E27FC236}">
                <a16:creationId xmlns:a16="http://schemas.microsoft.com/office/drawing/2014/main" id="{0CFC6243-095D-AC48-880D-DDE62ADB06A2}"/>
              </a:ext>
            </a:extLst>
          </p:cNvPr>
          <p:cNvSpPr>
            <a:spLocks noGrp="1"/>
          </p:cNvSpPr>
          <p:nvPr>
            <p:ph type="body" sz="quarter" idx="11"/>
          </p:nvPr>
        </p:nvSpPr>
        <p:spPr/>
        <p:txBody>
          <a:bodyPr/>
          <a:lstStyle/>
          <a:p>
            <a:r>
              <a:rPr lang="nl-NL" dirty="0"/>
              <a:t>De opdracht</a:t>
            </a:r>
          </a:p>
        </p:txBody>
      </p:sp>
      <p:sp>
        <p:nvSpPr>
          <p:cNvPr id="4" name="Tijdelijke aanduiding voor tekst 3">
            <a:extLst>
              <a:ext uri="{FF2B5EF4-FFF2-40B4-BE49-F238E27FC236}">
                <a16:creationId xmlns:a16="http://schemas.microsoft.com/office/drawing/2014/main" id="{9C98B994-4890-554A-818F-572CB381433A}"/>
              </a:ext>
            </a:extLst>
          </p:cNvPr>
          <p:cNvSpPr>
            <a:spLocks noGrp="1"/>
          </p:cNvSpPr>
          <p:nvPr>
            <p:ph type="body" sz="quarter" idx="12"/>
          </p:nvPr>
        </p:nvSpPr>
        <p:spPr>
          <a:xfrm>
            <a:off x="591060" y="2210765"/>
            <a:ext cx="5504940" cy="3532810"/>
          </a:xfrm>
        </p:spPr>
        <p:txBody>
          <a:bodyPr>
            <a:normAutofit fontScale="70000" lnSpcReduction="20000"/>
          </a:bodyPr>
          <a:lstStyle/>
          <a:p>
            <a:pPr marL="457200" indent="-457200">
              <a:buFont typeface="+mj-lt"/>
              <a:buAutoNum type="arabicPeriod"/>
            </a:pPr>
            <a:r>
              <a:rPr lang="nl-NL" dirty="0"/>
              <a:t>Maak een digitale reclame voor Mediabegrip. Maak duidelijk wat volgens jou zo goed is aan Mediabegrip.</a:t>
            </a:r>
          </a:p>
          <a:p>
            <a:pPr marL="457200" indent="-457200">
              <a:buFont typeface="+mj-lt"/>
              <a:buAutoNum type="arabicPeriod"/>
            </a:pPr>
            <a:r>
              <a:rPr lang="nl-NL" dirty="0"/>
              <a:t>Bedenk een alternatief voor Black Friday speciaal voor Mediabegrip. </a:t>
            </a:r>
          </a:p>
          <a:p>
            <a:pPr marL="457200" indent="-457200">
              <a:buFont typeface="+mj-lt"/>
              <a:buAutoNum type="arabicPeriod"/>
            </a:pPr>
            <a:r>
              <a:rPr lang="nl-NL" dirty="0"/>
              <a:t>Stuur jouw creatie naar de juf of meester. </a:t>
            </a:r>
          </a:p>
          <a:p>
            <a:r>
              <a:rPr lang="nl-NL" dirty="0"/>
              <a:t>Deze zal jullie creaties doorsturen naar Mediabegrip en misschien zien jullie jouw creatie wel ergens terug!!! </a:t>
            </a:r>
          </a:p>
          <a:p>
            <a:r>
              <a:rPr lang="nl-NL" dirty="0"/>
              <a:t>(Voordat we jouw reclame gaan gebruiken vragen we wel eerst jouw toestemming, hoor.)</a:t>
            </a:r>
          </a:p>
          <a:p>
            <a:r>
              <a:rPr lang="nl-NL" dirty="0"/>
              <a:t>Denk bij het maken van jouw reclame wel aan de regels!</a:t>
            </a:r>
          </a:p>
        </p:txBody>
      </p:sp>
    </p:spTree>
    <p:extLst>
      <p:ext uri="{BB962C8B-B14F-4D97-AF65-F5344CB8AC3E}">
        <p14:creationId xmlns:p14="http://schemas.microsoft.com/office/powerpoint/2010/main" val="235782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p:txBody>
      </p:sp>
      <p:pic>
        <p:nvPicPr>
          <p:cNvPr id="4" name="Afbeelding 3">
            <a:extLst>
              <a:ext uri="{FF2B5EF4-FFF2-40B4-BE49-F238E27FC236}">
                <a16:creationId xmlns:a16="http://schemas.microsoft.com/office/drawing/2014/main" id="{B5C1F5DF-8260-1B19-B199-5CA725EDA9E4}"/>
              </a:ext>
            </a:extLst>
          </p:cNvPr>
          <p:cNvPicPr>
            <a:picLocks noChangeAspect="1"/>
          </p:cNvPicPr>
          <p:nvPr/>
        </p:nvPicPr>
        <p:blipFill>
          <a:blip r:embed="rId2"/>
          <a:stretch>
            <a:fillRect/>
          </a:stretch>
        </p:blipFill>
        <p:spPr>
          <a:xfrm rot="20359990">
            <a:off x="2904743" y="-1516055"/>
            <a:ext cx="6477000" cy="5438775"/>
          </a:xfrm>
          <a:prstGeom prst="rect">
            <a:avLst/>
          </a:prstGeom>
        </p:spPr>
      </p:pic>
    </p:spTree>
    <p:extLst>
      <p:ext uri="{BB962C8B-B14F-4D97-AF65-F5344CB8AC3E}">
        <p14:creationId xmlns:p14="http://schemas.microsoft.com/office/powerpoint/2010/main" val="252910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p:txBody>
          <a:bodyPr/>
          <a:lstStyle/>
          <a:p>
            <a:r>
              <a:rPr lang="nl-NL" dirty="0"/>
              <a:t>Burgerschap</a:t>
            </a:r>
          </a:p>
        </p:txBody>
      </p:sp>
      <p:sp>
        <p:nvSpPr>
          <p:cNvPr id="3" name="Tijdelijke aanduiding voor tekst 2">
            <a:extLst>
              <a:ext uri="{FF2B5EF4-FFF2-40B4-BE49-F238E27FC236}">
                <a16:creationId xmlns:a16="http://schemas.microsoft.com/office/drawing/2014/main" id="{81AF2561-708E-53EE-D7F9-2A954670230C}"/>
              </a:ext>
            </a:extLst>
          </p:cNvPr>
          <p:cNvSpPr>
            <a:spLocks noGrp="1"/>
          </p:cNvSpPr>
          <p:nvPr>
            <p:ph type="body" sz="quarter" idx="12"/>
          </p:nvPr>
        </p:nvSpPr>
        <p:spPr>
          <a:xfrm>
            <a:off x="618177" y="1743070"/>
            <a:ext cx="6127680" cy="3569650"/>
          </a:xfrm>
        </p:spPr>
        <p:txBody>
          <a:bodyPr>
            <a:normAutofit lnSpcReduction="10000"/>
          </a:bodyPr>
          <a:lstStyle/>
          <a:p>
            <a:r>
              <a:rPr lang="nl-NL" dirty="0">
                <a:solidFill>
                  <a:schemeClr val="bg1"/>
                </a:solidFill>
              </a:rPr>
              <a:t>Opdracht:</a:t>
            </a:r>
          </a:p>
          <a:p>
            <a:r>
              <a:rPr lang="nl-NL" dirty="0">
                <a:solidFill>
                  <a:schemeClr val="bg1"/>
                </a:solidFill>
              </a:rPr>
              <a:t>Black Friday is g</a:t>
            </a:r>
            <a:r>
              <a:rPr lang="nl-NL" sz="2000" b="0" dirty="0">
                <a:solidFill>
                  <a:schemeClr val="bg1"/>
                </a:solidFill>
                <a:latin typeface="+mn-lt"/>
              </a:rPr>
              <a:t>oed nieuws voor koopjesjagers, maar al die koopjes hebben ook </a:t>
            </a:r>
            <a:r>
              <a:rPr lang="nl-NL" sz="2000" b="0" dirty="0">
                <a:solidFill>
                  <a:schemeClr val="tx1"/>
                </a:solidFill>
                <a:latin typeface="+mn-lt"/>
                <a:hlinkClick r:id="rId2">
                  <a:extLst>
                    <a:ext uri="{A12FA001-AC4F-418D-AE19-62706E023703}">
                      <ahyp:hlinkClr xmlns:ahyp="http://schemas.microsoft.com/office/drawing/2018/hyperlinkcolor" val="tx"/>
                    </a:ext>
                  </a:extLst>
                </a:hlinkClick>
              </a:rPr>
              <a:t>een keerzijde</a:t>
            </a:r>
            <a:r>
              <a:rPr lang="nl-NL" dirty="0">
                <a:solidFill>
                  <a:schemeClr val="bg1"/>
                </a:solidFill>
              </a:rPr>
              <a:t>. </a:t>
            </a:r>
          </a:p>
          <a:p>
            <a:r>
              <a:rPr lang="nl-NL" dirty="0">
                <a:solidFill>
                  <a:schemeClr val="bg1"/>
                </a:solidFill>
              </a:rPr>
              <a:t>Hoe kun je milieubewust shoppen? Kijk eens op </a:t>
            </a:r>
            <a:r>
              <a:rPr lang="nl-NL" dirty="0">
                <a:solidFill>
                  <a:schemeClr val="tx1"/>
                </a:solidFill>
                <a:hlinkClick r:id="rId3">
                  <a:extLst>
                    <a:ext uri="{A12FA001-AC4F-418D-AE19-62706E023703}">
                      <ahyp:hlinkClr xmlns:ahyp="http://schemas.microsoft.com/office/drawing/2018/hyperlinkcolor" val="tx"/>
                    </a:ext>
                  </a:extLst>
                </a:hlinkClick>
              </a:rPr>
              <a:t>deze site</a:t>
            </a:r>
            <a:r>
              <a:rPr lang="nl-NL" dirty="0">
                <a:solidFill>
                  <a:schemeClr val="bg1"/>
                </a:solidFill>
              </a:rPr>
              <a:t>.</a:t>
            </a:r>
          </a:p>
          <a:p>
            <a:r>
              <a:rPr lang="nl-NL" dirty="0">
                <a:solidFill>
                  <a:schemeClr val="bg1"/>
                </a:solidFill>
              </a:rPr>
              <a:t>Bespreek de stellingen op de volgende dia.</a:t>
            </a:r>
          </a:p>
          <a:p>
            <a:endParaRPr lang="nl-NL" dirty="0"/>
          </a:p>
        </p:txBody>
      </p:sp>
      <p:pic>
        <p:nvPicPr>
          <p:cNvPr id="5" name="Afbeelding 4">
            <a:extLst>
              <a:ext uri="{FF2B5EF4-FFF2-40B4-BE49-F238E27FC236}">
                <a16:creationId xmlns:a16="http://schemas.microsoft.com/office/drawing/2014/main" id="{32CC2A19-25FA-C836-5953-91A89461735C}"/>
              </a:ext>
            </a:extLst>
          </p:cNvPr>
          <p:cNvPicPr>
            <a:picLocks noChangeAspect="1"/>
          </p:cNvPicPr>
          <p:nvPr/>
        </p:nvPicPr>
        <p:blipFill>
          <a:blip r:embed="rId4"/>
          <a:stretch>
            <a:fillRect/>
          </a:stretch>
        </p:blipFill>
        <p:spPr>
          <a:xfrm>
            <a:off x="9528265" y="5476180"/>
            <a:ext cx="2183254" cy="1833291"/>
          </a:xfrm>
          <a:prstGeom prst="rect">
            <a:avLst/>
          </a:prstGeom>
        </p:spPr>
      </p:pic>
      <p:pic>
        <p:nvPicPr>
          <p:cNvPr id="4" name="Afbeelding 3">
            <a:extLst>
              <a:ext uri="{FF2B5EF4-FFF2-40B4-BE49-F238E27FC236}">
                <a16:creationId xmlns:a16="http://schemas.microsoft.com/office/drawing/2014/main" id="{6EF56E04-857A-ACD3-E5F4-0926295D0A48}"/>
              </a:ext>
            </a:extLst>
          </p:cNvPr>
          <p:cNvPicPr>
            <a:picLocks noChangeAspect="1"/>
          </p:cNvPicPr>
          <p:nvPr/>
        </p:nvPicPr>
        <p:blipFill>
          <a:blip r:embed="rId5"/>
          <a:stretch>
            <a:fillRect/>
          </a:stretch>
        </p:blipFill>
        <p:spPr>
          <a:xfrm>
            <a:off x="7718293" y="578952"/>
            <a:ext cx="3993226" cy="3871296"/>
          </a:xfrm>
          <a:prstGeom prst="rect">
            <a:avLst/>
          </a:prstGeom>
        </p:spPr>
      </p:pic>
    </p:spTree>
    <p:extLst>
      <p:ext uri="{BB962C8B-B14F-4D97-AF65-F5344CB8AC3E}">
        <p14:creationId xmlns:p14="http://schemas.microsoft.com/office/powerpoint/2010/main" val="567400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p:txBody>
          <a:bodyPr/>
          <a:lstStyle/>
          <a:p>
            <a:r>
              <a:rPr lang="nl-NL" dirty="0"/>
              <a:t>Burgerschap stellingen</a:t>
            </a:r>
          </a:p>
        </p:txBody>
      </p:sp>
      <p:sp>
        <p:nvSpPr>
          <p:cNvPr id="3" name="Tijdelijke aanduiding voor tekst 2">
            <a:extLst>
              <a:ext uri="{FF2B5EF4-FFF2-40B4-BE49-F238E27FC236}">
                <a16:creationId xmlns:a16="http://schemas.microsoft.com/office/drawing/2014/main" id="{81AF2561-708E-53EE-D7F9-2A954670230C}"/>
              </a:ext>
            </a:extLst>
          </p:cNvPr>
          <p:cNvSpPr>
            <a:spLocks noGrp="1"/>
          </p:cNvSpPr>
          <p:nvPr>
            <p:ph type="body" sz="quarter" idx="12"/>
          </p:nvPr>
        </p:nvSpPr>
        <p:spPr>
          <a:xfrm>
            <a:off x="618177" y="1743070"/>
            <a:ext cx="10742812" cy="3569650"/>
          </a:xfrm>
        </p:spPr>
        <p:txBody>
          <a:bodyPr>
            <a:normAutofit fontScale="70000" lnSpcReduction="20000"/>
          </a:bodyPr>
          <a:lstStyle/>
          <a:p>
            <a:r>
              <a:rPr lang="nl-NL" dirty="0">
                <a:solidFill>
                  <a:schemeClr val="bg1"/>
                </a:solidFill>
              </a:rPr>
              <a:t>“Als je op Black Friday iets koopt, moet er direct een donatie aan het Wereld Natuur Fonds worden gedaan.”</a:t>
            </a:r>
          </a:p>
          <a:p>
            <a:endParaRPr lang="nl-NL" dirty="0">
              <a:solidFill>
                <a:schemeClr val="bg1"/>
              </a:solidFill>
            </a:endParaRPr>
          </a:p>
          <a:p>
            <a:r>
              <a:rPr lang="nl-NL" dirty="0">
                <a:solidFill>
                  <a:schemeClr val="bg1"/>
                </a:solidFill>
              </a:rPr>
              <a:t>“Black Friday moet verboden worden.”</a:t>
            </a:r>
          </a:p>
          <a:p>
            <a:endParaRPr lang="nl-NL" dirty="0">
              <a:solidFill>
                <a:schemeClr val="bg1"/>
              </a:solidFill>
            </a:endParaRPr>
          </a:p>
          <a:p>
            <a:r>
              <a:rPr lang="nl-NL" dirty="0">
                <a:solidFill>
                  <a:schemeClr val="bg1"/>
                </a:solidFill>
              </a:rPr>
              <a:t>“Winkels mogen alleen nog producten verkopen die niet schadelijk zijn voor het milieu.”</a:t>
            </a:r>
          </a:p>
          <a:p>
            <a:endParaRPr lang="nl-NL" dirty="0">
              <a:solidFill>
                <a:schemeClr val="bg1"/>
              </a:solidFill>
            </a:endParaRPr>
          </a:p>
          <a:p>
            <a:r>
              <a:rPr lang="nl-NL" dirty="0">
                <a:solidFill>
                  <a:schemeClr val="bg1"/>
                </a:solidFill>
              </a:rPr>
              <a:t>“De makers van de producten moeten nadenken over het milieu. De klant hoeft daar niet over na te denken.”</a:t>
            </a:r>
          </a:p>
          <a:p>
            <a:endParaRPr lang="nl-NL" dirty="0">
              <a:solidFill>
                <a:schemeClr val="bg1"/>
              </a:solidFill>
            </a:endParaRPr>
          </a:p>
          <a:p>
            <a:endParaRPr lang="nl-NL" dirty="0"/>
          </a:p>
        </p:txBody>
      </p:sp>
      <p:pic>
        <p:nvPicPr>
          <p:cNvPr id="5" name="Afbeelding 4">
            <a:extLst>
              <a:ext uri="{FF2B5EF4-FFF2-40B4-BE49-F238E27FC236}">
                <a16:creationId xmlns:a16="http://schemas.microsoft.com/office/drawing/2014/main" id="{32CC2A19-25FA-C836-5953-91A89461735C}"/>
              </a:ext>
            </a:extLst>
          </p:cNvPr>
          <p:cNvPicPr>
            <a:picLocks noChangeAspect="1"/>
          </p:cNvPicPr>
          <p:nvPr/>
        </p:nvPicPr>
        <p:blipFill>
          <a:blip r:embed="rId2"/>
          <a:stretch>
            <a:fillRect/>
          </a:stretch>
        </p:blipFill>
        <p:spPr>
          <a:xfrm>
            <a:off x="9528265" y="5476180"/>
            <a:ext cx="2183254" cy="1833291"/>
          </a:xfrm>
          <a:prstGeom prst="rect">
            <a:avLst/>
          </a:prstGeom>
        </p:spPr>
      </p:pic>
    </p:spTree>
    <p:extLst>
      <p:ext uri="{BB962C8B-B14F-4D97-AF65-F5344CB8AC3E}">
        <p14:creationId xmlns:p14="http://schemas.microsoft.com/office/powerpoint/2010/main" val="1169594747"/>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2.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3.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Kantoorthema</Template>
  <TotalTime>891</TotalTime>
  <Words>821</Words>
  <Application>Microsoft Office PowerPoint</Application>
  <PresentationFormat>Breedbeeld</PresentationFormat>
  <Paragraphs>61</Paragraphs>
  <Slides>9</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Arial</vt:lpstr>
      <vt:lpstr>Poppins</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Clare Brouwer</dc:creator>
  <cp:lastModifiedBy>Barry Kuijpers</cp:lastModifiedBy>
  <cp:revision>21</cp:revision>
  <dcterms:created xsi:type="dcterms:W3CDTF">2022-01-30T11:55:21Z</dcterms:created>
  <dcterms:modified xsi:type="dcterms:W3CDTF">2022-11-28T07:40:45Z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