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4"/>
  </p:notesMasterIdLst>
  <p:sldIdLst>
    <p:sldId id="268" r:id="rId5"/>
    <p:sldId id="269" r:id="rId6"/>
    <p:sldId id="270" r:id="rId7"/>
    <p:sldId id="282" r:id="rId8"/>
    <p:sldId id="275" r:id="rId9"/>
    <p:sldId id="277" r:id="rId10"/>
    <p:sldId id="280" r:id="rId11"/>
    <p:sldId id="281" r:id="rId12"/>
    <p:sldId id="283"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Poppins" panose="00000500000000000000" pitchFamily="2" charset="0"/>
      <p:regular r:id="rId19"/>
      <p:bold r:id="rId20"/>
      <p:italic r:id="rId21"/>
      <p:boldItalic r:id="rId22"/>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11" d="100"/>
          <a:sy n="111" d="100"/>
        </p:scale>
        <p:origin x="5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11/25/2022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25/11/2022</a:t>
            </a:fld>
            <a:endParaRPr lang="en-US" dirty="0"/>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25/11/2022</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2.xml"/><Relationship Id="rId1" Type="http://schemas.openxmlformats.org/officeDocument/2006/relationships/video" Target="https://www.youtube.com/embed/_FtPLNLcu-A?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reclamecode.nl/nrc/nederlandse-reclame-code/" TargetMode="External"/><Relationship Id="rId2" Type="http://schemas.openxmlformats.org/officeDocument/2006/relationships/image" Target="../media/image15.jpeg"/><Relationship Id="rId1" Type="http://schemas.openxmlformats.org/officeDocument/2006/relationships/slideLayout" Target="../slideLayouts/slideLayout5.xml"/><Relationship Id="rId4" Type="http://schemas.openxmlformats.org/officeDocument/2006/relationships/hyperlink" Target="https://www.rijksoverheid.nl/onderwerpen/bescherming-van-consumenten/vraag-en-antwoord/waar-kan-ik-een-klacht-indienen-over-misleidende-reclame"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AF62AFA1-9168-F64B-8E76-D8E80ECC0457}"/>
              </a:ext>
            </a:extLst>
          </p:cNvPr>
          <p:cNvSpPr>
            <a:spLocks noGrp="1"/>
          </p:cNvSpPr>
          <p:nvPr>
            <p:ph type="dt" sz="half" idx="2"/>
          </p:nvPr>
        </p:nvSpPr>
        <p:spPr/>
        <p:txBody>
          <a:bodyPr/>
          <a:lstStyle/>
          <a:p>
            <a:r>
              <a:rPr lang="en-US" dirty="0"/>
              <a:t>28/11/2022</a:t>
            </a:r>
          </a:p>
        </p:txBody>
      </p:sp>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615662" y="1784504"/>
            <a:ext cx="5480338" cy="3107092"/>
          </a:xfrm>
        </p:spPr>
        <p:txBody>
          <a:bodyPr>
            <a:normAutofit/>
          </a:bodyPr>
          <a:lstStyle/>
          <a:p>
            <a:r>
              <a:rPr lang="nl-NL" dirty="0">
                <a:solidFill>
                  <a:schemeClr val="tx1"/>
                </a:solidFill>
              </a:rPr>
              <a:t>Black Friday…</a:t>
            </a:r>
          </a:p>
          <a:p>
            <a:endParaRPr lang="nl-NL" dirty="0"/>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p:txBody>
          <a:bodyPr>
            <a:normAutofit/>
          </a:bodyPr>
          <a:lstStyle/>
          <a:p>
            <a:r>
              <a:rPr lang="nl-NL" dirty="0"/>
              <a:t>Mediabegrip week 48</a:t>
            </a:r>
          </a:p>
        </p:txBody>
      </p:sp>
      <p:pic>
        <p:nvPicPr>
          <p:cNvPr id="15" name="Tijdelijke aanduiding voor afbeelding 14">
            <a:extLst>
              <a:ext uri="{FF2B5EF4-FFF2-40B4-BE49-F238E27FC236}">
                <a16:creationId xmlns:a16="http://schemas.microsoft.com/office/drawing/2014/main" id="{43DBC051-43A9-0E4C-8881-31EDC998F03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1817" b="11817"/>
          <a:stretch/>
        </p:blipFill>
        <p:spPr>
          <a:xfrm>
            <a:off x="7287902" y="0"/>
            <a:ext cx="4927209" cy="5639456"/>
          </a:xfrm>
        </p:spPr>
      </p:pic>
    </p:spTree>
    <p:extLst>
      <p:ext uri="{BB962C8B-B14F-4D97-AF65-F5344CB8AC3E}">
        <p14:creationId xmlns:p14="http://schemas.microsoft.com/office/powerpoint/2010/main" val="2623847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p:txBody>
          <a:bodyPr/>
          <a:lstStyle/>
          <a:p>
            <a:r>
              <a:rPr lang="nl-NL" dirty="0" err="1"/>
              <a:t>Melles</a:t>
            </a:r>
            <a:r>
              <a:rPr lang="nl-NL" dirty="0"/>
              <a:t> media</a:t>
            </a:r>
          </a:p>
        </p:txBody>
      </p:sp>
      <p:sp>
        <p:nvSpPr>
          <p:cNvPr id="3" name="Tijdelijke aanduiding voor tekst 2">
            <a:extLst>
              <a:ext uri="{FF2B5EF4-FFF2-40B4-BE49-F238E27FC236}">
                <a16:creationId xmlns:a16="http://schemas.microsoft.com/office/drawing/2014/main" id="{D5A5D96C-5B3D-5844-BDC5-E08D26EFCCB5}"/>
              </a:ext>
            </a:extLst>
          </p:cNvPr>
          <p:cNvSpPr>
            <a:spLocks noGrp="1"/>
          </p:cNvSpPr>
          <p:nvPr>
            <p:ph type="body" sz="quarter" idx="12"/>
          </p:nvPr>
        </p:nvSpPr>
        <p:spPr>
          <a:xfrm>
            <a:off x="618177" y="1285336"/>
            <a:ext cx="7740819" cy="4339087"/>
          </a:xfrm>
        </p:spPr>
        <p:txBody>
          <a:bodyPr>
            <a:normAutofit fontScale="47500" lnSpcReduction="20000"/>
          </a:bodyPr>
          <a:lstStyle/>
          <a:p>
            <a:pPr rtl="0">
              <a:spcBef>
                <a:spcPts val="1000"/>
              </a:spcBef>
              <a:spcAft>
                <a:spcPts val="0"/>
              </a:spcAft>
            </a:pPr>
            <a:r>
              <a:rPr lang="nl-NL" sz="1800" b="0" i="0" u="none" strike="noStrike" dirty="0">
                <a:solidFill>
                  <a:srgbClr val="3F5061"/>
                </a:solidFill>
                <a:effectLst/>
                <a:latin typeface="Arial" panose="020B0604020202020204" pitchFamily="34" charset="0"/>
              </a:rPr>
              <a:t>Hoi,</a:t>
            </a:r>
            <a:endParaRPr lang="nl-NL" b="0" dirty="0">
              <a:effectLst/>
            </a:endParaRPr>
          </a:p>
          <a:p>
            <a:pPr rtl="0">
              <a:spcBef>
                <a:spcPts val="1000"/>
              </a:spcBef>
              <a:spcAft>
                <a:spcPts val="0"/>
              </a:spcAft>
            </a:pPr>
            <a:r>
              <a:rPr lang="nl-NL" sz="1800" b="0" i="0" u="none" strike="noStrike" dirty="0">
                <a:solidFill>
                  <a:srgbClr val="3F5061"/>
                </a:solidFill>
                <a:effectLst/>
                <a:latin typeface="Arial" panose="020B0604020202020204" pitchFamily="34" charset="0"/>
              </a:rPr>
              <a:t>Overal, maar dan ook overal zie en hoor ik het. Al weken. Black Friday… Iedere reclame gaat daarover. Als ik samen met mijn ouders naar de televisie kijk, als we in de auto naar de radio luisteren en als ik online op mijn </a:t>
            </a:r>
            <a:r>
              <a:rPr lang="nl-NL" sz="1800" b="0" i="0" u="none" strike="noStrike" dirty="0" err="1">
                <a:solidFill>
                  <a:srgbClr val="3F5061"/>
                </a:solidFill>
                <a:effectLst/>
                <a:latin typeface="Arial" panose="020B0604020202020204" pitchFamily="34" charset="0"/>
              </a:rPr>
              <a:t>social</a:t>
            </a:r>
            <a:r>
              <a:rPr lang="nl-NL" sz="1800" b="0" i="0" u="none" strike="noStrike" dirty="0">
                <a:solidFill>
                  <a:srgbClr val="3F5061"/>
                </a:solidFill>
                <a:effectLst/>
                <a:latin typeface="Arial" panose="020B0604020202020204" pitchFamily="34" charset="0"/>
              </a:rPr>
              <a:t> media kijk. Alleen maar reclames, aanbiedingen en kortingen. Fijn hoor, dat alles nu net zo voor de feestdagen in de aanbieding is. Maar is dat wel zo? Is alles ook echt goedkoper? Ik heb ook wel eens gehoord dat winkels eerst alles duurder maken en dan met Black Friday zogenaamd een aanbieding hebben, maar dan betaal je dus gewoon de normale prijs… Wel slim? Maar mag dat zo maar?</a:t>
            </a:r>
            <a:endParaRPr lang="nl-NL" b="0" dirty="0">
              <a:effectLst/>
            </a:endParaRPr>
          </a:p>
          <a:p>
            <a:pPr rtl="0">
              <a:spcBef>
                <a:spcPts val="1000"/>
              </a:spcBef>
              <a:spcAft>
                <a:spcPts val="0"/>
              </a:spcAft>
            </a:pPr>
            <a:r>
              <a:rPr lang="nl-NL" sz="1800" b="0" i="0" u="none" strike="noStrike" dirty="0">
                <a:solidFill>
                  <a:srgbClr val="3F5061"/>
                </a:solidFill>
                <a:effectLst/>
                <a:latin typeface="Arial" panose="020B0604020202020204" pitchFamily="34" charset="0"/>
              </a:rPr>
              <a:t>Welke regels zouden er gelden voor reclames? Je mag vast niet zomaar alles zeggen. Je mag toch zeker niet liegen over wat je verkoopt?</a:t>
            </a:r>
            <a:endParaRPr lang="nl-NL" b="0" dirty="0">
              <a:effectLst/>
            </a:endParaRPr>
          </a:p>
          <a:p>
            <a:pPr rtl="0">
              <a:spcBef>
                <a:spcPts val="1000"/>
              </a:spcBef>
              <a:spcAft>
                <a:spcPts val="0"/>
              </a:spcAft>
            </a:pPr>
            <a:r>
              <a:rPr lang="nl-NL" sz="1800" b="0" i="0" u="none" strike="noStrike" dirty="0">
                <a:solidFill>
                  <a:srgbClr val="3F5061"/>
                </a:solidFill>
                <a:effectLst/>
                <a:latin typeface="Arial" panose="020B0604020202020204" pitchFamily="34" charset="0"/>
              </a:rPr>
              <a:t>Nou, ik trap er in ieder geval niet zomaar in. Ik kijk altijd heel goed wat er staat en als ik een aanbieding zie die te mooi is om waar te zijn, onderzoek ik altijd even verder. Ik kijk dan bijvoorbeeld op andere websites naar de prijzen en de omschrijving.</a:t>
            </a:r>
            <a:endParaRPr lang="nl-NL" b="0" dirty="0">
              <a:effectLst/>
            </a:endParaRPr>
          </a:p>
          <a:p>
            <a:pPr rtl="0">
              <a:spcBef>
                <a:spcPts val="1000"/>
              </a:spcBef>
              <a:spcAft>
                <a:spcPts val="0"/>
              </a:spcAft>
            </a:pPr>
            <a:r>
              <a:rPr lang="nl-NL" sz="1800" b="0" i="0" u="none" strike="noStrike" dirty="0">
                <a:solidFill>
                  <a:srgbClr val="3F5061"/>
                </a:solidFill>
                <a:effectLst/>
                <a:latin typeface="Arial" panose="020B0604020202020204" pitchFamily="34" charset="0"/>
              </a:rPr>
              <a:t>En trouwens: wat is dat eigenlijk Black Friday? Waar komt dat eigenlijk vandaan? Ik denk dat het uit Amerika komt en nu ook hier gehouden wordt, maar dat weet ik niet zeker.</a:t>
            </a:r>
            <a:endParaRPr lang="nl-NL" b="0" dirty="0">
              <a:effectLst/>
            </a:endParaRPr>
          </a:p>
          <a:p>
            <a:pPr rtl="0">
              <a:spcBef>
                <a:spcPts val="1000"/>
              </a:spcBef>
              <a:spcAft>
                <a:spcPts val="0"/>
              </a:spcAft>
            </a:pPr>
            <a:r>
              <a:rPr lang="nl-NL" sz="1800" b="0" i="0" u="none" strike="noStrike" dirty="0">
                <a:solidFill>
                  <a:srgbClr val="3F5061"/>
                </a:solidFill>
                <a:effectLst/>
                <a:latin typeface="Arial" panose="020B0604020202020204" pitchFamily="34" charset="0"/>
              </a:rPr>
              <a:t>Nou ja, ik word in ieder geval knettergek van al die Black Friday reclames. Kunnen die reclamemakers nou niet iets leuks en origineels bedenken?</a:t>
            </a:r>
            <a:endParaRPr lang="nl-NL" b="0" dirty="0">
              <a:effectLst/>
            </a:endParaRPr>
          </a:p>
          <a:p>
            <a:pPr rtl="0">
              <a:spcBef>
                <a:spcPts val="1000"/>
              </a:spcBef>
              <a:spcAft>
                <a:spcPts val="0"/>
              </a:spcAft>
            </a:pPr>
            <a:r>
              <a:rPr lang="nl-NL" sz="1800" b="0" i="0" u="none" strike="noStrike" dirty="0">
                <a:solidFill>
                  <a:srgbClr val="3F5061"/>
                </a:solidFill>
                <a:effectLst/>
                <a:latin typeface="Arial" panose="020B0604020202020204" pitchFamily="34" charset="0"/>
              </a:rPr>
              <a:t>Gelukkig is het na deze week weer voorbij. Dan is het waarschijnlijk weer tijd voor al die sfeervolle kerstreclames. Met gezellige taferelen voor de open haard, sneeuw en de kerstman. Dat geeft me tenminste weer een lekker knus gevoel.</a:t>
            </a:r>
            <a:endParaRPr lang="nl-NL" b="0" dirty="0">
              <a:effectLst/>
            </a:endParaRPr>
          </a:p>
          <a:p>
            <a:pPr rtl="0">
              <a:spcBef>
                <a:spcPts val="1000"/>
              </a:spcBef>
              <a:spcAft>
                <a:spcPts val="0"/>
              </a:spcAft>
            </a:pPr>
            <a:r>
              <a:rPr lang="nl-NL" sz="1800" b="0" i="0" u="none" strike="noStrike" dirty="0">
                <a:solidFill>
                  <a:srgbClr val="3F5061"/>
                </a:solidFill>
                <a:effectLst/>
                <a:latin typeface="Arial" panose="020B0604020202020204" pitchFamily="34" charset="0"/>
              </a:rPr>
              <a:t>Wat is jouw favoriete reclame?</a:t>
            </a:r>
            <a:endParaRPr lang="nl-NL" b="0" dirty="0">
              <a:effectLst/>
            </a:endParaRPr>
          </a:p>
          <a:p>
            <a:pPr rtl="0">
              <a:spcBef>
                <a:spcPts val="1000"/>
              </a:spcBef>
              <a:spcAft>
                <a:spcPts val="0"/>
              </a:spcAft>
            </a:pPr>
            <a:r>
              <a:rPr lang="nl-NL" sz="1800" b="0" i="0" u="none" strike="noStrike" dirty="0">
                <a:solidFill>
                  <a:srgbClr val="3F5061"/>
                </a:solidFill>
                <a:effectLst/>
                <a:latin typeface="Arial" panose="020B0604020202020204" pitchFamily="34" charset="0"/>
              </a:rPr>
              <a:t>Groetjes,</a:t>
            </a:r>
            <a:endParaRPr lang="nl-NL" b="0" dirty="0">
              <a:effectLst/>
            </a:endParaRPr>
          </a:p>
          <a:p>
            <a:pPr rtl="0">
              <a:spcBef>
                <a:spcPts val="1000"/>
              </a:spcBef>
              <a:spcAft>
                <a:spcPts val="0"/>
              </a:spcAft>
            </a:pPr>
            <a:r>
              <a:rPr lang="nl-NL" sz="1800" b="0" i="0" u="none" strike="noStrike" dirty="0">
                <a:solidFill>
                  <a:srgbClr val="3F5061"/>
                </a:solidFill>
                <a:effectLst/>
                <a:latin typeface="Arial" panose="020B0604020202020204" pitchFamily="34" charset="0"/>
              </a:rPr>
              <a:t>Melle.</a:t>
            </a:r>
            <a:endParaRPr lang="nl-NL" b="0" dirty="0">
              <a:effectLst/>
            </a:endParaRPr>
          </a:p>
          <a:p>
            <a:endParaRPr lang="nl-NL" dirty="0"/>
          </a:p>
        </p:txBody>
      </p:sp>
      <p:pic>
        <p:nvPicPr>
          <p:cNvPr id="8" name="Afbeelding 7" descr="Afbeelding met tekst&#10;&#10;Automatisch gegenereerde beschrijving">
            <a:extLst>
              <a:ext uri="{FF2B5EF4-FFF2-40B4-BE49-F238E27FC236}">
                <a16:creationId xmlns:a16="http://schemas.microsoft.com/office/drawing/2014/main" id="{5C663F95-379D-3B55-4C3C-6B40128CE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0676" y="1518136"/>
            <a:ext cx="3183147" cy="3183147"/>
          </a:xfrm>
          <a:prstGeom prst="rect">
            <a:avLst/>
          </a:prstGeom>
        </p:spPr>
      </p:pic>
    </p:spTree>
    <p:extLst>
      <p:ext uri="{BB962C8B-B14F-4D97-AF65-F5344CB8AC3E}">
        <p14:creationId xmlns:p14="http://schemas.microsoft.com/office/powerpoint/2010/main" val="1584226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12B6012F-912C-C143-A69E-18CB8AFBC054}"/>
              </a:ext>
            </a:extLst>
          </p:cNvPr>
          <p:cNvSpPr>
            <a:spLocks noGrp="1"/>
          </p:cNvSpPr>
          <p:nvPr>
            <p:ph type="body" sz="quarter" idx="11"/>
          </p:nvPr>
        </p:nvSpPr>
        <p:spPr>
          <a:xfrm>
            <a:off x="511558" y="540004"/>
            <a:ext cx="5504939" cy="1452562"/>
          </a:xfrm>
        </p:spPr>
        <p:txBody>
          <a:bodyPr>
            <a:normAutofit/>
          </a:bodyPr>
          <a:lstStyle/>
          <a:p>
            <a:r>
              <a:rPr lang="nl-NL" sz="2400" dirty="0"/>
              <a:t>Nu in de media</a:t>
            </a:r>
          </a:p>
        </p:txBody>
      </p:sp>
      <p:sp>
        <p:nvSpPr>
          <p:cNvPr id="4" name="Tijdelijke aanduiding voor tekst 3">
            <a:extLst>
              <a:ext uri="{FF2B5EF4-FFF2-40B4-BE49-F238E27FC236}">
                <a16:creationId xmlns:a16="http://schemas.microsoft.com/office/drawing/2014/main" id="{31F05CF6-E08D-654F-B616-7A8BE196A653}"/>
              </a:ext>
            </a:extLst>
          </p:cNvPr>
          <p:cNvSpPr>
            <a:spLocks noGrp="1"/>
          </p:cNvSpPr>
          <p:nvPr>
            <p:ph type="body" sz="quarter" idx="12"/>
          </p:nvPr>
        </p:nvSpPr>
        <p:spPr>
          <a:xfrm>
            <a:off x="511558" y="1719072"/>
            <a:ext cx="5504940" cy="3727571"/>
          </a:xfrm>
        </p:spPr>
        <p:txBody>
          <a:bodyPr>
            <a:normAutofit/>
          </a:bodyPr>
          <a:lstStyle/>
          <a:p>
            <a:r>
              <a:rPr lang="nl-NL" dirty="0"/>
              <a:t>Overal (op tv, radio en internet) gaat het de laatste weken over Black Friday.</a:t>
            </a:r>
          </a:p>
          <a:p>
            <a:r>
              <a:rPr lang="nl-NL" dirty="0"/>
              <a:t>De reclames, kortingen en aanbiedingen vliegen je om de oren. Maar waar komt het vandaan? En is het allemaal wel echt? Wat zijn eigenlijk de regels van reclame maken? </a:t>
            </a:r>
          </a:p>
          <a:p>
            <a:endParaRPr lang="nl-NL" dirty="0"/>
          </a:p>
          <a:p>
            <a:endParaRPr lang="nl-NL" dirty="0"/>
          </a:p>
          <a:p>
            <a:endParaRPr lang="nl-NL" dirty="0"/>
          </a:p>
        </p:txBody>
      </p:sp>
      <p:pic>
        <p:nvPicPr>
          <p:cNvPr id="14" name="Tijdelijke aanduiding voor afbeelding 13">
            <a:extLst>
              <a:ext uri="{FF2B5EF4-FFF2-40B4-BE49-F238E27FC236}">
                <a16:creationId xmlns:a16="http://schemas.microsoft.com/office/drawing/2014/main" id="{9928227A-9E30-E043-A890-0BDB5202B26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478" b="12478"/>
          <a:stretch/>
        </p:blipFill>
        <p:spPr>
          <a:xfrm>
            <a:off x="7055538" y="556302"/>
            <a:ext cx="5136462" cy="5770275"/>
          </a:xfrm>
        </p:spPr>
      </p:pic>
      <p:grpSp>
        <p:nvGrpSpPr>
          <p:cNvPr id="22" name="Group 213">
            <a:extLst>
              <a:ext uri="{FF2B5EF4-FFF2-40B4-BE49-F238E27FC236}">
                <a16:creationId xmlns:a16="http://schemas.microsoft.com/office/drawing/2014/main" id="{C1A5987B-6BFA-0840-A492-016B00DF121A}"/>
              </a:ext>
            </a:extLst>
          </p:cNvPr>
          <p:cNvGrpSpPr/>
          <p:nvPr/>
        </p:nvGrpSpPr>
        <p:grpSpPr>
          <a:xfrm>
            <a:off x="5270511" y="5276875"/>
            <a:ext cx="785737" cy="872811"/>
            <a:chOff x="5434401" y="1240109"/>
            <a:chExt cx="433799" cy="481872"/>
          </a:xfrm>
        </p:grpSpPr>
        <p:sp>
          <p:nvSpPr>
            <p:cNvPr id="23" name="Graphic 2">
              <a:extLst>
                <a:ext uri="{FF2B5EF4-FFF2-40B4-BE49-F238E27FC236}">
                  <a16:creationId xmlns:a16="http://schemas.microsoft.com/office/drawing/2014/main" id="{8DB3CD7B-70FD-9C4C-938E-D229599EF1BF}"/>
                </a:ext>
              </a:extLst>
            </p:cNvPr>
            <p:cNvSpPr/>
            <p:nvPr/>
          </p:nvSpPr>
          <p:spPr>
            <a:xfrm>
              <a:off x="5528072" y="1313218"/>
              <a:ext cx="340128" cy="408763"/>
            </a:xfrm>
            <a:custGeom>
              <a:avLst/>
              <a:gdLst>
                <a:gd name="connsiteX0" fmla="*/ 340128 w 340128"/>
                <a:gd name="connsiteY0" fmla="*/ 408763 h 408763"/>
                <a:gd name="connsiteX1" fmla="*/ 0 w 340128"/>
                <a:gd name="connsiteY1" fmla="*/ 408763 h 408763"/>
                <a:gd name="connsiteX2" fmla="*/ 179441 w 340128"/>
                <a:gd name="connsiteY2" fmla="*/ 0 h 408763"/>
                <a:gd name="connsiteX3" fmla="*/ 18373 w 340128"/>
                <a:gd name="connsiteY3" fmla="*/ 396769 h 408763"/>
                <a:gd name="connsiteX4" fmla="*/ 322993 w 340128"/>
                <a:gd name="connsiteY4" fmla="*/ 396769 h 408763"/>
                <a:gd name="connsiteX5" fmla="*/ 179250 w 340128"/>
                <a:gd name="connsiteY5" fmla="*/ 31224 h 4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128" h="408763">
                  <a:moveTo>
                    <a:pt x="340128" y="408763"/>
                  </a:moveTo>
                  <a:lnTo>
                    <a:pt x="0" y="408763"/>
                  </a:lnTo>
                  <a:lnTo>
                    <a:pt x="179441" y="0"/>
                  </a:lnTo>
                  <a:close/>
                  <a:moveTo>
                    <a:pt x="18373" y="396769"/>
                  </a:moveTo>
                  <a:lnTo>
                    <a:pt x="322993" y="396769"/>
                  </a:lnTo>
                  <a:lnTo>
                    <a:pt x="179250" y="31224"/>
                  </a:lnTo>
                  <a:close/>
                </a:path>
              </a:pathLst>
            </a:custGeom>
            <a:solidFill>
              <a:srgbClr val="009DDA"/>
            </a:solidFill>
            <a:ln w="9508" cap="flat">
              <a:noFill/>
              <a:prstDash val="solid"/>
              <a:miter/>
            </a:ln>
          </p:spPr>
          <p:txBody>
            <a:bodyPr rtlCol="0" anchor="ctr"/>
            <a:lstStyle/>
            <a:p>
              <a:endParaRPr lang="en-US"/>
            </a:p>
          </p:txBody>
        </p:sp>
        <p:sp>
          <p:nvSpPr>
            <p:cNvPr id="24" name="Graphic 2">
              <a:extLst>
                <a:ext uri="{FF2B5EF4-FFF2-40B4-BE49-F238E27FC236}">
                  <a16:creationId xmlns:a16="http://schemas.microsoft.com/office/drawing/2014/main" id="{BDDBD6CA-2770-BE40-930A-515BBB59E582}"/>
                </a:ext>
              </a:extLst>
            </p:cNvPr>
            <p:cNvSpPr/>
            <p:nvPr/>
          </p:nvSpPr>
          <p:spPr>
            <a:xfrm>
              <a:off x="5711130" y="1241917"/>
              <a:ext cx="72823" cy="56259"/>
            </a:xfrm>
            <a:custGeom>
              <a:avLst/>
              <a:gdLst>
                <a:gd name="connsiteX0" fmla="*/ 0 w 72823"/>
                <a:gd name="connsiteY0" fmla="*/ 0 h 56259"/>
                <a:gd name="connsiteX1" fmla="*/ 72823 w 72823"/>
                <a:gd name="connsiteY1" fmla="*/ 23703 h 56259"/>
                <a:gd name="connsiteX2" fmla="*/ 0 w 72823"/>
                <a:gd name="connsiteY2" fmla="*/ 56260 h 56259"/>
                <a:gd name="connsiteX3" fmla="*/ 0 w 72823"/>
                <a:gd name="connsiteY3" fmla="*/ 0 h 56259"/>
              </a:gdLst>
              <a:ahLst/>
              <a:cxnLst>
                <a:cxn ang="0">
                  <a:pos x="connsiteX0" y="connsiteY0"/>
                </a:cxn>
                <a:cxn ang="0">
                  <a:pos x="connsiteX1" y="connsiteY1"/>
                </a:cxn>
                <a:cxn ang="0">
                  <a:pos x="connsiteX2" y="connsiteY2"/>
                </a:cxn>
                <a:cxn ang="0">
                  <a:pos x="connsiteX3" y="connsiteY3"/>
                </a:cxn>
              </a:cxnLst>
              <a:rect l="l" t="t" r="r" b="b"/>
              <a:pathLst>
                <a:path w="72823" h="56259">
                  <a:moveTo>
                    <a:pt x="0" y="0"/>
                  </a:moveTo>
                  <a:lnTo>
                    <a:pt x="72823" y="23703"/>
                  </a:lnTo>
                  <a:lnTo>
                    <a:pt x="0" y="56260"/>
                  </a:lnTo>
                  <a:lnTo>
                    <a:pt x="0" y="0"/>
                  </a:lnTo>
                  <a:close/>
                </a:path>
              </a:pathLst>
            </a:custGeom>
            <a:solidFill>
              <a:srgbClr val="009DDA"/>
            </a:solidFill>
            <a:ln w="9508" cap="flat">
              <a:noFill/>
              <a:prstDash val="solid"/>
              <a:miter/>
            </a:ln>
          </p:spPr>
          <p:txBody>
            <a:bodyPr rtlCol="0" anchor="ctr"/>
            <a:lstStyle/>
            <a:p>
              <a:endParaRPr lang="en-US"/>
            </a:p>
          </p:txBody>
        </p:sp>
        <p:sp>
          <p:nvSpPr>
            <p:cNvPr id="25" name="Graphic 2">
              <a:extLst>
                <a:ext uri="{FF2B5EF4-FFF2-40B4-BE49-F238E27FC236}">
                  <a16:creationId xmlns:a16="http://schemas.microsoft.com/office/drawing/2014/main" id="{06320393-72D0-284F-B75B-20FE8429DFB9}"/>
                </a:ext>
              </a:extLst>
            </p:cNvPr>
            <p:cNvSpPr/>
            <p:nvPr/>
          </p:nvSpPr>
          <p:spPr>
            <a:xfrm>
              <a:off x="5702658" y="1240109"/>
              <a:ext cx="9519" cy="103103"/>
            </a:xfrm>
            <a:custGeom>
              <a:avLst/>
              <a:gdLst>
                <a:gd name="connsiteX0" fmla="*/ 4569 w 9519"/>
                <a:gd name="connsiteY0" fmla="*/ 103095 h 103103"/>
                <a:gd name="connsiteX1" fmla="*/ 0 w 9519"/>
                <a:gd name="connsiteY1" fmla="*/ 98526 h 103103"/>
                <a:gd name="connsiteX2" fmla="*/ 0 w 9519"/>
                <a:gd name="connsiteY2" fmla="*/ 4760 h 103103"/>
                <a:gd name="connsiteX3" fmla="*/ 4760 w 9519"/>
                <a:gd name="connsiteY3" fmla="*/ 0 h 103103"/>
                <a:gd name="connsiteX4" fmla="*/ 9519 w 9519"/>
                <a:gd name="connsiteY4" fmla="*/ 4760 h 103103"/>
                <a:gd name="connsiteX5" fmla="*/ 9519 w 9519"/>
                <a:gd name="connsiteY5" fmla="*/ 98526 h 103103"/>
                <a:gd name="connsiteX6" fmla="*/ 4769 w 9519"/>
                <a:gd name="connsiteY6" fmla="*/ 103103 h 103103"/>
                <a:gd name="connsiteX7" fmla="*/ 4569 w 9519"/>
                <a:gd name="connsiteY7" fmla="*/ 103095 h 10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 h="103103">
                  <a:moveTo>
                    <a:pt x="4569" y="103095"/>
                  </a:moveTo>
                  <a:cubicBezTo>
                    <a:pt x="2066" y="103045"/>
                    <a:pt x="48" y="101028"/>
                    <a:pt x="0" y="98526"/>
                  </a:cubicBezTo>
                  <a:lnTo>
                    <a:pt x="0" y="4760"/>
                  </a:lnTo>
                  <a:cubicBezTo>
                    <a:pt x="0" y="2131"/>
                    <a:pt x="2132" y="0"/>
                    <a:pt x="4760" y="0"/>
                  </a:cubicBezTo>
                  <a:cubicBezTo>
                    <a:pt x="7387" y="0"/>
                    <a:pt x="9519" y="2131"/>
                    <a:pt x="9519" y="4760"/>
                  </a:cubicBezTo>
                  <a:lnTo>
                    <a:pt x="9519" y="98526"/>
                  </a:lnTo>
                  <a:cubicBezTo>
                    <a:pt x="9472" y="101102"/>
                    <a:pt x="7349" y="103151"/>
                    <a:pt x="4769" y="103103"/>
                  </a:cubicBezTo>
                  <a:cubicBezTo>
                    <a:pt x="4703" y="103102"/>
                    <a:pt x="4636" y="103099"/>
                    <a:pt x="4569" y="103095"/>
                  </a:cubicBezTo>
                  <a:close/>
                </a:path>
              </a:pathLst>
            </a:custGeom>
            <a:solidFill>
              <a:srgbClr val="009DDA"/>
            </a:solidFill>
            <a:ln w="9508" cap="flat">
              <a:noFill/>
              <a:prstDash val="solid"/>
              <a:miter/>
            </a:ln>
          </p:spPr>
          <p:txBody>
            <a:bodyPr rtlCol="0" anchor="ctr"/>
            <a:lstStyle/>
            <a:p>
              <a:endParaRPr lang="en-US"/>
            </a:p>
          </p:txBody>
        </p:sp>
        <p:sp>
          <p:nvSpPr>
            <p:cNvPr id="26" name="Graphic 2">
              <a:extLst>
                <a:ext uri="{FF2B5EF4-FFF2-40B4-BE49-F238E27FC236}">
                  <a16:creationId xmlns:a16="http://schemas.microsoft.com/office/drawing/2014/main" id="{61FBE263-292C-F14A-9784-701EA1E97C01}"/>
                </a:ext>
              </a:extLst>
            </p:cNvPr>
            <p:cNvSpPr/>
            <p:nvPr/>
          </p:nvSpPr>
          <p:spPr>
            <a:xfrm>
              <a:off x="5658012" y="1429259"/>
              <a:ext cx="100239" cy="42742"/>
            </a:xfrm>
            <a:custGeom>
              <a:avLst/>
              <a:gdLst>
                <a:gd name="connsiteX0" fmla="*/ 88054 w 100239"/>
                <a:gd name="connsiteY0" fmla="*/ 42742 h 42742"/>
                <a:gd name="connsiteX1" fmla="*/ 69396 w 100239"/>
                <a:gd name="connsiteY1" fmla="*/ 21895 h 42742"/>
                <a:gd name="connsiteX2" fmla="*/ 57688 w 100239"/>
                <a:gd name="connsiteY2" fmla="*/ 31224 h 42742"/>
                <a:gd name="connsiteX3" fmla="*/ 46074 w 100239"/>
                <a:gd name="connsiteY3" fmla="*/ 13803 h 42742"/>
                <a:gd name="connsiteX4" fmla="*/ 25036 w 100239"/>
                <a:gd name="connsiteY4" fmla="*/ 32461 h 42742"/>
                <a:gd name="connsiteX5" fmla="*/ 0 w 100239"/>
                <a:gd name="connsiteY5" fmla="*/ 19705 h 42742"/>
                <a:gd name="connsiteX6" fmla="*/ 4188 w 100239"/>
                <a:gd name="connsiteY6" fmla="*/ 11518 h 42742"/>
                <a:gd name="connsiteX7" fmla="*/ 23608 w 100239"/>
                <a:gd name="connsiteY7" fmla="*/ 21419 h 42742"/>
                <a:gd name="connsiteX8" fmla="*/ 47787 w 100239"/>
                <a:gd name="connsiteY8" fmla="*/ 0 h 42742"/>
                <a:gd name="connsiteX9" fmla="*/ 59782 w 100239"/>
                <a:gd name="connsiteY9" fmla="*/ 17801 h 42742"/>
                <a:gd name="connsiteX10" fmla="*/ 70444 w 100239"/>
                <a:gd name="connsiteY10" fmla="*/ 9329 h 42742"/>
                <a:gd name="connsiteX11" fmla="*/ 90910 w 100239"/>
                <a:gd name="connsiteY11" fmla="*/ 32176 h 42742"/>
                <a:gd name="connsiteX12" fmla="*/ 97383 w 100239"/>
                <a:gd name="connsiteY12" fmla="*/ 30081 h 42742"/>
                <a:gd name="connsiteX13" fmla="*/ 100239 w 100239"/>
                <a:gd name="connsiteY13" fmla="*/ 38839 h 42742"/>
                <a:gd name="connsiteX14" fmla="*/ 88054 w 100239"/>
                <a:gd name="connsiteY14" fmla="*/ 42742 h 4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239" h="42742">
                  <a:moveTo>
                    <a:pt x="88054" y="42742"/>
                  </a:moveTo>
                  <a:lnTo>
                    <a:pt x="69396" y="21895"/>
                  </a:lnTo>
                  <a:lnTo>
                    <a:pt x="57688" y="31224"/>
                  </a:lnTo>
                  <a:lnTo>
                    <a:pt x="46074" y="13803"/>
                  </a:lnTo>
                  <a:lnTo>
                    <a:pt x="25036" y="32461"/>
                  </a:lnTo>
                  <a:lnTo>
                    <a:pt x="0" y="19705"/>
                  </a:lnTo>
                  <a:lnTo>
                    <a:pt x="4188" y="11518"/>
                  </a:lnTo>
                  <a:lnTo>
                    <a:pt x="23608" y="21419"/>
                  </a:lnTo>
                  <a:lnTo>
                    <a:pt x="47787" y="0"/>
                  </a:lnTo>
                  <a:lnTo>
                    <a:pt x="59782" y="17801"/>
                  </a:lnTo>
                  <a:lnTo>
                    <a:pt x="70444" y="9329"/>
                  </a:lnTo>
                  <a:lnTo>
                    <a:pt x="90910" y="32176"/>
                  </a:lnTo>
                  <a:lnTo>
                    <a:pt x="97383" y="30081"/>
                  </a:lnTo>
                  <a:lnTo>
                    <a:pt x="100239" y="38839"/>
                  </a:lnTo>
                  <a:lnTo>
                    <a:pt x="88054" y="42742"/>
                  </a:lnTo>
                  <a:close/>
                </a:path>
              </a:pathLst>
            </a:custGeom>
            <a:solidFill>
              <a:srgbClr val="009DDA"/>
            </a:solidFill>
            <a:ln w="9508" cap="flat">
              <a:noFill/>
              <a:prstDash val="solid"/>
              <a:miter/>
            </a:ln>
          </p:spPr>
          <p:txBody>
            <a:bodyPr rtlCol="0" anchor="ctr"/>
            <a:lstStyle/>
            <a:p>
              <a:endParaRPr lang="en-US"/>
            </a:p>
          </p:txBody>
        </p:sp>
        <p:sp>
          <p:nvSpPr>
            <p:cNvPr id="27" name="Graphic 2">
              <a:extLst>
                <a:ext uri="{FF2B5EF4-FFF2-40B4-BE49-F238E27FC236}">
                  <a16:creationId xmlns:a16="http://schemas.microsoft.com/office/drawing/2014/main" id="{C735D785-6C8F-7741-A275-9322DA216B0B}"/>
                </a:ext>
              </a:extLst>
            </p:cNvPr>
            <p:cNvSpPr/>
            <p:nvPr/>
          </p:nvSpPr>
          <p:spPr>
            <a:xfrm>
              <a:off x="5434401" y="1420596"/>
              <a:ext cx="181820" cy="301384"/>
            </a:xfrm>
            <a:custGeom>
              <a:avLst/>
              <a:gdLst>
                <a:gd name="connsiteX0" fmla="*/ 18372 w 181820"/>
                <a:gd name="connsiteY0" fmla="*/ 289390 h 301384"/>
                <a:gd name="connsiteX1" fmla="*/ 131748 w 181820"/>
                <a:gd name="connsiteY1" fmla="*/ 31128 h 301384"/>
                <a:gd name="connsiteX2" fmla="*/ 172301 w 181820"/>
                <a:gd name="connsiteY2" fmla="*/ 134414 h 301384"/>
                <a:gd name="connsiteX3" fmla="*/ 181821 w 181820"/>
                <a:gd name="connsiteY3" fmla="*/ 124895 h 301384"/>
                <a:gd name="connsiteX4" fmla="*/ 132320 w 181820"/>
                <a:gd name="connsiteY4" fmla="*/ 0 h 301384"/>
                <a:gd name="connsiteX5" fmla="*/ 0 w 181820"/>
                <a:gd name="connsiteY5" fmla="*/ 301384 h 301384"/>
                <a:gd name="connsiteX6" fmla="*/ 156309 w 181820"/>
                <a:gd name="connsiteY6" fmla="*/ 301384 h 301384"/>
                <a:gd name="connsiteX7" fmla="*/ 154690 w 181820"/>
                <a:gd name="connsiteY7" fmla="*/ 289390 h 30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820" h="301384">
                  <a:moveTo>
                    <a:pt x="18372" y="289390"/>
                  </a:moveTo>
                  <a:lnTo>
                    <a:pt x="131748" y="31128"/>
                  </a:lnTo>
                  <a:lnTo>
                    <a:pt x="172301" y="134414"/>
                  </a:lnTo>
                  <a:cubicBezTo>
                    <a:pt x="175243" y="131017"/>
                    <a:pt x="178422" y="127836"/>
                    <a:pt x="181821" y="124895"/>
                  </a:cubicBezTo>
                  <a:lnTo>
                    <a:pt x="132320" y="0"/>
                  </a:lnTo>
                  <a:lnTo>
                    <a:pt x="0" y="301384"/>
                  </a:lnTo>
                  <a:lnTo>
                    <a:pt x="156309" y="301384"/>
                  </a:lnTo>
                  <a:cubicBezTo>
                    <a:pt x="155299" y="297462"/>
                    <a:pt x="154757" y="293436"/>
                    <a:pt x="154690" y="289390"/>
                  </a:cubicBezTo>
                  <a:close/>
                </a:path>
              </a:pathLst>
            </a:custGeom>
            <a:solidFill>
              <a:srgbClr val="009DDA"/>
            </a:solidFill>
            <a:ln w="9508" cap="flat">
              <a:noFill/>
              <a:prstDash val="solid"/>
              <a:miter/>
            </a:ln>
          </p:spPr>
          <p:txBody>
            <a:bodyPr rtlCol="0" anchor="ctr"/>
            <a:lstStyle/>
            <a:p>
              <a:endParaRPr lang="en-US"/>
            </a:p>
          </p:txBody>
        </p:sp>
        <p:sp>
          <p:nvSpPr>
            <p:cNvPr id="28" name="Graphic 2">
              <a:extLst>
                <a:ext uri="{FF2B5EF4-FFF2-40B4-BE49-F238E27FC236}">
                  <a16:creationId xmlns:a16="http://schemas.microsoft.com/office/drawing/2014/main" id="{ABBFEAA8-EB29-9A42-88FE-308F133CB670}"/>
                </a:ext>
              </a:extLst>
            </p:cNvPr>
            <p:cNvSpPr/>
            <p:nvPr/>
          </p:nvSpPr>
          <p:spPr>
            <a:xfrm>
              <a:off x="5523883" y="1512173"/>
              <a:ext cx="83390" cy="35031"/>
            </a:xfrm>
            <a:custGeom>
              <a:avLst/>
              <a:gdLst>
                <a:gd name="connsiteX0" fmla="*/ 65779 w 83390"/>
                <a:gd name="connsiteY0" fmla="*/ 35031 h 35031"/>
                <a:gd name="connsiteX1" fmla="*/ 57212 w 83390"/>
                <a:gd name="connsiteY1" fmla="*/ 23418 h 35031"/>
                <a:gd name="connsiteX2" fmla="*/ 48644 w 83390"/>
                <a:gd name="connsiteY2" fmla="*/ 31795 h 35031"/>
                <a:gd name="connsiteX3" fmla="*/ 32652 w 83390"/>
                <a:gd name="connsiteY3" fmla="*/ 15326 h 35031"/>
                <a:gd name="connsiteX4" fmla="*/ 22276 w 83390"/>
                <a:gd name="connsiteY4" fmla="*/ 34175 h 35031"/>
                <a:gd name="connsiteX5" fmla="*/ 0 w 83390"/>
                <a:gd name="connsiteY5" fmla="*/ 20372 h 35031"/>
                <a:gd name="connsiteX6" fmla="*/ 4855 w 83390"/>
                <a:gd name="connsiteY6" fmla="*/ 12566 h 35031"/>
                <a:gd name="connsiteX7" fmla="*/ 18849 w 83390"/>
                <a:gd name="connsiteY7" fmla="*/ 21323 h 35031"/>
                <a:gd name="connsiteX8" fmla="*/ 30557 w 83390"/>
                <a:gd name="connsiteY8" fmla="*/ 0 h 35031"/>
                <a:gd name="connsiteX9" fmla="*/ 48835 w 83390"/>
                <a:gd name="connsiteY9" fmla="*/ 18753 h 35031"/>
                <a:gd name="connsiteX10" fmla="*/ 58449 w 83390"/>
                <a:gd name="connsiteY10" fmla="*/ 9424 h 35031"/>
                <a:gd name="connsiteX11" fmla="*/ 68825 w 83390"/>
                <a:gd name="connsiteY11" fmla="*/ 23608 h 35031"/>
                <a:gd name="connsiteX12" fmla="*/ 79582 w 83390"/>
                <a:gd name="connsiteY12" fmla="*/ 18753 h 35031"/>
                <a:gd name="connsiteX13" fmla="*/ 83390 w 83390"/>
                <a:gd name="connsiteY13" fmla="*/ 27225 h 35031"/>
                <a:gd name="connsiteX14" fmla="*/ 65779 w 83390"/>
                <a:gd name="connsiteY14" fmla="*/ 35031 h 3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390" h="35031">
                  <a:moveTo>
                    <a:pt x="65779" y="35031"/>
                  </a:moveTo>
                  <a:lnTo>
                    <a:pt x="57212" y="23418"/>
                  </a:lnTo>
                  <a:lnTo>
                    <a:pt x="48644" y="31795"/>
                  </a:lnTo>
                  <a:lnTo>
                    <a:pt x="32652" y="15326"/>
                  </a:lnTo>
                  <a:lnTo>
                    <a:pt x="22276" y="34175"/>
                  </a:lnTo>
                  <a:lnTo>
                    <a:pt x="0" y="20372"/>
                  </a:lnTo>
                  <a:lnTo>
                    <a:pt x="4855" y="12566"/>
                  </a:lnTo>
                  <a:lnTo>
                    <a:pt x="18849" y="21323"/>
                  </a:lnTo>
                  <a:lnTo>
                    <a:pt x="30557" y="0"/>
                  </a:lnTo>
                  <a:lnTo>
                    <a:pt x="48835" y="18753"/>
                  </a:lnTo>
                  <a:lnTo>
                    <a:pt x="58449" y="9424"/>
                  </a:lnTo>
                  <a:lnTo>
                    <a:pt x="68825" y="23608"/>
                  </a:lnTo>
                  <a:lnTo>
                    <a:pt x="79582" y="18753"/>
                  </a:lnTo>
                  <a:lnTo>
                    <a:pt x="83390" y="27225"/>
                  </a:lnTo>
                  <a:lnTo>
                    <a:pt x="65779" y="35031"/>
                  </a:lnTo>
                  <a:close/>
                </a:path>
              </a:pathLst>
            </a:custGeom>
            <a:solidFill>
              <a:srgbClr val="009DDA"/>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463307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A7240FC-0B7C-7E43-95AC-574E31E26736}"/>
              </a:ext>
            </a:extLst>
          </p:cNvPr>
          <p:cNvSpPr>
            <a:spLocks noGrp="1"/>
          </p:cNvSpPr>
          <p:nvPr>
            <p:ph type="body" sz="quarter" idx="11"/>
          </p:nvPr>
        </p:nvSpPr>
        <p:spPr>
          <a:xfrm>
            <a:off x="9712171" y="-133297"/>
            <a:ext cx="4089253" cy="964372"/>
          </a:xfrm>
        </p:spPr>
        <p:txBody>
          <a:bodyPr/>
          <a:lstStyle/>
          <a:p>
            <a:r>
              <a:rPr lang="nl-NL" dirty="0"/>
              <a:t>Black Friday</a:t>
            </a:r>
          </a:p>
        </p:txBody>
      </p:sp>
      <p:sp>
        <p:nvSpPr>
          <p:cNvPr id="3" name="Tijdelijke aanduiding voor afbeelding 2">
            <a:extLst>
              <a:ext uri="{FF2B5EF4-FFF2-40B4-BE49-F238E27FC236}">
                <a16:creationId xmlns:a16="http://schemas.microsoft.com/office/drawing/2014/main" id="{2A4FA996-3182-5062-6980-D618C4F2AB14}"/>
              </a:ext>
            </a:extLst>
          </p:cNvPr>
          <p:cNvSpPr>
            <a:spLocks noGrp="1"/>
          </p:cNvSpPr>
          <p:nvPr>
            <p:ph type="pic" sz="quarter" idx="12"/>
          </p:nvPr>
        </p:nvSpPr>
        <p:spPr/>
      </p:sp>
      <p:pic>
        <p:nvPicPr>
          <p:cNvPr id="4" name="Onlinemedia 3" title="Zijn koopjes op Black Friday wel echt goedkoop?">
            <a:hlinkClick r:id="" action="ppaction://media"/>
            <a:extLst>
              <a:ext uri="{FF2B5EF4-FFF2-40B4-BE49-F238E27FC236}">
                <a16:creationId xmlns:a16="http://schemas.microsoft.com/office/drawing/2014/main" id="{C80CCF1A-E86D-AC96-D3FA-D9DDAD82B6A7}"/>
              </a:ext>
            </a:extLst>
          </p:cNvPr>
          <p:cNvPicPr>
            <a:picLocks noRot="1" noChangeAspect="1"/>
          </p:cNvPicPr>
          <p:nvPr>
            <a:videoFile r:link="rId1"/>
          </p:nvPr>
        </p:nvPicPr>
        <p:blipFill>
          <a:blip r:embed="rId3"/>
          <a:stretch>
            <a:fillRect/>
          </a:stretch>
        </p:blipFill>
        <p:spPr>
          <a:xfrm>
            <a:off x="6096000" y="1344289"/>
            <a:ext cx="6089867" cy="3440775"/>
          </a:xfrm>
          <a:prstGeom prst="rect">
            <a:avLst/>
          </a:prstGeom>
        </p:spPr>
      </p:pic>
      <p:sp>
        <p:nvSpPr>
          <p:cNvPr id="5" name="Tekstvak 4">
            <a:extLst>
              <a:ext uri="{FF2B5EF4-FFF2-40B4-BE49-F238E27FC236}">
                <a16:creationId xmlns:a16="http://schemas.microsoft.com/office/drawing/2014/main" id="{E3D35285-7B82-327C-6D06-9DF61F3AE3B1}"/>
              </a:ext>
            </a:extLst>
          </p:cNvPr>
          <p:cNvSpPr txBox="1"/>
          <p:nvPr/>
        </p:nvSpPr>
        <p:spPr>
          <a:xfrm>
            <a:off x="6276513" y="4900474"/>
            <a:ext cx="4305670" cy="369332"/>
          </a:xfrm>
          <a:prstGeom prst="rect">
            <a:avLst/>
          </a:prstGeom>
          <a:noFill/>
        </p:spPr>
        <p:txBody>
          <a:bodyPr wrap="square" rtlCol="0">
            <a:spAutoFit/>
          </a:bodyPr>
          <a:lstStyle/>
          <a:p>
            <a:r>
              <a:rPr lang="nl-NL" dirty="0"/>
              <a:t>Video: Jeugdjournaal, 20 – 11 - 2020  </a:t>
            </a:r>
          </a:p>
        </p:txBody>
      </p:sp>
      <p:sp>
        <p:nvSpPr>
          <p:cNvPr id="6" name="Tekstvak 5">
            <a:extLst>
              <a:ext uri="{FF2B5EF4-FFF2-40B4-BE49-F238E27FC236}">
                <a16:creationId xmlns:a16="http://schemas.microsoft.com/office/drawing/2014/main" id="{3DAC08C3-F14C-6324-1F46-EF9EEA9A7083}"/>
              </a:ext>
            </a:extLst>
          </p:cNvPr>
          <p:cNvSpPr txBox="1"/>
          <p:nvPr/>
        </p:nvSpPr>
        <p:spPr>
          <a:xfrm>
            <a:off x="615508" y="1189989"/>
            <a:ext cx="4435886" cy="4524315"/>
          </a:xfrm>
          <a:prstGeom prst="rect">
            <a:avLst/>
          </a:prstGeom>
          <a:noFill/>
        </p:spPr>
        <p:txBody>
          <a:bodyPr wrap="square" rtlCol="0">
            <a:spAutoFit/>
          </a:bodyPr>
          <a:lstStyle/>
          <a:p>
            <a:pPr algn="l"/>
            <a:r>
              <a:rPr lang="nl-NL" b="1" i="0" dirty="0">
                <a:solidFill>
                  <a:schemeClr val="bg1"/>
                </a:solidFill>
                <a:effectLst/>
                <a:latin typeface="Arial" panose="020B0604020202020204" pitchFamily="34" charset="0"/>
              </a:rPr>
              <a:t>Black Friday is in Amerika de dag na een belangrijke feestdag (</a:t>
            </a:r>
            <a:r>
              <a:rPr lang="nl-NL" b="1" i="0" dirty="0" err="1">
                <a:solidFill>
                  <a:schemeClr val="bg1"/>
                </a:solidFill>
                <a:effectLst/>
                <a:latin typeface="Arial" panose="020B0604020202020204" pitchFamily="34" charset="0"/>
              </a:rPr>
              <a:t>Thanksgiving</a:t>
            </a:r>
            <a:r>
              <a:rPr lang="nl-NL" b="1" i="0" dirty="0">
                <a:solidFill>
                  <a:schemeClr val="bg1"/>
                </a:solidFill>
                <a:effectLst/>
                <a:latin typeface="Arial" panose="020B0604020202020204" pitchFamily="34" charset="0"/>
              </a:rPr>
              <a:t>) die altijd op de vierde donderdag van november gehouden wordt. </a:t>
            </a:r>
          </a:p>
          <a:p>
            <a:pPr algn="l"/>
            <a:r>
              <a:rPr lang="nl-NL" b="1" dirty="0">
                <a:solidFill>
                  <a:schemeClr val="bg1"/>
                </a:solidFill>
                <a:latin typeface="Arial" panose="020B0604020202020204" pitchFamily="34" charset="0"/>
              </a:rPr>
              <a:t>De dag erna zijn veel mensen vrij en gaan dan winkelen.</a:t>
            </a:r>
          </a:p>
          <a:p>
            <a:pPr algn="l"/>
            <a:r>
              <a:rPr lang="nl-NL" b="1" i="0" dirty="0">
                <a:solidFill>
                  <a:schemeClr val="bg1"/>
                </a:solidFill>
                <a:effectLst/>
                <a:latin typeface="Arial" panose="020B0604020202020204" pitchFamily="34" charset="0"/>
              </a:rPr>
              <a:t>De winkels zijn dan heel druk en </a:t>
            </a:r>
            <a:r>
              <a:rPr lang="nl-NL" b="1" dirty="0">
                <a:solidFill>
                  <a:schemeClr val="bg1"/>
                </a:solidFill>
                <a:latin typeface="Arial" panose="020B0604020202020204" pitchFamily="34" charset="0"/>
              </a:rPr>
              <a:t>bieden veel kortingen. Daarom noemen we die dag Black Friday (“zwarte vrijdag”), zoals we in de zomer de hele drukke dagen op de snelweg “zwarte zaterdag” noemen.</a:t>
            </a:r>
            <a:endParaRPr lang="nl-NL" b="0" i="0" dirty="0">
              <a:solidFill>
                <a:schemeClr val="bg1"/>
              </a:solidFill>
              <a:effectLst/>
              <a:latin typeface="Arial" panose="020B0604020202020204" pitchFamily="34" charset="0"/>
            </a:endParaRPr>
          </a:p>
          <a:p>
            <a:endParaRPr lang="nl-NL" dirty="0"/>
          </a:p>
          <a:p>
            <a:r>
              <a:rPr lang="nl-NL" dirty="0"/>
              <a:t>Bekijk de video van het Jeugdjournaal over “Black Friday”.</a:t>
            </a:r>
          </a:p>
        </p:txBody>
      </p:sp>
    </p:spTree>
    <p:extLst>
      <p:ext uri="{BB962C8B-B14F-4D97-AF65-F5344CB8AC3E}">
        <p14:creationId xmlns:p14="http://schemas.microsoft.com/office/powerpoint/2010/main" val="425205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C52D7D28-60D3-AB46-9EE9-F860A263204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3167" b="13167"/>
          <a:stretch/>
        </p:blipFill>
        <p:spPr/>
      </p:pic>
      <p:sp>
        <p:nvSpPr>
          <p:cNvPr id="3" name="Tijdelijke aanduiding voor tekst 2">
            <a:extLst>
              <a:ext uri="{FF2B5EF4-FFF2-40B4-BE49-F238E27FC236}">
                <a16:creationId xmlns:a16="http://schemas.microsoft.com/office/drawing/2014/main" id="{3A849B46-792B-DA4F-9F51-FFB8D325D10A}"/>
              </a:ext>
            </a:extLst>
          </p:cNvPr>
          <p:cNvSpPr>
            <a:spLocks noGrp="1"/>
          </p:cNvSpPr>
          <p:nvPr>
            <p:ph type="body" sz="quarter" idx="11"/>
          </p:nvPr>
        </p:nvSpPr>
        <p:spPr/>
        <p:txBody>
          <a:bodyPr>
            <a:normAutofit/>
          </a:bodyPr>
          <a:lstStyle/>
          <a:p>
            <a:pPr>
              <a:lnSpc>
                <a:spcPct val="150000"/>
              </a:lnSpc>
            </a:pPr>
            <a:endParaRPr lang="nl-NL" sz="2000" b="0" dirty="0">
              <a:latin typeface="+mn-lt"/>
            </a:endParaRPr>
          </a:p>
          <a:p>
            <a:pPr>
              <a:lnSpc>
                <a:spcPct val="150000"/>
              </a:lnSpc>
            </a:pPr>
            <a:endParaRPr lang="nl-NL" sz="2000" b="0" dirty="0">
              <a:latin typeface="+mn-lt"/>
            </a:endParaRPr>
          </a:p>
          <a:p>
            <a:endParaRPr lang="nl-NL" sz="2000" b="0" dirty="0">
              <a:latin typeface="+mn-lt"/>
            </a:endParaRPr>
          </a:p>
        </p:txBody>
      </p:sp>
      <p:grpSp>
        <p:nvGrpSpPr>
          <p:cNvPr id="6" name="Group 43">
            <a:extLst>
              <a:ext uri="{FF2B5EF4-FFF2-40B4-BE49-F238E27FC236}">
                <a16:creationId xmlns:a16="http://schemas.microsoft.com/office/drawing/2014/main" id="{2EEDD1C5-2BEC-994B-90F6-8552791144FC}"/>
              </a:ext>
            </a:extLst>
          </p:cNvPr>
          <p:cNvGrpSpPr/>
          <p:nvPr/>
        </p:nvGrpSpPr>
        <p:grpSpPr>
          <a:xfrm>
            <a:off x="5765155" y="4809752"/>
            <a:ext cx="1186316" cy="1329846"/>
            <a:chOff x="5329569" y="3548026"/>
            <a:chExt cx="654955" cy="734197"/>
          </a:xfrm>
        </p:grpSpPr>
        <p:sp>
          <p:nvSpPr>
            <p:cNvPr id="7" name="Graphic 2">
              <a:extLst>
                <a:ext uri="{FF2B5EF4-FFF2-40B4-BE49-F238E27FC236}">
                  <a16:creationId xmlns:a16="http://schemas.microsoft.com/office/drawing/2014/main" id="{0F156DEA-6D9F-3749-B863-CE37F5B3CA63}"/>
                </a:ext>
              </a:extLst>
            </p:cNvPr>
            <p:cNvSpPr/>
            <p:nvPr/>
          </p:nvSpPr>
          <p:spPr>
            <a:xfrm>
              <a:off x="5329569" y="3548026"/>
              <a:ext cx="654955" cy="734197"/>
            </a:xfrm>
            <a:custGeom>
              <a:avLst/>
              <a:gdLst>
                <a:gd name="connsiteX0" fmla="*/ 631541 w 654955"/>
                <a:gd name="connsiteY0" fmla="*/ 191401 h 734197"/>
                <a:gd name="connsiteX1" fmla="*/ 574901 w 654955"/>
                <a:gd name="connsiteY1" fmla="*/ 89353 h 734197"/>
                <a:gd name="connsiteX2" fmla="*/ 482086 w 654955"/>
                <a:gd name="connsiteY2" fmla="*/ 27001 h 734197"/>
                <a:gd name="connsiteX3" fmla="*/ 117874 w 654955"/>
                <a:gd name="connsiteY3" fmla="*/ 75169 h 734197"/>
                <a:gd name="connsiteX4" fmla="*/ 32771 w 654955"/>
                <a:gd name="connsiteY4" fmla="*/ 192829 h 734197"/>
                <a:gd name="connsiteX5" fmla="*/ 119 w 654955"/>
                <a:gd name="connsiteY5" fmla="*/ 377029 h 734197"/>
                <a:gd name="connsiteX6" fmla="*/ 83033 w 654955"/>
                <a:gd name="connsiteY6" fmla="*/ 644239 h 734197"/>
                <a:gd name="connsiteX7" fmla="*/ 314735 w 654955"/>
                <a:gd name="connsiteY7" fmla="*/ 734197 h 734197"/>
                <a:gd name="connsiteX8" fmla="*/ 559194 w 654955"/>
                <a:gd name="connsiteY8" fmla="*/ 635767 h 734197"/>
                <a:gd name="connsiteX9" fmla="*/ 654863 w 654955"/>
                <a:gd name="connsiteY9" fmla="*/ 347329 h 734197"/>
                <a:gd name="connsiteX10" fmla="*/ 631541 w 654955"/>
                <a:gd name="connsiteY10" fmla="*/ 191401 h 73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955" h="734197">
                  <a:moveTo>
                    <a:pt x="631541" y="191401"/>
                  </a:moveTo>
                  <a:cubicBezTo>
                    <a:pt x="619851" y="153866"/>
                    <a:pt x="600574" y="119130"/>
                    <a:pt x="574901" y="89353"/>
                  </a:cubicBezTo>
                  <a:cubicBezTo>
                    <a:pt x="548303" y="62746"/>
                    <a:pt x="516775" y="41566"/>
                    <a:pt x="482086" y="27001"/>
                  </a:cubicBezTo>
                  <a:cubicBezTo>
                    <a:pt x="360628" y="-21862"/>
                    <a:pt x="222454" y="-3585"/>
                    <a:pt x="117874" y="75169"/>
                  </a:cubicBezTo>
                  <a:cubicBezTo>
                    <a:pt x="82843" y="101633"/>
                    <a:pt x="54475" y="140853"/>
                    <a:pt x="32771" y="192829"/>
                  </a:cubicBezTo>
                  <a:cubicBezTo>
                    <a:pt x="9810" y="251469"/>
                    <a:pt x="-1290" y="314078"/>
                    <a:pt x="119" y="377029"/>
                  </a:cubicBezTo>
                  <a:cubicBezTo>
                    <a:pt x="119" y="495137"/>
                    <a:pt x="27754" y="584200"/>
                    <a:pt x="83033" y="644239"/>
                  </a:cubicBezTo>
                  <a:cubicBezTo>
                    <a:pt x="138312" y="704278"/>
                    <a:pt x="215543" y="734264"/>
                    <a:pt x="314735" y="734197"/>
                  </a:cubicBezTo>
                  <a:cubicBezTo>
                    <a:pt x="413927" y="734197"/>
                    <a:pt x="495414" y="701384"/>
                    <a:pt x="559194" y="635767"/>
                  </a:cubicBezTo>
                  <a:cubicBezTo>
                    <a:pt x="622973" y="570150"/>
                    <a:pt x="654863" y="474004"/>
                    <a:pt x="654863" y="347329"/>
                  </a:cubicBezTo>
                  <a:cubicBezTo>
                    <a:pt x="655911" y="294411"/>
                    <a:pt x="648029" y="241692"/>
                    <a:pt x="631541" y="191401"/>
                  </a:cubicBezTo>
                  <a:close/>
                </a:path>
              </a:pathLst>
            </a:custGeom>
            <a:solidFill>
              <a:srgbClr val="009DDA"/>
            </a:solidFill>
            <a:ln w="950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0898FB64-D594-824F-8D44-EFF1F775E78B}"/>
                </a:ext>
              </a:extLst>
            </p:cNvPr>
            <p:cNvSpPr/>
            <p:nvPr/>
          </p:nvSpPr>
          <p:spPr>
            <a:xfrm>
              <a:off x="5537306" y="3712297"/>
              <a:ext cx="322136" cy="387153"/>
            </a:xfrm>
            <a:custGeom>
              <a:avLst/>
              <a:gdLst>
                <a:gd name="connsiteX0" fmla="*/ 0 w 322136"/>
                <a:gd name="connsiteY0" fmla="*/ 387154 h 387153"/>
                <a:gd name="connsiteX1" fmla="*/ 169921 w 322136"/>
                <a:gd name="connsiteY1" fmla="*/ 0 h 387153"/>
                <a:gd name="connsiteX2" fmla="*/ 322136 w 322136"/>
                <a:gd name="connsiteY2" fmla="*/ 387154 h 387153"/>
                <a:gd name="connsiteX3" fmla="*/ 0 w 322136"/>
                <a:gd name="connsiteY3" fmla="*/ 387154 h 387153"/>
              </a:gdLst>
              <a:ahLst/>
              <a:cxnLst>
                <a:cxn ang="0">
                  <a:pos x="connsiteX0" y="connsiteY0"/>
                </a:cxn>
                <a:cxn ang="0">
                  <a:pos x="connsiteX1" y="connsiteY1"/>
                </a:cxn>
                <a:cxn ang="0">
                  <a:pos x="connsiteX2" y="connsiteY2"/>
                </a:cxn>
                <a:cxn ang="0">
                  <a:pos x="connsiteX3" y="connsiteY3"/>
                </a:cxn>
              </a:cxnLst>
              <a:rect l="l" t="t" r="r" b="b"/>
              <a:pathLst>
                <a:path w="322136" h="387153">
                  <a:moveTo>
                    <a:pt x="0" y="387154"/>
                  </a:moveTo>
                  <a:lnTo>
                    <a:pt x="169921" y="0"/>
                  </a:lnTo>
                  <a:lnTo>
                    <a:pt x="322136" y="387154"/>
                  </a:lnTo>
                  <a:lnTo>
                    <a:pt x="0" y="387154"/>
                  </a:lnTo>
                  <a:close/>
                </a:path>
              </a:pathLst>
            </a:custGeom>
            <a:noFill/>
            <a:ln w="11980" cap="flat">
              <a:solidFill>
                <a:srgbClr val="FFFFFF"/>
              </a:solidFill>
              <a:prstDash val="solid"/>
              <a:miter/>
            </a:ln>
          </p:spPr>
          <p:txBody>
            <a:bodyPr rtlCol="0" anchor="ctr"/>
            <a:lstStyle/>
            <a:p>
              <a:endParaRPr lang="en-US"/>
            </a:p>
          </p:txBody>
        </p:sp>
        <p:sp>
          <p:nvSpPr>
            <p:cNvPr id="9" name="Graphic 2">
              <a:extLst>
                <a:ext uri="{FF2B5EF4-FFF2-40B4-BE49-F238E27FC236}">
                  <a16:creationId xmlns:a16="http://schemas.microsoft.com/office/drawing/2014/main" id="{0BE5903D-BF18-8849-ACB5-99149DFD68AC}"/>
                </a:ext>
              </a:extLst>
            </p:cNvPr>
            <p:cNvSpPr/>
            <p:nvPr/>
          </p:nvSpPr>
          <p:spPr>
            <a:xfrm>
              <a:off x="5711130" y="3625385"/>
              <a:ext cx="72823" cy="56259"/>
            </a:xfrm>
            <a:custGeom>
              <a:avLst/>
              <a:gdLst>
                <a:gd name="connsiteX0" fmla="*/ 0 w 72823"/>
                <a:gd name="connsiteY0" fmla="*/ 0 h 56259"/>
                <a:gd name="connsiteX1" fmla="*/ 72823 w 72823"/>
                <a:gd name="connsiteY1" fmla="*/ 23703 h 56259"/>
                <a:gd name="connsiteX2" fmla="*/ 0 w 72823"/>
                <a:gd name="connsiteY2" fmla="*/ 56260 h 56259"/>
                <a:gd name="connsiteX3" fmla="*/ 0 w 72823"/>
                <a:gd name="connsiteY3" fmla="*/ 0 h 56259"/>
              </a:gdLst>
              <a:ahLst/>
              <a:cxnLst>
                <a:cxn ang="0">
                  <a:pos x="connsiteX0" y="connsiteY0"/>
                </a:cxn>
                <a:cxn ang="0">
                  <a:pos x="connsiteX1" y="connsiteY1"/>
                </a:cxn>
                <a:cxn ang="0">
                  <a:pos x="connsiteX2" y="connsiteY2"/>
                </a:cxn>
                <a:cxn ang="0">
                  <a:pos x="connsiteX3" y="connsiteY3"/>
                </a:cxn>
              </a:cxnLst>
              <a:rect l="l" t="t" r="r" b="b"/>
              <a:pathLst>
                <a:path w="72823" h="56259">
                  <a:moveTo>
                    <a:pt x="0" y="0"/>
                  </a:moveTo>
                  <a:lnTo>
                    <a:pt x="72823" y="23703"/>
                  </a:lnTo>
                  <a:lnTo>
                    <a:pt x="0" y="56260"/>
                  </a:lnTo>
                  <a:lnTo>
                    <a:pt x="0" y="0"/>
                  </a:lnTo>
                  <a:close/>
                </a:path>
              </a:pathLst>
            </a:custGeom>
            <a:solidFill>
              <a:srgbClr val="FFFFFF"/>
            </a:solidFill>
            <a:ln w="950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0D61DF27-1684-2C4F-BCF6-C25600870C8C}"/>
                </a:ext>
              </a:extLst>
            </p:cNvPr>
            <p:cNvSpPr/>
            <p:nvPr/>
          </p:nvSpPr>
          <p:spPr>
            <a:xfrm>
              <a:off x="5707227" y="3628336"/>
              <a:ext cx="9519" cy="93670"/>
            </a:xfrm>
            <a:custGeom>
              <a:avLst/>
              <a:gdLst>
                <a:gd name="connsiteX0" fmla="*/ 0 w 9519"/>
                <a:gd name="connsiteY0" fmla="*/ 93671 h 93670"/>
                <a:gd name="connsiteX1" fmla="*/ 0 w 9519"/>
                <a:gd name="connsiteY1" fmla="*/ 0 h 93670"/>
              </a:gdLst>
              <a:ahLst/>
              <a:cxnLst>
                <a:cxn ang="0">
                  <a:pos x="connsiteX0" y="connsiteY0"/>
                </a:cxn>
                <a:cxn ang="0">
                  <a:pos x="connsiteX1" y="connsiteY1"/>
                </a:cxn>
              </a:cxnLst>
              <a:rect l="l" t="t" r="r" b="b"/>
              <a:pathLst>
                <a:path w="9519" h="93670">
                  <a:moveTo>
                    <a:pt x="0" y="93671"/>
                  </a:moveTo>
                  <a:lnTo>
                    <a:pt x="0" y="0"/>
                  </a:lnTo>
                </a:path>
              </a:pathLst>
            </a:custGeom>
            <a:ln w="9223" cap="rnd">
              <a:solidFill>
                <a:srgbClr val="FFFFFF"/>
              </a:solid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A5F18E40-113A-AA4B-856B-50D86D85B782}"/>
                </a:ext>
              </a:extLst>
            </p:cNvPr>
            <p:cNvSpPr/>
            <p:nvPr/>
          </p:nvSpPr>
          <p:spPr>
            <a:xfrm>
              <a:off x="5660106" y="3819580"/>
              <a:ext cx="96716" cy="30652"/>
            </a:xfrm>
            <a:custGeom>
              <a:avLst/>
              <a:gdLst>
                <a:gd name="connsiteX0" fmla="*/ 0 w 96716"/>
                <a:gd name="connsiteY0" fmla="*/ 8758 h 30652"/>
                <a:gd name="connsiteX1" fmla="*/ 22180 w 96716"/>
                <a:gd name="connsiteY1" fmla="*/ 20086 h 30652"/>
                <a:gd name="connsiteX2" fmla="*/ 44836 w 96716"/>
                <a:gd name="connsiteY2" fmla="*/ 0 h 30652"/>
                <a:gd name="connsiteX3" fmla="*/ 56640 w 96716"/>
                <a:gd name="connsiteY3" fmla="*/ 17611 h 30652"/>
                <a:gd name="connsiteX4" fmla="*/ 67778 w 96716"/>
                <a:gd name="connsiteY4" fmla="*/ 8758 h 30652"/>
                <a:gd name="connsiteX5" fmla="*/ 87388 w 96716"/>
                <a:gd name="connsiteY5" fmla="*/ 30652 h 30652"/>
                <a:gd name="connsiteX6" fmla="*/ 96717 w 96716"/>
                <a:gd name="connsiteY6" fmla="*/ 27606 h 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16" h="30652">
                  <a:moveTo>
                    <a:pt x="0" y="8758"/>
                  </a:moveTo>
                  <a:lnTo>
                    <a:pt x="22180" y="20086"/>
                  </a:lnTo>
                  <a:lnTo>
                    <a:pt x="44836" y="0"/>
                  </a:lnTo>
                  <a:lnTo>
                    <a:pt x="56640" y="17611"/>
                  </a:lnTo>
                  <a:lnTo>
                    <a:pt x="67778" y="8758"/>
                  </a:lnTo>
                  <a:lnTo>
                    <a:pt x="87388" y="30652"/>
                  </a:lnTo>
                  <a:lnTo>
                    <a:pt x="96717" y="27606"/>
                  </a:lnTo>
                </a:path>
              </a:pathLst>
            </a:custGeom>
            <a:noFill/>
            <a:ln w="9223" cap="flat">
              <a:solidFill>
                <a:srgbClr val="FFFFFF"/>
              </a:solid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B9B658F3-4714-D640-87F4-DD6C1F9B2315}"/>
                </a:ext>
              </a:extLst>
            </p:cNvPr>
            <p:cNvSpPr/>
            <p:nvPr/>
          </p:nvSpPr>
          <p:spPr>
            <a:xfrm>
              <a:off x="5443635" y="3819580"/>
              <a:ext cx="232844" cy="279870"/>
            </a:xfrm>
            <a:custGeom>
              <a:avLst/>
              <a:gdLst>
                <a:gd name="connsiteX0" fmla="*/ 0 w 232844"/>
                <a:gd name="connsiteY0" fmla="*/ 279870 h 279870"/>
                <a:gd name="connsiteX1" fmla="*/ 122800 w 232844"/>
                <a:gd name="connsiteY1" fmla="*/ 0 h 279870"/>
                <a:gd name="connsiteX2" fmla="*/ 232844 w 232844"/>
                <a:gd name="connsiteY2" fmla="*/ 279870 h 279870"/>
                <a:gd name="connsiteX3" fmla="*/ 0 w 232844"/>
                <a:gd name="connsiteY3" fmla="*/ 279870 h 279870"/>
              </a:gdLst>
              <a:ahLst/>
              <a:cxnLst>
                <a:cxn ang="0">
                  <a:pos x="connsiteX0" y="connsiteY0"/>
                </a:cxn>
                <a:cxn ang="0">
                  <a:pos x="connsiteX1" y="connsiteY1"/>
                </a:cxn>
                <a:cxn ang="0">
                  <a:pos x="connsiteX2" y="connsiteY2"/>
                </a:cxn>
                <a:cxn ang="0">
                  <a:pos x="connsiteX3" y="connsiteY3"/>
                </a:cxn>
              </a:cxnLst>
              <a:rect l="l" t="t" r="r" b="b"/>
              <a:pathLst>
                <a:path w="232844" h="279870">
                  <a:moveTo>
                    <a:pt x="0" y="279870"/>
                  </a:moveTo>
                  <a:lnTo>
                    <a:pt x="122800" y="0"/>
                  </a:lnTo>
                  <a:lnTo>
                    <a:pt x="232844" y="279870"/>
                  </a:lnTo>
                  <a:lnTo>
                    <a:pt x="0" y="279870"/>
                  </a:lnTo>
                  <a:close/>
                </a:path>
              </a:pathLst>
            </a:custGeom>
            <a:noFill/>
            <a:ln w="11980" cap="flat">
              <a:solidFill>
                <a:srgbClr val="FFFFFF"/>
              </a:solid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92541EBA-4F76-804A-80F3-DF188C28A176}"/>
                </a:ext>
              </a:extLst>
            </p:cNvPr>
            <p:cNvSpPr/>
            <p:nvPr/>
          </p:nvSpPr>
          <p:spPr>
            <a:xfrm>
              <a:off x="5526359" y="3903351"/>
              <a:ext cx="79011" cy="21609"/>
            </a:xfrm>
            <a:custGeom>
              <a:avLst/>
              <a:gdLst>
                <a:gd name="connsiteX0" fmla="*/ 0 w 79011"/>
                <a:gd name="connsiteY0" fmla="*/ 8758 h 21609"/>
                <a:gd name="connsiteX1" fmla="*/ 18087 w 79011"/>
                <a:gd name="connsiteY1" fmla="*/ 20086 h 21609"/>
                <a:gd name="connsiteX2" fmla="*/ 29129 w 79011"/>
                <a:gd name="connsiteY2" fmla="*/ 0 h 21609"/>
                <a:gd name="connsiteX3" fmla="*/ 46264 w 79011"/>
                <a:gd name="connsiteY3" fmla="*/ 17611 h 21609"/>
                <a:gd name="connsiteX4" fmla="*/ 55403 w 79011"/>
                <a:gd name="connsiteY4" fmla="*/ 8758 h 21609"/>
                <a:gd name="connsiteX5" fmla="*/ 64827 w 79011"/>
                <a:gd name="connsiteY5" fmla="*/ 21609 h 21609"/>
                <a:gd name="connsiteX6" fmla="*/ 79011 w 79011"/>
                <a:gd name="connsiteY6" fmla="*/ 15326 h 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11" h="21609">
                  <a:moveTo>
                    <a:pt x="0" y="8758"/>
                  </a:moveTo>
                  <a:lnTo>
                    <a:pt x="18087" y="20086"/>
                  </a:lnTo>
                  <a:lnTo>
                    <a:pt x="29129" y="0"/>
                  </a:lnTo>
                  <a:lnTo>
                    <a:pt x="46264" y="17611"/>
                  </a:lnTo>
                  <a:lnTo>
                    <a:pt x="55403" y="8758"/>
                  </a:lnTo>
                  <a:lnTo>
                    <a:pt x="64827" y="21609"/>
                  </a:lnTo>
                  <a:lnTo>
                    <a:pt x="79011" y="15326"/>
                  </a:lnTo>
                </a:path>
              </a:pathLst>
            </a:custGeom>
            <a:noFill/>
            <a:ln w="9223" cap="flat">
              <a:solidFill>
                <a:srgbClr val="FFFFFF"/>
              </a:solidFill>
              <a:prstDash val="solid"/>
              <a:miter/>
            </a:ln>
          </p:spPr>
          <p:txBody>
            <a:bodyPr rtlCol="0" anchor="ctr"/>
            <a:lstStyle/>
            <a:p>
              <a:endParaRPr lang="en-US"/>
            </a:p>
          </p:txBody>
        </p:sp>
      </p:grpSp>
      <p:sp>
        <p:nvSpPr>
          <p:cNvPr id="14" name="Tekstvak 13">
            <a:extLst>
              <a:ext uri="{FF2B5EF4-FFF2-40B4-BE49-F238E27FC236}">
                <a16:creationId xmlns:a16="http://schemas.microsoft.com/office/drawing/2014/main" id="{75817037-BA8A-46E3-3C2A-9E2309B82DFB}"/>
              </a:ext>
            </a:extLst>
          </p:cNvPr>
          <p:cNvSpPr txBox="1"/>
          <p:nvPr/>
        </p:nvSpPr>
        <p:spPr>
          <a:xfrm>
            <a:off x="7158078" y="190202"/>
            <a:ext cx="4796901" cy="5016758"/>
          </a:xfrm>
          <a:prstGeom prst="rect">
            <a:avLst/>
          </a:prstGeom>
          <a:noFill/>
        </p:spPr>
        <p:txBody>
          <a:bodyPr wrap="square" rtlCol="0">
            <a:spAutoFit/>
          </a:bodyPr>
          <a:lstStyle/>
          <a:p>
            <a:r>
              <a:rPr lang="nl-NL" sz="2400" dirty="0">
                <a:latin typeface="+mj-lt"/>
              </a:rPr>
              <a:t>Wat zijn de regels voor reclames?</a:t>
            </a:r>
          </a:p>
          <a:p>
            <a:endParaRPr lang="nl-NL" sz="1600" dirty="0"/>
          </a:p>
          <a:p>
            <a:r>
              <a:rPr lang="nl-NL" sz="1600" dirty="0"/>
              <a:t>De regels voor reclame-uitingen staan in de </a:t>
            </a:r>
            <a:r>
              <a:rPr lang="nl-NL" sz="1600" dirty="0">
                <a:hlinkClick r:id="rId3"/>
              </a:rPr>
              <a:t>Nederlandse Reclame Code</a:t>
            </a:r>
            <a:r>
              <a:rPr lang="nl-NL" sz="1600" dirty="0"/>
              <a:t>. </a:t>
            </a:r>
            <a:br>
              <a:rPr lang="nl-NL" sz="1600" dirty="0"/>
            </a:br>
            <a:br>
              <a:rPr lang="nl-NL" sz="1600" dirty="0"/>
            </a:br>
            <a:r>
              <a:rPr lang="nl-NL" sz="1600" dirty="0"/>
              <a:t>Over het algemeen gelden de volgende regels:</a:t>
            </a:r>
          </a:p>
          <a:p>
            <a:endParaRPr lang="nl-NL" sz="1600" dirty="0"/>
          </a:p>
          <a:p>
            <a:pPr marL="285750" indent="-285750">
              <a:buFont typeface="Arial" panose="020B0604020202020204" pitchFamily="34" charset="0"/>
              <a:buChar char="•"/>
            </a:pPr>
            <a:r>
              <a:rPr lang="nl-NL" sz="1600" dirty="0"/>
              <a:t>Je mag niet liegen in reclames;</a:t>
            </a:r>
          </a:p>
          <a:p>
            <a:pPr marL="285750" indent="-285750">
              <a:buFont typeface="Arial" panose="020B0604020202020204" pitchFamily="34" charset="0"/>
              <a:buChar char="•"/>
            </a:pPr>
            <a:r>
              <a:rPr lang="nl-NL" sz="1600" dirty="0"/>
              <a:t>Je mag geen belangrijke informatie over wat je verkoopt weglaten;</a:t>
            </a:r>
          </a:p>
          <a:p>
            <a:pPr marL="285750" indent="-285750">
              <a:buFont typeface="Arial" panose="020B0604020202020204" pitchFamily="34" charset="0"/>
              <a:buChar char="•"/>
            </a:pPr>
            <a:r>
              <a:rPr lang="nl-NL" sz="1600" dirty="0"/>
              <a:t>Reclame mag niet onfatsoenlijk zijn.</a:t>
            </a:r>
          </a:p>
          <a:p>
            <a:pPr marL="285750" indent="-285750">
              <a:buFont typeface="Arial" panose="020B0604020202020204" pitchFamily="34" charset="0"/>
              <a:buChar char="•"/>
            </a:pPr>
            <a:r>
              <a:rPr lang="nl-NL" sz="1600" dirty="0"/>
              <a:t>Voor reclame voor kinderen gelden strengere regels dan voor reclame voor volwassenen.</a:t>
            </a:r>
          </a:p>
          <a:p>
            <a:pPr marL="285750" indent="-285750">
              <a:buFont typeface="Arial" panose="020B0604020202020204" pitchFamily="34" charset="0"/>
              <a:buChar char="•"/>
            </a:pPr>
            <a:endParaRPr lang="nl-NL" sz="1600" dirty="0"/>
          </a:p>
          <a:p>
            <a:r>
              <a:rPr lang="nl-NL" sz="1600" dirty="0"/>
              <a:t>Bron: </a:t>
            </a:r>
            <a:r>
              <a:rPr lang="nl-NL" sz="1600" dirty="0">
                <a:hlinkClick r:id="rId4"/>
              </a:rPr>
              <a:t>rijksoverheid.nl</a:t>
            </a:r>
            <a:endParaRPr lang="nl-NL" sz="1600" dirty="0"/>
          </a:p>
          <a:p>
            <a:endParaRPr lang="nl-NL" sz="1600" dirty="0"/>
          </a:p>
        </p:txBody>
      </p:sp>
    </p:spTree>
    <p:extLst>
      <p:ext uri="{BB962C8B-B14F-4D97-AF65-F5344CB8AC3E}">
        <p14:creationId xmlns:p14="http://schemas.microsoft.com/office/powerpoint/2010/main" val="1888454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968F1182-28D1-184F-8230-395D0F7D9A6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01" b="12501"/>
          <a:stretch/>
        </p:blipFill>
        <p:spPr>
          <a:xfrm>
            <a:off x="7055538" y="556302"/>
            <a:ext cx="5136462" cy="5770275"/>
          </a:xfrm>
        </p:spPr>
      </p:pic>
      <p:sp>
        <p:nvSpPr>
          <p:cNvPr id="3" name="Tijdelijke aanduiding voor tekst 2">
            <a:extLst>
              <a:ext uri="{FF2B5EF4-FFF2-40B4-BE49-F238E27FC236}">
                <a16:creationId xmlns:a16="http://schemas.microsoft.com/office/drawing/2014/main" id="{0CFC6243-095D-AC48-880D-DDE62ADB06A2}"/>
              </a:ext>
            </a:extLst>
          </p:cNvPr>
          <p:cNvSpPr>
            <a:spLocks noGrp="1"/>
          </p:cNvSpPr>
          <p:nvPr>
            <p:ph type="body" sz="quarter" idx="11"/>
          </p:nvPr>
        </p:nvSpPr>
        <p:spPr/>
        <p:txBody>
          <a:bodyPr/>
          <a:lstStyle/>
          <a:p>
            <a:r>
              <a:rPr lang="nl-NL" dirty="0"/>
              <a:t>De opdracht</a:t>
            </a:r>
          </a:p>
        </p:txBody>
      </p:sp>
      <p:sp>
        <p:nvSpPr>
          <p:cNvPr id="4" name="Tijdelijke aanduiding voor tekst 3">
            <a:extLst>
              <a:ext uri="{FF2B5EF4-FFF2-40B4-BE49-F238E27FC236}">
                <a16:creationId xmlns:a16="http://schemas.microsoft.com/office/drawing/2014/main" id="{9C98B994-4890-554A-818F-572CB381433A}"/>
              </a:ext>
            </a:extLst>
          </p:cNvPr>
          <p:cNvSpPr>
            <a:spLocks noGrp="1"/>
          </p:cNvSpPr>
          <p:nvPr>
            <p:ph type="body" sz="quarter" idx="12"/>
          </p:nvPr>
        </p:nvSpPr>
        <p:spPr>
          <a:xfrm>
            <a:off x="591060" y="2210765"/>
            <a:ext cx="5504940" cy="3532810"/>
          </a:xfrm>
        </p:spPr>
        <p:txBody>
          <a:bodyPr>
            <a:normAutofit/>
          </a:bodyPr>
          <a:lstStyle/>
          <a:p>
            <a:r>
              <a:rPr lang="nl-NL" dirty="0"/>
              <a:t>Wat is jouw favoriete reclame? Waarom?</a:t>
            </a:r>
          </a:p>
          <a:p>
            <a:endParaRPr lang="nl-NL" dirty="0"/>
          </a:p>
          <a:p>
            <a:r>
              <a:rPr lang="nl-NL" dirty="0"/>
              <a:t>Maak zelf een digitale reclameposter voor iets wat jij heel leuk vindt.</a:t>
            </a:r>
          </a:p>
        </p:txBody>
      </p:sp>
    </p:spTree>
    <p:extLst>
      <p:ext uri="{BB962C8B-B14F-4D97-AF65-F5344CB8AC3E}">
        <p14:creationId xmlns:p14="http://schemas.microsoft.com/office/powerpoint/2010/main" val="2357828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lstStyle/>
          <a:p>
            <a:r>
              <a:rPr lang="nl-NL" dirty="0"/>
              <a:t>Iedere week een opdracht om te werken aan de doelen van Burgerschap! De opdracht sluit aan bij de les van Mediabegrip.</a:t>
            </a:r>
          </a:p>
        </p:txBody>
      </p:sp>
      <p:pic>
        <p:nvPicPr>
          <p:cNvPr id="4" name="Afbeelding 3">
            <a:extLst>
              <a:ext uri="{FF2B5EF4-FFF2-40B4-BE49-F238E27FC236}">
                <a16:creationId xmlns:a16="http://schemas.microsoft.com/office/drawing/2014/main" id="{B5C1F5DF-8260-1B19-B199-5CA725EDA9E4}"/>
              </a:ext>
            </a:extLst>
          </p:cNvPr>
          <p:cNvPicPr>
            <a:picLocks noChangeAspect="1"/>
          </p:cNvPicPr>
          <p:nvPr/>
        </p:nvPicPr>
        <p:blipFill>
          <a:blip r:embed="rId2"/>
          <a:stretch>
            <a:fillRect/>
          </a:stretch>
        </p:blipFill>
        <p:spPr>
          <a:xfrm rot="20359990">
            <a:off x="2904743" y="-1516055"/>
            <a:ext cx="6477000" cy="5438775"/>
          </a:xfrm>
          <a:prstGeom prst="rect">
            <a:avLst/>
          </a:prstGeom>
        </p:spPr>
      </p:pic>
    </p:spTree>
    <p:extLst>
      <p:ext uri="{BB962C8B-B14F-4D97-AF65-F5344CB8AC3E}">
        <p14:creationId xmlns:p14="http://schemas.microsoft.com/office/powerpoint/2010/main" val="2529107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8658329-0CE1-5433-B836-A201649584F1}"/>
              </a:ext>
            </a:extLst>
          </p:cNvPr>
          <p:cNvSpPr>
            <a:spLocks noGrp="1"/>
          </p:cNvSpPr>
          <p:nvPr>
            <p:ph type="body" sz="quarter" idx="11"/>
          </p:nvPr>
        </p:nvSpPr>
        <p:spPr/>
        <p:txBody>
          <a:bodyPr/>
          <a:lstStyle/>
          <a:p>
            <a:r>
              <a:rPr lang="nl-NL" dirty="0"/>
              <a:t>Burgerschap</a:t>
            </a:r>
          </a:p>
        </p:txBody>
      </p:sp>
      <p:sp>
        <p:nvSpPr>
          <p:cNvPr id="3" name="Tijdelijke aanduiding voor tekst 2">
            <a:extLst>
              <a:ext uri="{FF2B5EF4-FFF2-40B4-BE49-F238E27FC236}">
                <a16:creationId xmlns:a16="http://schemas.microsoft.com/office/drawing/2014/main" id="{81AF2561-708E-53EE-D7F9-2A954670230C}"/>
              </a:ext>
            </a:extLst>
          </p:cNvPr>
          <p:cNvSpPr>
            <a:spLocks noGrp="1"/>
          </p:cNvSpPr>
          <p:nvPr>
            <p:ph type="body" sz="quarter" idx="12"/>
          </p:nvPr>
        </p:nvSpPr>
        <p:spPr>
          <a:xfrm>
            <a:off x="618177" y="1743070"/>
            <a:ext cx="6127680" cy="3569650"/>
          </a:xfrm>
        </p:spPr>
        <p:txBody>
          <a:bodyPr>
            <a:normAutofit/>
          </a:bodyPr>
          <a:lstStyle/>
          <a:p>
            <a:r>
              <a:rPr lang="nl-NL" dirty="0">
                <a:solidFill>
                  <a:schemeClr val="bg1"/>
                </a:solidFill>
              </a:rPr>
              <a:t>Opdracht:</a:t>
            </a:r>
          </a:p>
          <a:p>
            <a:r>
              <a:rPr lang="nl-NL" dirty="0">
                <a:solidFill>
                  <a:schemeClr val="bg1"/>
                </a:solidFill>
              </a:rPr>
              <a:t>Black Friday is g</a:t>
            </a:r>
            <a:r>
              <a:rPr lang="nl-NL" sz="2000" b="0" dirty="0">
                <a:solidFill>
                  <a:schemeClr val="bg1"/>
                </a:solidFill>
                <a:latin typeface="+mn-lt"/>
              </a:rPr>
              <a:t>oed nieuws voor koopjesjagers, maar niet zo goed voor het milieu.</a:t>
            </a:r>
            <a:endParaRPr lang="nl-NL" dirty="0">
              <a:solidFill>
                <a:schemeClr val="bg1"/>
              </a:solidFill>
            </a:endParaRPr>
          </a:p>
          <a:p>
            <a:r>
              <a:rPr lang="nl-NL" dirty="0">
                <a:solidFill>
                  <a:schemeClr val="bg1"/>
                </a:solidFill>
              </a:rPr>
              <a:t>Bespreek de stelling op de volgende dia.</a:t>
            </a:r>
          </a:p>
          <a:p>
            <a:endParaRPr lang="nl-NL" dirty="0"/>
          </a:p>
        </p:txBody>
      </p:sp>
      <p:pic>
        <p:nvPicPr>
          <p:cNvPr id="5" name="Afbeelding 4">
            <a:extLst>
              <a:ext uri="{FF2B5EF4-FFF2-40B4-BE49-F238E27FC236}">
                <a16:creationId xmlns:a16="http://schemas.microsoft.com/office/drawing/2014/main" id="{32CC2A19-25FA-C836-5953-91A89461735C}"/>
              </a:ext>
            </a:extLst>
          </p:cNvPr>
          <p:cNvPicPr>
            <a:picLocks noChangeAspect="1"/>
          </p:cNvPicPr>
          <p:nvPr/>
        </p:nvPicPr>
        <p:blipFill>
          <a:blip r:embed="rId2"/>
          <a:stretch>
            <a:fillRect/>
          </a:stretch>
        </p:blipFill>
        <p:spPr>
          <a:xfrm>
            <a:off x="9528265" y="5476180"/>
            <a:ext cx="2183254" cy="1833291"/>
          </a:xfrm>
          <a:prstGeom prst="rect">
            <a:avLst/>
          </a:prstGeom>
        </p:spPr>
      </p:pic>
      <p:pic>
        <p:nvPicPr>
          <p:cNvPr id="4" name="Afbeelding 3">
            <a:extLst>
              <a:ext uri="{FF2B5EF4-FFF2-40B4-BE49-F238E27FC236}">
                <a16:creationId xmlns:a16="http://schemas.microsoft.com/office/drawing/2014/main" id="{6EF56E04-857A-ACD3-E5F4-0926295D0A48}"/>
              </a:ext>
            </a:extLst>
          </p:cNvPr>
          <p:cNvPicPr>
            <a:picLocks noChangeAspect="1"/>
          </p:cNvPicPr>
          <p:nvPr/>
        </p:nvPicPr>
        <p:blipFill>
          <a:blip r:embed="rId3"/>
          <a:stretch>
            <a:fillRect/>
          </a:stretch>
        </p:blipFill>
        <p:spPr>
          <a:xfrm>
            <a:off x="7718293" y="578952"/>
            <a:ext cx="3993226" cy="3871296"/>
          </a:xfrm>
          <a:prstGeom prst="rect">
            <a:avLst/>
          </a:prstGeom>
        </p:spPr>
      </p:pic>
    </p:spTree>
    <p:extLst>
      <p:ext uri="{BB962C8B-B14F-4D97-AF65-F5344CB8AC3E}">
        <p14:creationId xmlns:p14="http://schemas.microsoft.com/office/powerpoint/2010/main" val="567400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8658329-0CE1-5433-B836-A201649584F1}"/>
              </a:ext>
            </a:extLst>
          </p:cNvPr>
          <p:cNvSpPr>
            <a:spLocks noGrp="1"/>
          </p:cNvSpPr>
          <p:nvPr>
            <p:ph type="body" sz="quarter" idx="11"/>
          </p:nvPr>
        </p:nvSpPr>
        <p:spPr/>
        <p:txBody>
          <a:bodyPr/>
          <a:lstStyle/>
          <a:p>
            <a:r>
              <a:rPr lang="nl-NL" dirty="0"/>
              <a:t>Burgerschap stelling</a:t>
            </a:r>
          </a:p>
        </p:txBody>
      </p:sp>
      <p:sp>
        <p:nvSpPr>
          <p:cNvPr id="3" name="Tijdelijke aanduiding voor tekst 2">
            <a:extLst>
              <a:ext uri="{FF2B5EF4-FFF2-40B4-BE49-F238E27FC236}">
                <a16:creationId xmlns:a16="http://schemas.microsoft.com/office/drawing/2014/main" id="{81AF2561-708E-53EE-D7F9-2A954670230C}"/>
              </a:ext>
            </a:extLst>
          </p:cNvPr>
          <p:cNvSpPr>
            <a:spLocks noGrp="1"/>
          </p:cNvSpPr>
          <p:nvPr>
            <p:ph type="body" sz="quarter" idx="12"/>
          </p:nvPr>
        </p:nvSpPr>
        <p:spPr>
          <a:xfrm>
            <a:off x="618177" y="1743070"/>
            <a:ext cx="10742812" cy="3569650"/>
          </a:xfrm>
        </p:spPr>
        <p:txBody>
          <a:bodyPr>
            <a:normAutofit/>
          </a:bodyPr>
          <a:lstStyle/>
          <a:p>
            <a:endParaRPr lang="nl-NL" dirty="0">
              <a:solidFill>
                <a:schemeClr val="bg1"/>
              </a:solidFill>
            </a:endParaRPr>
          </a:p>
          <a:p>
            <a:r>
              <a:rPr lang="nl-NL" dirty="0">
                <a:solidFill>
                  <a:schemeClr val="bg1"/>
                </a:solidFill>
              </a:rPr>
              <a:t>“Winkels mogen alleen nog producten verkopen die niet schadelijk zijn voor het milieu.”</a:t>
            </a: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p>
        </p:txBody>
      </p:sp>
      <p:pic>
        <p:nvPicPr>
          <p:cNvPr id="5" name="Afbeelding 4">
            <a:extLst>
              <a:ext uri="{FF2B5EF4-FFF2-40B4-BE49-F238E27FC236}">
                <a16:creationId xmlns:a16="http://schemas.microsoft.com/office/drawing/2014/main" id="{32CC2A19-25FA-C836-5953-91A89461735C}"/>
              </a:ext>
            </a:extLst>
          </p:cNvPr>
          <p:cNvPicPr>
            <a:picLocks noChangeAspect="1"/>
          </p:cNvPicPr>
          <p:nvPr/>
        </p:nvPicPr>
        <p:blipFill>
          <a:blip r:embed="rId2"/>
          <a:stretch>
            <a:fillRect/>
          </a:stretch>
        </p:blipFill>
        <p:spPr>
          <a:xfrm>
            <a:off x="9528265" y="5476180"/>
            <a:ext cx="2183254" cy="1833291"/>
          </a:xfrm>
          <a:prstGeom prst="rect">
            <a:avLst/>
          </a:prstGeom>
        </p:spPr>
      </p:pic>
    </p:spTree>
    <p:extLst>
      <p:ext uri="{BB962C8B-B14F-4D97-AF65-F5344CB8AC3E}">
        <p14:creationId xmlns:p14="http://schemas.microsoft.com/office/powerpoint/2010/main" val="1169594747"/>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b6ac-ae00-4ce7-a5ca-dcaf2687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3.xml><?xml version="1.0" encoding="utf-8"?>
<ds:datastoreItem xmlns:ds="http://schemas.openxmlformats.org/officeDocument/2006/customXml" ds:itemID="{B732330B-E44B-4E1E-B382-F72A7AD021C8}">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schemas.microsoft.com/office/infopath/2007/PartnerControls"/>
    <ds:schemaRef ds:uri="fbfab6ac-ae00-4ce7-a5ca-dcaf2687e769"/>
  </ds:schemaRefs>
</ds:datastoreItem>
</file>

<file path=docProps/app.xml><?xml version="1.0" encoding="utf-8"?>
<Properties xmlns="http://schemas.openxmlformats.org/officeDocument/2006/extended-properties" xmlns:vt="http://schemas.openxmlformats.org/officeDocument/2006/docPropsVTypes">
  <Template>Kantoorthema</Template>
  <TotalTime>863</TotalTime>
  <Words>658</Words>
  <Application>Microsoft Office PowerPoint</Application>
  <PresentationFormat>Breedbeeld</PresentationFormat>
  <Paragraphs>52</Paragraphs>
  <Slides>9</Slides>
  <Notes>0</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9</vt:i4>
      </vt:variant>
    </vt:vector>
  </HeadingPairs>
  <TitlesOfParts>
    <vt:vector size="13" baseType="lpstr">
      <vt:lpstr>Poppins</vt:lpstr>
      <vt:lpstr>Calibri</vt:lpstr>
      <vt:lpstr>Arial</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Clare Brouwer</dc:creator>
  <cp:lastModifiedBy>Chantal Lioe-A-Joe</cp:lastModifiedBy>
  <cp:revision>18</cp:revision>
  <dcterms:created xsi:type="dcterms:W3CDTF">2022-01-30T11:55:21Z</dcterms:created>
  <dcterms:modified xsi:type="dcterms:W3CDTF">2022-11-25T15:40:50Z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