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72" r:id="rId4"/>
    <p:sldId id="273" r:id="rId5"/>
    <p:sldId id="275" r:id="rId6"/>
    <p:sldId id="271" r:id="rId7"/>
    <p:sldId id="276"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28/10/2022</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033076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3921377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6969203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052297605"/>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6551883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71776749"/>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0774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7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945001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2795964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4588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130103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080616704"/>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53245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2323419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7093951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28/10/2022</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3084517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agram.com/mellemedia/" TargetMode="External"/><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vi.nl/nieuws/mvv-publiceert-appjes-van-haaland-tijdens-wereldwijde-whatsapp-storing" TargetMode="External"/><Relationship Id="rId2" Type="http://schemas.openxmlformats.org/officeDocument/2006/relationships/slideLayout" Target="../slideLayouts/slideLayout14.xml"/><Relationship Id="rId1" Type="http://schemas.openxmlformats.org/officeDocument/2006/relationships/video" Target="https://www.youtube.com/embed/IK1u8wgtFy0?feature=oembed" TargetMode="Externa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hyperlink" Target="http://www.mediawijsheid.nl/"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www.npo3fm.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mediamatties.nl/"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padlet.com/mediabegrip/JOMO"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FA22B2D4-95B7-244D-1B30-F7AF17FB5FB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379" r="13379"/>
          <a:stretch/>
        </p:blipFill>
        <p:spPr>
          <a:xfrm>
            <a:off x="7287902" y="0"/>
            <a:ext cx="4927209" cy="5639456"/>
          </a:xfrm>
        </p:spPr>
      </p:pic>
      <p:sp>
        <p:nvSpPr>
          <p:cNvPr id="3" name="Tijdelijke aanduiding voor datum 2">
            <a:extLst>
              <a:ext uri="{FF2B5EF4-FFF2-40B4-BE49-F238E27FC236}">
                <a16:creationId xmlns:a16="http://schemas.microsoft.com/office/drawing/2014/main" id="{58F09146-E354-88A8-9A9E-F81F537752E8}"/>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70030-3449-D641-B9FE-4DB84E2FBB2D}" type="datetime1">
              <a:rPr kumimoji="0" lang="en-ID" sz="1600" b="0" i="0" u="none" strike="noStrike" kern="1200" cap="none" spc="0" normalizeH="0" baseline="0" noProof="0" smtClean="0">
                <a:ln>
                  <a:noFill/>
                </a:ln>
                <a:solidFill>
                  <a:srgbClr val="3F5061"/>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28/10/2022</a:t>
            </a:fld>
            <a:endParaRPr kumimoji="0" lang="en-US" sz="1600" b="0" i="0" u="none" strike="noStrike" kern="1200" cap="none" spc="0" normalizeH="0" baseline="0" noProof="0" dirty="0">
              <a:ln>
                <a:noFill/>
              </a:ln>
              <a:solidFill>
                <a:srgbClr val="3F5061"/>
              </a:solidFill>
              <a:effectLst/>
              <a:uLnTx/>
              <a:uFillTx/>
              <a:latin typeface="Poppins"/>
              <a:ea typeface="+mn-ea"/>
              <a:cs typeface="+mn-cs"/>
            </a:endParaRPr>
          </a:p>
        </p:txBody>
      </p:sp>
      <p:sp>
        <p:nvSpPr>
          <p:cNvPr id="4" name="Tijdelijke aanduiding voor tekst 3">
            <a:extLst>
              <a:ext uri="{FF2B5EF4-FFF2-40B4-BE49-F238E27FC236}">
                <a16:creationId xmlns:a16="http://schemas.microsoft.com/office/drawing/2014/main" id="{996A6D41-7EE5-418C-F3BF-2B50A757CF52}"/>
              </a:ext>
            </a:extLst>
          </p:cNvPr>
          <p:cNvSpPr>
            <a:spLocks noGrp="1"/>
          </p:cNvSpPr>
          <p:nvPr>
            <p:ph type="body" sz="quarter" idx="11"/>
          </p:nvPr>
        </p:nvSpPr>
        <p:spPr>
          <a:xfrm>
            <a:off x="615661" y="1784504"/>
            <a:ext cx="5690545" cy="2233914"/>
          </a:xfrm>
        </p:spPr>
        <p:txBody>
          <a:bodyPr>
            <a:normAutofit/>
          </a:bodyPr>
          <a:lstStyle/>
          <a:p>
            <a:r>
              <a:rPr lang="nl-NL" sz="3200" dirty="0"/>
              <a:t>FOMO of JOMO?</a:t>
            </a:r>
          </a:p>
        </p:txBody>
      </p:sp>
      <p:sp>
        <p:nvSpPr>
          <p:cNvPr id="5" name="Tijdelijke aanduiding voor tekst 4">
            <a:extLst>
              <a:ext uri="{FF2B5EF4-FFF2-40B4-BE49-F238E27FC236}">
                <a16:creationId xmlns:a16="http://schemas.microsoft.com/office/drawing/2014/main" id="{33CC69DC-0863-040B-A8B7-009A88E732EF}"/>
              </a:ext>
            </a:extLst>
          </p:cNvPr>
          <p:cNvSpPr>
            <a:spLocks noGrp="1"/>
          </p:cNvSpPr>
          <p:nvPr>
            <p:ph type="body" sz="quarter" idx="14"/>
          </p:nvPr>
        </p:nvSpPr>
        <p:spPr>
          <a:xfrm>
            <a:off x="612959" y="397035"/>
            <a:ext cx="4724354" cy="370376"/>
          </a:xfrm>
        </p:spPr>
        <p:txBody>
          <a:bodyPr>
            <a:normAutofit/>
          </a:bodyPr>
          <a:lstStyle/>
          <a:p>
            <a:r>
              <a:rPr lang="nl-NL" dirty="0"/>
              <a:t>Mediabegrip week 44 groep 5/6</a:t>
            </a:r>
          </a:p>
        </p:txBody>
      </p:sp>
    </p:spTree>
    <p:extLst>
      <p:ext uri="{BB962C8B-B14F-4D97-AF65-F5344CB8AC3E}">
        <p14:creationId xmlns:p14="http://schemas.microsoft.com/office/powerpoint/2010/main" val="366828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503C6A4-255A-CB40-0606-151BA5FA8090}"/>
              </a:ext>
            </a:extLst>
          </p:cNvPr>
          <p:cNvSpPr>
            <a:spLocks noGrp="1"/>
          </p:cNvSpPr>
          <p:nvPr>
            <p:ph type="body" sz="quarter" idx="11"/>
          </p:nvPr>
        </p:nvSpPr>
        <p:spPr/>
        <p:txBody>
          <a:bodyPr/>
          <a:lstStyle/>
          <a:p>
            <a:r>
              <a:rPr lang="nl-NL" dirty="0"/>
              <a:t>Melle</a:t>
            </a:r>
          </a:p>
        </p:txBody>
      </p:sp>
      <p:sp>
        <p:nvSpPr>
          <p:cNvPr id="3" name="Tijdelijke aanduiding voor tekst 2">
            <a:extLst>
              <a:ext uri="{FF2B5EF4-FFF2-40B4-BE49-F238E27FC236}">
                <a16:creationId xmlns:a16="http://schemas.microsoft.com/office/drawing/2014/main" id="{35AA24B8-7066-44B1-B530-551DF49E7F4A}"/>
              </a:ext>
            </a:extLst>
          </p:cNvPr>
          <p:cNvSpPr>
            <a:spLocks noGrp="1"/>
          </p:cNvSpPr>
          <p:nvPr>
            <p:ph type="body" sz="quarter" idx="12"/>
          </p:nvPr>
        </p:nvSpPr>
        <p:spPr>
          <a:xfrm>
            <a:off x="609599" y="1344718"/>
            <a:ext cx="7680386" cy="4063512"/>
          </a:xfrm>
        </p:spPr>
        <p:txBody>
          <a:bodyPr>
            <a:noAutofit/>
          </a:bodyPr>
          <a:lstStyle/>
          <a:p>
            <a:pPr rtl="0">
              <a:spcBef>
                <a:spcPts val="0"/>
              </a:spcBef>
              <a:spcAft>
                <a:spcPts val="0"/>
              </a:spcAft>
            </a:pPr>
            <a:r>
              <a:rPr lang="nl-NL" sz="900" b="0" i="0" u="none" strike="noStrike" dirty="0">
                <a:solidFill>
                  <a:srgbClr val="000000"/>
                </a:solidFill>
                <a:effectLst/>
              </a:rPr>
              <a:t>Hoi,</a:t>
            </a:r>
            <a:endParaRPr lang="nl-NL" sz="900" b="0" dirty="0">
              <a:effectLst/>
            </a:endParaRPr>
          </a:p>
          <a:p>
            <a:pPr rtl="0">
              <a:spcBef>
                <a:spcPts val="0"/>
              </a:spcBef>
              <a:spcAft>
                <a:spcPts val="0"/>
              </a:spcAft>
            </a:pPr>
            <a:r>
              <a:rPr lang="nl-NL" sz="900" b="0" i="0" u="none" strike="noStrike" dirty="0">
                <a:solidFill>
                  <a:srgbClr val="000000"/>
                </a:solidFill>
                <a:effectLst/>
              </a:rPr>
              <a:t>mag ik jullie eens iets vragen? Ik heb soms last van mijn telefoon. Nou ja, niet van mijn telefoon zelf, maar van al die berichtjes die ik de hele dag krijg. Mijn vader liep er deze week ook over te klagen. Hij krijgt voor zijn werk heel veel mails en zit in verschillende app-groepen die met werk te maken hebben. In die app-groepen komen ook wel eens berichten, terwijl het al 10 uur ‘s avonds is of zondagochtend. </a:t>
            </a:r>
            <a:endParaRPr lang="nl-NL" sz="900" b="0" dirty="0">
              <a:effectLst/>
            </a:endParaRPr>
          </a:p>
          <a:p>
            <a:pPr rtl="0">
              <a:spcBef>
                <a:spcPts val="0"/>
              </a:spcBef>
              <a:spcAft>
                <a:spcPts val="0"/>
              </a:spcAft>
            </a:pPr>
            <a:r>
              <a:rPr lang="nl-NL" sz="900" b="0" i="0" u="none" strike="noStrike" dirty="0">
                <a:solidFill>
                  <a:srgbClr val="000000"/>
                </a:solidFill>
                <a:effectLst/>
              </a:rPr>
              <a:t>Hij wil dan helemaal niet gestoord worden voor werkdingen, maar hij vindt het ook erg moeilijk om het te negeren..</a:t>
            </a:r>
            <a:endParaRPr lang="nl-NL" sz="900" b="0" dirty="0">
              <a:effectLst/>
            </a:endParaRPr>
          </a:p>
          <a:p>
            <a:pPr rtl="0">
              <a:spcBef>
                <a:spcPts val="0"/>
              </a:spcBef>
              <a:spcAft>
                <a:spcPts val="0"/>
              </a:spcAft>
            </a:pPr>
            <a:br>
              <a:rPr lang="nl-NL" sz="900" b="0" dirty="0">
                <a:effectLst/>
              </a:rPr>
            </a:br>
            <a:r>
              <a:rPr lang="nl-NL" sz="900" b="0" i="0" u="none" strike="noStrike" dirty="0">
                <a:solidFill>
                  <a:srgbClr val="000000"/>
                </a:solidFill>
                <a:effectLst/>
              </a:rPr>
              <a:t>En ik heb dan ook wel een beetje. Ik heb soms helemaal geen zin om meteen te reageren. Maar met appjes verwachten mensen dat wel. Als je niet binnen een paar minuten reageert, vragen ze gelijk of ik boos ben of zo.</a:t>
            </a:r>
          </a:p>
          <a:p>
            <a:pPr rtl="0">
              <a:spcBef>
                <a:spcPts val="0"/>
              </a:spcBef>
              <a:spcAft>
                <a:spcPts val="0"/>
              </a:spcAft>
            </a:pPr>
            <a:r>
              <a:rPr lang="nl-NL" sz="900" dirty="0">
                <a:solidFill>
                  <a:srgbClr val="000000"/>
                </a:solidFill>
              </a:rPr>
              <a:t>Soms zet ik mijn telefoon gewoon liever even uit of zo. Of ga ik sowieso zo’n groep uit.</a:t>
            </a:r>
            <a:endParaRPr lang="nl-NL" sz="900" b="0" dirty="0">
              <a:effectLst/>
            </a:endParaRPr>
          </a:p>
          <a:p>
            <a:pPr rtl="0">
              <a:spcBef>
                <a:spcPts val="0"/>
              </a:spcBef>
              <a:spcAft>
                <a:spcPts val="0"/>
              </a:spcAft>
            </a:pPr>
            <a:r>
              <a:rPr lang="nl-NL" sz="900" b="0" i="0" u="none" strike="noStrike" dirty="0">
                <a:solidFill>
                  <a:srgbClr val="000000"/>
                </a:solidFill>
                <a:effectLst/>
              </a:rPr>
              <a:t>Maar met bijvoorbeeld mijn vriendinnen-appgroep kan dat niet. Gelukkig hebben wij goede afspraken gemaakt over onze appgroep. Wij hebben bijvoorbeeld afgesproken om niet meer na tien uur ‘s avonds te appen.</a:t>
            </a:r>
            <a:endParaRPr lang="nl-NL" sz="900" b="0" dirty="0">
              <a:effectLst/>
            </a:endParaRPr>
          </a:p>
          <a:p>
            <a:pPr rtl="0">
              <a:spcBef>
                <a:spcPts val="0"/>
              </a:spcBef>
              <a:spcAft>
                <a:spcPts val="0"/>
              </a:spcAft>
            </a:pPr>
            <a:r>
              <a:rPr lang="nl-NL" sz="900" b="0" i="0" u="none" strike="noStrike" dirty="0">
                <a:solidFill>
                  <a:srgbClr val="000000"/>
                </a:solidFill>
                <a:effectLst/>
              </a:rPr>
              <a:t>In andere groepen is dat niet zo. Dan zitten sommigen de hele avond te </a:t>
            </a:r>
            <a:r>
              <a:rPr lang="nl-NL" sz="900" b="0" i="0" u="none" strike="noStrike" dirty="0" err="1">
                <a:solidFill>
                  <a:srgbClr val="000000"/>
                </a:solidFill>
                <a:effectLst/>
              </a:rPr>
              <a:t>spammen</a:t>
            </a:r>
            <a:r>
              <a:rPr lang="nl-NL" sz="900" b="0" i="0" u="none" strike="noStrike" dirty="0">
                <a:solidFill>
                  <a:srgbClr val="000000"/>
                </a:solidFill>
                <a:effectLst/>
              </a:rPr>
              <a:t>. Of ze sturen midden in de nacht nog berichtjes. Ik vind dat echt niet ok, hoor. Wat moet ik daar nu aan doen? </a:t>
            </a:r>
            <a:endParaRPr lang="nl-NL" sz="900" b="0" dirty="0">
              <a:effectLst/>
            </a:endParaRPr>
          </a:p>
          <a:p>
            <a:pPr rtl="0">
              <a:spcBef>
                <a:spcPts val="0"/>
              </a:spcBef>
              <a:spcAft>
                <a:spcPts val="0"/>
              </a:spcAft>
            </a:pPr>
            <a:r>
              <a:rPr lang="nl-NL" sz="900" b="0" i="0" u="none" strike="noStrike" dirty="0">
                <a:solidFill>
                  <a:srgbClr val="000000"/>
                </a:solidFill>
                <a:effectLst/>
              </a:rPr>
              <a:t>Ik wil gewoon niet altijd bereikbaar zijn, maar ik ben ook wel weer bang dat ik misschien iets mis of er straks niet meer bij hoor. Of alleen nog maar met mijn telefoon bezig ben.</a:t>
            </a:r>
            <a:endParaRPr lang="nl-NL" sz="900" b="0" dirty="0">
              <a:effectLst/>
            </a:endParaRPr>
          </a:p>
          <a:p>
            <a:pPr rtl="0">
              <a:spcBef>
                <a:spcPts val="0"/>
              </a:spcBef>
              <a:spcAft>
                <a:spcPts val="0"/>
              </a:spcAft>
            </a:pPr>
            <a:br>
              <a:rPr lang="nl-NL" sz="900" b="0" dirty="0">
                <a:effectLst/>
              </a:rPr>
            </a:br>
            <a:r>
              <a:rPr lang="nl-NL" sz="900" b="0" i="0" u="none" strike="noStrike" dirty="0">
                <a:solidFill>
                  <a:srgbClr val="000000"/>
                </a:solidFill>
                <a:effectLst/>
              </a:rPr>
              <a:t>Heb jij hier zelf ook wel eens last van? En heb je nog goede tips voor me? Laat het me alsjeblieft even weten! Ik heb een speciale site aangemaakt om jullie tips te verzamelen, maar je mag het ook op mijn insta delen.</a:t>
            </a:r>
            <a:endParaRPr lang="nl-NL" sz="900" b="0" dirty="0">
              <a:effectLst/>
            </a:endParaRPr>
          </a:p>
          <a:p>
            <a:pPr rtl="0">
              <a:spcBef>
                <a:spcPts val="0"/>
              </a:spcBef>
              <a:spcAft>
                <a:spcPts val="0"/>
              </a:spcAft>
            </a:pPr>
            <a:br>
              <a:rPr lang="nl-NL" sz="900" b="0" dirty="0">
                <a:effectLst/>
              </a:rPr>
            </a:br>
            <a:r>
              <a:rPr lang="nl-NL" sz="900" b="0" i="0" u="none" strike="noStrike" dirty="0">
                <a:solidFill>
                  <a:srgbClr val="000000"/>
                </a:solidFill>
                <a:effectLst/>
              </a:rPr>
              <a:t>Groetjes,</a:t>
            </a:r>
            <a:endParaRPr lang="nl-NL" sz="900" b="0" dirty="0">
              <a:effectLst/>
            </a:endParaRPr>
          </a:p>
          <a:p>
            <a:pPr rtl="0">
              <a:spcBef>
                <a:spcPts val="0"/>
              </a:spcBef>
              <a:spcAft>
                <a:spcPts val="0"/>
              </a:spcAft>
            </a:pPr>
            <a:r>
              <a:rPr lang="nl-NL" sz="900" b="0" i="0" u="none" strike="noStrike" dirty="0">
                <a:solidFill>
                  <a:srgbClr val="000000"/>
                </a:solidFill>
                <a:effectLst/>
              </a:rPr>
              <a:t>Melle.</a:t>
            </a:r>
            <a:endParaRPr lang="nl-NL" sz="900" b="0" dirty="0">
              <a:effectLst/>
            </a:endParaRPr>
          </a:p>
        </p:txBody>
      </p:sp>
      <p:pic>
        <p:nvPicPr>
          <p:cNvPr id="1026" name="Picture 2">
            <a:extLst>
              <a:ext uri="{FF2B5EF4-FFF2-40B4-BE49-F238E27FC236}">
                <a16:creationId xmlns:a16="http://schemas.microsoft.com/office/drawing/2014/main" id="{E19083CB-70B4-DB58-C586-2C9BC6A29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022" y="788527"/>
            <a:ext cx="3030286" cy="3030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Afbeelding 3">
            <a:hlinkClick r:id="rId3"/>
            <a:extLst>
              <a:ext uri="{FF2B5EF4-FFF2-40B4-BE49-F238E27FC236}">
                <a16:creationId xmlns:a16="http://schemas.microsoft.com/office/drawing/2014/main" id="{01D9663D-F126-D3A7-495C-E8665DADAF3B}"/>
              </a:ext>
            </a:extLst>
          </p:cNvPr>
          <p:cNvPicPr>
            <a:picLocks noChangeAspect="1"/>
          </p:cNvPicPr>
          <p:nvPr/>
        </p:nvPicPr>
        <p:blipFill>
          <a:blip r:embed="rId4"/>
          <a:stretch>
            <a:fillRect/>
          </a:stretch>
        </p:blipFill>
        <p:spPr>
          <a:xfrm>
            <a:off x="8669584" y="4174442"/>
            <a:ext cx="2406201" cy="1589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757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694949-AF0F-7120-44E3-BCB0E54BC718}"/>
              </a:ext>
            </a:extLst>
          </p:cNvPr>
          <p:cNvSpPr>
            <a:spLocks noGrp="1"/>
          </p:cNvSpPr>
          <p:nvPr>
            <p:ph type="body" sz="quarter" idx="11"/>
          </p:nvPr>
        </p:nvSpPr>
        <p:spPr>
          <a:xfrm>
            <a:off x="558139" y="1911992"/>
            <a:ext cx="4089253" cy="2233914"/>
          </a:xfrm>
        </p:spPr>
        <p:txBody>
          <a:bodyPr>
            <a:normAutofit/>
          </a:bodyPr>
          <a:lstStyle/>
          <a:p>
            <a:r>
              <a:rPr lang="nl-NL" sz="2000" b="0" dirty="0">
                <a:solidFill>
                  <a:schemeClr val="bg1"/>
                </a:solidFill>
                <a:latin typeface="+mn-lt"/>
              </a:rPr>
              <a:t>Dinsdag 25 oktober was er een grote wereldwijde storing bij WhatsApp. Op andere </a:t>
            </a:r>
            <a:r>
              <a:rPr lang="nl-NL" sz="2000" b="0" dirty="0" err="1">
                <a:solidFill>
                  <a:schemeClr val="bg1"/>
                </a:solidFill>
                <a:latin typeface="+mn-lt"/>
              </a:rPr>
              <a:t>social</a:t>
            </a:r>
            <a:r>
              <a:rPr lang="nl-NL" sz="2000" b="0" dirty="0">
                <a:solidFill>
                  <a:schemeClr val="bg1"/>
                </a:solidFill>
                <a:latin typeface="+mn-lt"/>
              </a:rPr>
              <a:t> media platforms werd heftig geklaagd hierover. Ook werden er leuke grapjes over gemaakt.</a:t>
            </a:r>
            <a:endParaRPr lang="nl-NL" sz="2000" b="0" dirty="0">
              <a:latin typeface="+mn-lt"/>
            </a:endParaRPr>
          </a:p>
        </p:txBody>
      </p:sp>
      <p:pic>
        <p:nvPicPr>
          <p:cNvPr id="6" name="Tijdelijke aanduiding voor afbeelding 5" descr="Afbeelding met tekst, schermafbeelding, elektronica&#10;&#10;Automatisch gegenereerde beschrijving">
            <a:extLst>
              <a:ext uri="{FF2B5EF4-FFF2-40B4-BE49-F238E27FC236}">
                <a16:creationId xmlns:a16="http://schemas.microsoft.com/office/drawing/2014/main" id="{574A3386-ADF1-EB8D-BECA-EA04461D75B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932" b="2932"/>
          <a:stretch>
            <a:fillRect/>
          </a:stretch>
        </p:blipFill>
        <p:spPr/>
      </p:pic>
      <p:sp>
        <p:nvSpPr>
          <p:cNvPr id="4" name="Tijdelijke aanduiding voor tekst 1">
            <a:extLst>
              <a:ext uri="{FF2B5EF4-FFF2-40B4-BE49-F238E27FC236}">
                <a16:creationId xmlns:a16="http://schemas.microsoft.com/office/drawing/2014/main" id="{A608774A-593C-538B-F5AF-A4BD25B49449}"/>
              </a:ext>
            </a:extLst>
          </p:cNvPr>
          <p:cNvSpPr txBox="1">
            <a:spLocks/>
          </p:cNvSpPr>
          <p:nvPr/>
        </p:nvSpPr>
        <p:spPr>
          <a:xfrm>
            <a:off x="609599" y="817095"/>
            <a:ext cx="11026902" cy="70104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Nu in de media…</a:t>
            </a:r>
            <a:endParaRPr lang="nl-NL" dirty="0"/>
          </a:p>
        </p:txBody>
      </p:sp>
    </p:spTree>
    <p:extLst>
      <p:ext uri="{BB962C8B-B14F-4D97-AF65-F5344CB8AC3E}">
        <p14:creationId xmlns:p14="http://schemas.microsoft.com/office/powerpoint/2010/main" val="396755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29785F4-D88F-4CC9-126E-69C8CC36A85B}"/>
              </a:ext>
            </a:extLst>
          </p:cNvPr>
          <p:cNvSpPr>
            <a:spLocks noGrp="1"/>
          </p:cNvSpPr>
          <p:nvPr>
            <p:ph type="body" sz="quarter" idx="11"/>
          </p:nvPr>
        </p:nvSpPr>
        <p:spPr>
          <a:xfrm>
            <a:off x="208486" y="4406842"/>
            <a:ext cx="4430102" cy="1452562"/>
          </a:xfrm>
        </p:spPr>
        <p:txBody>
          <a:bodyPr/>
          <a:lstStyle/>
          <a:p>
            <a:r>
              <a:rPr lang="nl-NL" dirty="0"/>
              <a:t>Grappig… maar de storing zorgde ook voor veel FOMO.</a:t>
            </a:r>
          </a:p>
        </p:txBody>
      </p:sp>
      <p:sp>
        <p:nvSpPr>
          <p:cNvPr id="3" name="Tijdelijke aanduiding voor tekst 2">
            <a:extLst>
              <a:ext uri="{FF2B5EF4-FFF2-40B4-BE49-F238E27FC236}">
                <a16:creationId xmlns:a16="http://schemas.microsoft.com/office/drawing/2014/main" id="{5302FDEC-2342-33B2-34F1-803C84D1D7D2}"/>
              </a:ext>
            </a:extLst>
          </p:cNvPr>
          <p:cNvSpPr>
            <a:spLocks noGrp="1"/>
          </p:cNvSpPr>
          <p:nvPr>
            <p:ph type="body" sz="quarter" idx="12"/>
          </p:nvPr>
        </p:nvSpPr>
        <p:spPr>
          <a:xfrm>
            <a:off x="5219030" y="152169"/>
            <a:ext cx="2649290" cy="746784"/>
          </a:xfrm>
        </p:spPr>
        <p:txBody>
          <a:bodyPr>
            <a:normAutofit/>
          </a:bodyPr>
          <a:lstStyle/>
          <a:p>
            <a:r>
              <a:rPr lang="nl-NL" sz="800" dirty="0">
                <a:solidFill>
                  <a:schemeClr val="accent4"/>
                </a:solidFill>
                <a:hlinkClick r:id="rId3">
                  <a:extLst>
                    <a:ext uri="{A12FA001-AC4F-418D-AE19-62706E023703}">
                      <ahyp:hlinkClr xmlns:ahyp="http://schemas.microsoft.com/office/drawing/2018/hyperlinkcolor" val="tx"/>
                    </a:ext>
                  </a:extLst>
                </a:hlinkClick>
              </a:rPr>
              <a:t>https://www.vi.nl/nieuws/mvv-publiceert-appjes-van-haaland-tijdens-wereldwijde-whatsapp-storing</a:t>
            </a:r>
            <a:endParaRPr lang="nl-NL" sz="800" dirty="0">
              <a:solidFill>
                <a:schemeClr val="accent4"/>
              </a:solidFill>
            </a:endParaRPr>
          </a:p>
        </p:txBody>
      </p:sp>
      <p:pic>
        <p:nvPicPr>
          <p:cNvPr id="5" name="Onlinemedia 4" title="De leukste tweets over de WhatsApp storing">
            <a:hlinkClick r:id="" action="ppaction://media"/>
            <a:extLst>
              <a:ext uri="{FF2B5EF4-FFF2-40B4-BE49-F238E27FC236}">
                <a16:creationId xmlns:a16="http://schemas.microsoft.com/office/drawing/2014/main" id="{D0A5D994-6F48-B5E9-83AF-2AB6A50A54F6}"/>
              </a:ext>
            </a:extLst>
          </p:cNvPr>
          <p:cNvPicPr>
            <a:picLocks noGrp="1" noRot="1" noChangeAspect="1"/>
          </p:cNvPicPr>
          <p:nvPr>
            <p:ph type="media" sz="quarter" idx="13"/>
            <a:videoFile r:link="rId1"/>
          </p:nvPr>
        </p:nvPicPr>
        <p:blipFill>
          <a:blip r:embed="rId4"/>
          <a:stretch>
            <a:fillRect/>
          </a:stretch>
        </p:blipFill>
        <p:spPr>
          <a:xfrm>
            <a:off x="6543675" y="2297113"/>
            <a:ext cx="5267325" cy="2976562"/>
          </a:xfrm>
          <a:prstGeom prst="rect">
            <a:avLst/>
          </a:prstGeom>
        </p:spPr>
      </p:pic>
      <p:pic>
        <p:nvPicPr>
          <p:cNvPr id="6" name="Afbeelding 5">
            <a:extLst>
              <a:ext uri="{FF2B5EF4-FFF2-40B4-BE49-F238E27FC236}">
                <a16:creationId xmlns:a16="http://schemas.microsoft.com/office/drawing/2014/main" id="{C3D2E4CE-2AF3-1BB9-6B4A-12E44B0D4AFA}"/>
              </a:ext>
            </a:extLst>
          </p:cNvPr>
          <p:cNvPicPr>
            <a:picLocks noChangeAspect="1"/>
          </p:cNvPicPr>
          <p:nvPr/>
        </p:nvPicPr>
        <p:blipFill>
          <a:blip r:embed="rId5"/>
          <a:stretch>
            <a:fillRect/>
          </a:stretch>
        </p:blipFill>
        <p:spPr>
          <a:xfrm>
            <a:off x="208486" y="152169"/>
            <a:ext cx="4823472" cy="4064724"/>
          </a:xfrm>
          <a:prstGeom prst="rect">
            <a:avLst/>
          </a:prstGeom>
          <a:ln>
            <a:noFill/>
          </a:ln>
          <a:effectLst>
            <a:outerShdw blurRad="292100" dist="139700" dir="2700000" algn="tl" rotWithShape="0">
              <a:srgbClr val="333333">
                <a:alpha val="65000"/>
              </a:srgbClr>
            </a:outerShdw>
          </a:effectLst>
        </p:spPr>
      </p:pic>
      <p:pic>
        <p:nvPicPr>
          <p:cNvPr id="2050" name="Picture 2" descr="Afbeelding">
            <a:extLst>
              <a:ext uri="{FF2B5EF4-FFF2-40B4-BE49-F238E27FC236}">
                <a16:creationId xmlns:a16="http://schemas.microsoft.com/office/drawing/2014/main" id="{0E4B084C-9DCB-DB5A-6B0A-552C900DDD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1775" y="1068399"/>
            <a:ext cx="2161017" cy="5433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46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tekst, persoon, schotel&#10;&#10;Automatisch gegenereerde beschrijving">
            <a:extLst>
              <a:ext uri="{FF2B5EF4-FFF2-40B4-BE49-F238E27FC236}">
                <a16:creationId xmlns:a16="http://schemas.microsoft.com/office/drawing/2014/main" id="{51FC4BD9-A4F3-442D-1A28-020A8EDE63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686" r="12686"/>
          <a:stretch>
            <a:fillRect/>
          </a:stretch>
        </p:blipFill>
        <p:spPr/>
      </p:pic>
      <p:sp>
        <p:nvSpPr>
          <p:cNvPr id="3" name="Tijdelijke aanduiding voor tekst 2">
            <a:extLst>
              <a:ext uri="{FF2B5EF4-FFF2-40B4-BE49-F238E27FC236}">
                <a16:creationId xmlns:a16="http://schemas.microsoft.com/office/drawing/2014/main" id="{77E6D9F2-CF7F-3345-BD25-6B9FDC146D1A}"/>
              </a:ext>
            </a:extLst>
          </p:cNvPr>
          <p:cNvSpPr>
            <a:spLocks noGrp="1"/>
          </p:cNvSpPr>
          <p:nvPr>
            <p:ph type="body" sz="quarter" idx="11"/>
          </p:nvPr>
        </p:nvSpPr>
        <p:spPr/>
        <p:txBody>
          <a:bodyPr/>
          <a:lstStyle/>
          <a:p>
            <a:r>
              <a:rPr lang="nl-NL" dirty="0"/>
              <a:t>FOMO???</a:t>
            </a:r>
          </a:p>
        </p:txBody>
      </p:sp>
      <p:sp>
        <p:nvSpPr>
          <p:cNvPr id="4" name="Tijdelijke aanduiding voor tekst 3">
            <a:extLst>
              <a:ext uri="{FF2B5EF4-FFF2-40B4-BE49-F238E27FC236}">
                <a16:creationId xmlns:a16="http://schemas.microsoft.com/office/drawing/2014/main" id="{BF340153-6987-9B81-CC62-061308DF4F39}"/>
              </a:ext>
            </a:extLst>
          </p:cNvPr>
          <p:cNvSpPr>
            <a:spLocks noGrp="1"/>
          </p:cNvSpPr>
          <p:nvPr>
            <p:ph type="body" sz="quarter" idx="12"/>
          </p:nvPr>
        </p:nvSpPr>
        <p:spPr>
          <a:xfrm>
            <a:off x="591060" y="1456163"/>
            <a:ext cx="5925150" cy="4870414"/>
          </a:xfrm>
        </p:spPr>
        <p:txBody>
          <a:bodyPr>
            <a:noAutofit/>
          </a:bodyPr>
          <a:lstStyle/>
          <a:p>
            <a:r>
              <a:rPr lang="nl-NL" sz="1200" dirty="0">
                <a:solidFill>
                  <a:schemeClr val="accent4"/>
                </a:solidFill>
              </a:rPr>
              <a:t>Ja, de </a:t>
            </a:r>
            <a:r>
              <a:rPr lang="nl-NL" sz="1200" dirty="0" err="1">
                <a:solidFill>
                  <a:schemeClr val="accent1"/>
                </a:solidFill>
              </a:rPr>
              <a:t>Fear</a:t>
            </a:r>
            <a:r>
              <a:rPr lang="nl-NL" sz="1200" dirty="0">
                <a:solidFill>
                  <a:schemeClr val="accent1"/>
                </a:solidFill>
              </a:rPr>
              <a:t> Of Missing Out</a:t>
            </a:r>
            <a:r>
              <a:rPr lang="nl-NL" sz="1200" dirty="0">
                <a:solidFill>
                  <a:schemeClr val="accent4"/>
                </a:solidFill>
              </a:rPr>
              <a:t>.</a:t>
            </a:r>
          </a:p>
          <a:p>
            <a:r>
              <a:rPr lang="nl-NL" sz="1200" dirty="0">
                <a:solidFill>
                  <a:schemeClr val="accent4"/>
                </a:solidFill>
              </a:rPr>
              <a:t>Van </a:t>
            </a:r>
            <a:r>
              <a:rPr lang="nl-NL" sz="1200" dirty="0">
                <a:solidFill>
                  <a:schemeClr val="accent1"/>
                </a:solidFill>
                <a:hlinkClick r:id="rId3">
                  <a:extLst>
                    <a:ext uri="{A12FA001-AC4F-418D-AE19-62706E023703}">
                      <ahyp:hlinkClr xmlns:ahyp="http://schemas.microsoft.com/office/drawing/2018/hyperlinkcolor" val="tx"/>
                    </a:ext>
                  </a:extLst>
                </a:hlinkClick>
              </a:rPr>
              <a:t>www.mediawijsheid.nl</a:t>
            </a:r>
            <a:r>
              <a:rPr lang="nl-NL" sz="1200" dirty="0">
                <a:solidFill>
                  <a:schemeClr val="accent4"/>
                </a:solidFill>
              </a:rPr>
              <a:t>:</a:t>
            </a:r>
          </a:p>
          <a:p>
            <a:r>
              <a:rPr lang="nl-NL" sz="1200" dirty="0"/>
              <a:t>“Deze term verwijst naar de angst om dingen te missen die online gebeuren; constant je telefoon checken en laten weten wat jij doet, hoe anderen daar op reageren en willen weten wat zij doen in hun leven. </a:t>
            </a:r>
          </a:p>
          <a:p>
            <a:r>
              <a:rPr lang="nl-NL" sz="1200" dirty="0"/>
              <a:t>Tegenovergestelde van JOMO.”</a:t>
            </a:r>
          </a:p>
          <a:p>
            <a:r>
              <a:rPr lang="nl-NL" sz="1200" dirty="0"/>
              <a:t>Van </a:t>
            </a:r>
            <a:r>
              <a:rPr lang="nl-NL" sz="1200" dirty="0">
                <a:solidFill>
                  <a:schemeClr val="accent1"/>
                </a:solidFill>
                <a:hlinkClick r:id="rId4">
                  <a:extLst>
                    <a:ext uri="{A12FA001-AC4F-418D-AE19-62706E023703}">
                      <ahyp:hlinkClr xmlns:ahyp="http://schemas.microsoft.com/office/drawing/2018/hyperlinkcolor" val="tx"/>
                    </a:ext>
                  </a:extLst>
                </a:hlinkClick>
              </a:rPr>
              <a:t>www.npo3fm.nl</a:t>
            </a:r>
            <a:r>
              <a:rPr lang="nl-NL" sz="1200" dirty="0"/>
              <a:t>:</a:t>
            </a:r>
          </a:p>
          <a:p>
            <a:r>
              <a:rPr lang="nl-NL" sz="1200" dirty="0"/>
              <a:t>“De meeste mensen kennen het begrip FOMO wel. Het betekent letterlijk </a:t>
            </a:r>
            <a:r>
              <a:rPr lang="nl-NL" sz="1200" dirty="0" err="1"/>
              <a:t>Fear</a:t>
            </a:r>
            <a:r>
              <a:rPr lang="nl-NL" sz="1200" dirty="0"/>
              <a:t> Of Missing Out en houdt in dat je het gevoel hebt dat je iets mist. Iets, bijvoorbeeld een festival, waar je graag bij had willen zijn. </a:t>
            </a:r>
            <a:r>
              <a:rPr lang="nl-NL" sz="1200" dirty="0">
                <a:solidFill>
                  <a:schemeClr val="accent1"/>
                </a:solidFill>
              </a:rPr>
              <a:t>Joy Of Missing Out (JOMO) </a:t>
            </a:r>
            <a:r>
              <a:rPr lang="nl-NL" sz="1200" dirty="0"/>
              <a:t>betekent precies het tegenovergestelde: je geniet van het feit dat je er (even) niet bij bent.”</a:t>
            </a:r>
          </a:p>
          <a:p>
            <a:endParaRPr lang="nl-NL" sz="1050" dirty="0"/>
          </a:p>
        </p:txBody>
      </p:sp>
    </p:spTree>
    <p:extLst>
      <p:ext uri="{BB962C8B-B14F-4D97-AF65-F5344CB8AC3E}">
        <p14:creationId xmlns:p14="http://schemas.microsoft.com/office/powerpoint/2010/main" val="92760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8B0C076-D784-8B15-BDDC-E759DF6BCA88}"/>
              </a:ext>
            </a:extLst>
          </p:cNvPr>
          <p:cNvSpPr>
            <a:spLocks noGrp="1"/>
          </p:cNvSpPr>
          <p:nvPr>
            <p:ph type="body" sz="quarter" idx="11"/>
          </p:nvPr>
        </p:nvSpPr>
        <p:spPr/>
        <p:txBody>
          <a:bodyPr>
            <a:normAutofit/>
          </a:bodyPr>
          <a:lstStyle/>
          <a:p>
            <a:r>
              <a:rPr lang="nl-NL" dirty="0"/>
              <a:t>Bespreek eens in de klas:</a:t>
            </a:r>
          </a:p>
        </p:txBody>
      </p:sp>
      <p:sp>
        <p:nvSpPr>
          <p:cNvPr id="9" name="Tekstvak 8">
            <a:extLst>
              <a:ext uri="{FF2B5EF4-FFF2-40B4-BE49-F238E27FC236}">
                <a16:creationId xmlns:a16="http://schemas.microsoft.com/office/drawing/2014/main" id="{293D4DFA-D742-E1F7-A51B-F503699B246D}"/>
              </a:ext>
            </a:extLst>
          </p:cNvPr>
          <p:cNvSpPr txBox="1"/>
          <p:nvPr/>
        </p:nvSpPr>
        <p:spPr>
          <a:xfrm>
            <a:off x="555499" y="1518136"/>
            <a:ext cx="10615709" cy="3416320"/>
          </a:xfrm>
          <a:prstGeom prst="rect">
            <a:avLst/>
          </a:prstGeom>
          <a:noFill/>
        </p:spPr>
        <p:txBody>
          <a:bodyPr wrap="square" rtlCol="0">
            <a:spAutoFit/>
          </a:bodyPr>
          <a:lstStyle/>
          <a:p>
            <a:r>
              <a:rPr lang="nl-NL" dirty="0"/>
              <a:t>Even lekker offline…hoe doe je dat? </a:t>
            </a:r>
          </a:p>
          <a:p>
            <a:endParaRPr lang="nl-NL" dirty="0"/>
          </a:p>
          <a:p>
            <a:r>
              <a:rPr lang="nl-NL" dirty="0"/>
              <a:t>Heel veel mensen vinden dat een moeilijke vraag (bijvoorbeeld Melle en haar vader). </a:t>
            </a:r>
          </a:p>
          <a:p>
            <a:endParaRPr lang="nl-NL" dirty="0"/>
          </a:p>
          <a:p>
            <a:r>
              <a:rPr lang="nl-NL" dirty="0"/>
              <a:t>Heb jij ook al wel eens moeite om je telefoon weg te leggen? Blijf je maar scrollen door je TikTok pagina? </a:t>
            </a:r>
          </a:p>
          <a:p>
            <a:endParaRPr lang="nl-NL" dirty="0"/>
          </a:p>
          <a:p>
            <a:r>
              <a:rPr lang="nl-NL" dirty="0"/>
              <a:t>Of heb je daar helemaal geen last van? Hoe doe je dat?</a:t>
            </a:r>
          </a:p>
          <a:p>
            <a:endParaRPr lang="nl-NL" dirty="0"/>
          </a:p>
          <a:p>
            <a:endParaRPr lang="nl-NL" dirty="0"/>
          </a:p>
          <a:p>
            <a:r>
              <a:rPr lang="nl-NL" dirty="0"/>
              <a:t> Speel nu in tweetallen de quiz op </a:t>
            </a:r>
            <a:r>
              <a:rPr lang="nl-NL" dirty="0">
                <a:hlinkClick r:id="rId2"/>
              </a:rPr>
              <a:t>www.mediamatties.nl</a:t>
            </a:r>
            <a:endParaRPr lang="nl-NL" dirty="0"/>
          </a:p>
          <a:p>
            <a:endParaRPr lang="nl-NL" dirty="0"/>
          </a:p>
        </p:txBody>
      </p:sp>
      <p:pic>
        <p:nvPicPr>
          <p:cNvPr id="10" name="Afbeelding 9">
            <a:extLst>
              <a:ext uri="{FF2B5EF4-FFF2-40B4-BE49-F238E27FC236}">
                <a16:creationId xmlns:a16="http://schemas.microsoft.com/office/drawing/2014/main" id="{94389536-6530-8A43-BD4A-EA97DC01D0C3}"/>
              </a:ext>
            </a:extLst>
          </p:cNvPr>
          <p:cNvPicPr>
            <a:picLocks noChangeAspect="1"/>
          </p:cNvPicPr>
          <p:nvPr/>
        </p:nvPicPr>
        <p:blipFill>
          <a:blip r:embed="rId3"/>
          <a:stretch>
            <a:fillRect/>
          </a:stretch>
        </p:blipFill>
        <p:spPr>
          <a:xfrm>
            <a:off x="8261051" y="3343713"/>
            <a:ext cx="2381250" cy="2667000"/>
          </a:xfrm>
          <a:prstGeom prst="rect">
            <a:avLst/>
          </a:prstGeom>
        </p:spPr>
      </p:pic>
    </p:spTree>
    <p:extLst>
      <p:ext uri="{BB962C8B-B14F-4D97-AF65-F5344CB8AC3E}">
        <p14:creationId xmlns:p14="http://schemas.microsoft.com/office/powerpoint/2010/main" val="416935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10;&#10;Automatisch gegenereerde beschrijving">
            <a:extLst>
              <a:ext uri="{FF2B5EF4-FFF2-40B4-BE49-F238E27FC236}">
                <a16:creationId xmlns:a16="http://schemas.microsoft.com/office/drawing/2014/main" id="{63B7D974-21A1-DC61-6E60-FB09C92F00F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488" r="5488"/>
          <a:stretch>
            <a:fillRect/>
          </a:stretch>
        </p:blipFill>
        <p:spPr/>
      </p:pic>
      <p:sp>
        <p:nvSpPr>
          <p:cNvPr id="3" name="Tijdelijke aanduiding voor tekst 2">
            <a:extLst>
              <a:ext uri="{FF2B5EF4-FFF2-40B4-BE49-F238E27FC236}">
                <a16:creationId xmlns:a16="http://schemas.microsoft.com/office/drawing/2014/main" id="{23E4EBB5-F119-8447-36D8-A87D67154271}"/>
              </a:ext>
            </a:extLst>
          </p:cNvPr>
          <p:cNvSpPr>
            <a:spLocks noGrp="1"/>
          </p:cNvSpPr>
          <p:nvPr>
            <p:ph type="body" sz="quarter" idx="11"/>
          </p:nvPr>
        </p:nvSpPr>
        <p:spPr>
          <a:xfrm>
            <a:off x="591060" y="495393"/>
            <a:ext cx="5136462" cy="1306774"/>
          </a:xfrm>
        </p:spPr>
        <p:txBody>
          <a:bodyPr/>
          <a:lstStyle/>
          <a:p>
            <a:r>
              <a:rPr lang="nl-NL" dirty="0"/>
              <a:t>Opdracht: FOMO of JOMO?</a:t>
            </a:r>
          </a:p>
          <a:p>
            <a:endParaRPr lang="nl-NL" dirty="0"/>
          </a:p>
        </p:txBody>
      </p:sp>
      <p:sp>
        <p:nvSpPr>
          <p:cNvPr id="4" name="Tijdelijke aanduiding voor tekst 3">
            <a:extLst>
              <a:ext uri="{FF2B5EF4-FFF2-40B4-BE49-F238E27FC236}">
                <a16:creationId xmlns:a16="http://schemas.microsoft.com/office/drawing/2014/main" id="{A8B98CC9-670F-2D58-8DFA-89ECD4AD536B}"/>
              </a:ext>
            </a:extLst>
          </p:cNvPr>
          <p:cNvSpPr>
            <a:spLocks noGrp="1"/>
          </p:cNvSpPr>
          <p:nvPr>
            <p:ph type="body" sz="quarter" idx="12"/>
          </p:nvPr>
        </p:nvSpPr>
        <p:spPr>
          <a:xfrm>
            <a:off x="591059" y="1251976"/>
            <a:ext cx="6464479" cy="4775962"/>
          </a:xfrm>
        </p:spPr>
        <p:txBody>
          <a:bodyPr>
            <a:normAutofit/>
          </a:bodyPr>
          <a:lstStyle/>
          <a:p>
            <a:r>
              <a:rPr lang="nl-NL" dirty="0"/>
              <a:t>Melle heeft jullie om hulp gevraagd. </a:t>
            </a:r>
          </a:p>
          <a:p>
            <a:r>
              <a:rPr lang="nl-NL" dirty="0"/>
              <a:t>Geef minimaal 2 tips aan Melle via: </a:t>
            </a:r>
            <a:r>
              <a:rPr lang="nl-NL" dirty="0">
                <a:hlinkClick r:id="rId3"/>
              </a:rPr>
              <a:t>padlet.com/mediabegrip/JOMO</a:t>
            </a:r>
            <a:endParaRPr lang="nl-NL" dirty="0"/>
          </a:p>
        </p:txBody>
      </p:sp>
    </p:spTree>
    <p:extLst>
      <p:ext uri="{BB962C8B-B14F-4D97-AF65-F5344CB8AC3E}">
        <p14:creationId xmlns:p14="http://schemas.microsoft.com/office/powerpoint/2010/main" val="869937325"/>
      </p:ext>
    </p:extLst>
  </p:cSld>
  <p:clrMapOvr>
    <a:masterClrMapping/>
  </p:clrMapOvr>
</p:sld>
</file>

<file path=ppt/theme/theme1.xml><?xml version="1.0" encoding="utf-8"?>
<a:theme xmlns:a="http://schemas.openxmlformats.org/drawingml/2006/main" name="1_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docProps/app.xml><?xml version="1.0" encoding="utf-8"?>
<Properties xmlns="http://schemas.openxmlformats.org/officeDocument/2006/extended-properties" xmlns:vt="http://schemas.openxmlformats.org/officeDocument/2006/docPropsVTypes">
  <TotalTime>87</TotalTime>
  <Words>667</Words>
  <Application>Microsoft Office PowerPoint</Application>
  <PresentationFormat>Breedbeeld</PresentationFormat>
  <Paragraphs>40</Paragraphs>
  <Slides>7</Slides>
  <Notes>0</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Arial</vt:lpstr>
      <vt:lpstr>Poppins</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Barry Kuijpers</cp:lastModifiedBy>
  <cp:revision>5</cp:revision>
  <dcterms:created xsi:type="dcterms:W3CDTF">2022-10-28T11:38:13Z</dcterms:created>
  <dcterms:modified xsi:type="dcterms:W3CDTF">2022-10-28T13:05:51Z</dcterms:modified>
</cp:coreProperties>
</file>